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Lst>
  <p:notesMasterIdLst>
    <p:notesMasterId r:id="rId38"/>
  </p:notesMasterIdLst>
  <p:handoutMasterIdLst>
    <p:handoutMasterId r:id="rId39"/>
  </p:handoutMasterIdLst>
  <p:sldIdLst>
    <p:sldId id="666" r:id="rId3"/>
    <p:sldId id="328" r:id="rId4"/>
    <p:sldId id="329" r:id="rId5"/>
    <p:sldId id="667" r:id="rId6"/>
    <p:sldId id="684" r:id="rId7"/>
    <p:sldId id="382" r:id="rId8"/>
    <p:sldId id="402" r:id="rId9"/>
    <p:sldId id="353" r:id="rId10"/>
    <p:sldId id="307" r:id="rId11"/>
    <p:sldId id="354" r:id="rId12"/>
    <p:sldId id="355" r:id="rId13"/>
    <p:sldId id="327" r:id="rId14"/>
    <p:sldId id="356" r:id="rId15"/>
    <p:sldId id="369" r:id="rId16"/>
    <p:sldId id="690" r:id="rId17"/>
    <p:sldId id="357" r:id="rId18"/>
    <p:sldId id="358" r:id="rId19"/>
    <p:sldId id="359" r:id="rId20"/>
    <p:sldId id="360" r:id="rId21"/>
    <p:sldId id="363" r:id="rId22"/>
    <p:sldId id="364" r:id="rId23"/>
    <p:sldId id="366" r:id="rId24"/>
    <p:sldId id="361" r:id="rId25"/>
    <p:sldId id="367" r:id="rId26"/>
    <p:sldId id="362" r:id="rId27"/>
    <p:sldId id="368" r:id="rId28"/>
    <p:sldId id="321" r:id="rId29"/>
    <p:sldId id="365" r:id="rId30"/>
    <p:sldId id="673" r:id="rId31"/>
    <p:sldId id="685" r:id="rId32"/>
    <p:sldId id="686" r:id="rId33"/>
    <p:sldId id="689" r:id="rId34"/>
    <p:sldId id="688" r:id="rId35"/>
    <p:sldId id="679" r:id="rId36"/>
    <p:sldId id="6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684"/>
            <p14:sldId id="382"/>
            <p14:sldId id="402"/>
            <p14:sldId id="353"/>
            <p14:sldId id="307"/>
            <p14:sldId id="354"/>
            <p14:sldId id="355"/>
            <p14:sldId id="327"/>
            <p14:sldId id="356"/>
            <p14:sldId id="369"/>
            <p14:sldId id="690"/>
            <p14:sldId id="357"/>
            <p14:sldId id="358"/>
            <p14:sldId id="359"/>
            <p14:sldId id="360"/>
            <p14:sldId id="363"/>
            <p14:sldId id="364"/>
            <p14:sldId id="366"/>
            <p14:sldId id="361"/>
            <p14:sldId id="367"/>
            <p14:sldId id="362"/>
            <p14:sldId id="368"/>
            <p14:sldId id="321"/>
            <p14:sldId id="365"/>
          </p14:sldIdLst>
        </p14:section>
        <p14:section name="Default Section" id="{5AE0C682-F3D4-437F-8643-5F3BF4174D4E}">
          <p14:sldIdLst>
            <p14:sldId id="673"/>
            <p14:sldId id="685"/>
            <p14:sldId id="686"/>
            <p14:sldId id="689"/>
            <p14:sldId id="688"/>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E7738-8369-442C-AE29-5089D7BA57FE}" v="8" dt="2020-04-07T19:12:28.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16" autoAdjust="0"/>
    <p:restoredTop sz="94558" autoAdjust="0"/>
  </p:normalViewPr>
  <p:slideViewPr>
    <p:cSldViewPr>
      <p:cViewPr varScale="1">
        <p:scale>
          <a:sx n="94" d="100"/>
          <a:sy n="94" d="100"/>
        </p:scale>
        <p:origin x="66" y="19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vickman" userId="b4460bdfa3e7a55f" providerId="LiveId" clId="{DAEE7738-8369-442C-AE29-5089D7BA57FE}"/>
    <pc:docChg chg="undo custSel modSld">
      <pc:chgData name="kimberly vickman" userId="b4460bdfa3e7a55f" providerId="LiveId" clId="{DAEE7738-8369-442C-AE29-5089D7BA57FE}" dt="2020-04-07T19:12:40.674" v="351" actId="1076"/>
      <pc:docMkLst>
        <pc:docMk/>
      </pc:docMkLst>
      <pc:sldChg chg="addSp delSp modSp mod">
        <pc:chgData name="kimberly vickman" userId="b4460bdfa3e7a55f" providerId="LiveId" clId="{DAEE7738-8369-442C-AE29-5089D7BA57FE}" dt="2020-04-07T19:12:40.674" v="351" actId="1076"/>
        <pc:sldMkLst>
          <pc:docMk/>
          <pc:sldMk cId="412980422" sldId="680"/>
        </pc:sldMkLst>
        <pc:spChg chg="mod">
          <ac:chgData name="kimberly vickman" userId="b4460bdfa3e7a55f" providerId="LiveId" clId="{DAEE7738-8369-442C-AE29-5089D7BA57FE}" dt="2020-04-06T15:53:28.762" v="334" actId="20577"/>
          <ac:spMkLst>
            <pc:docMk/>
            <pc:sldMk cId="412980422" sldId="680"/>
            <ac:spMk id="7" creationId="{51926C33-8650-4869-85E8-3400B3EBAF0A}"/>
          </ac:spMkLst>
        </pc:spChg>
        <pc:spChg chg="mod">
          <ac:chgData name="kimberly vickman" userId="b4460bdfa3e7a55f" providerId="LiveId" clId="{DAEE7738-8369-442C-AE29-5089D7BA57FE}" dt="2020-04-06T15:52:50.371" v="250" actId="20577"/>
          <ac:spMkLst>
            <pc:docMk/>
            <pc:sldMk cId="412980422" sldId="680"/>
            <ac:spMk id="10" creationId="{EE7111DF-B3FD-46B5-980C-08DAA98737AF}"/>
          </ac:spMkLst>
        </pc:spChg>
        <pc:spChg chg="add mod">
          <ac:chgData name="kimberly vickman" userId="b4460bdfa3e7a55f" providerId="LiveId" clId="{DAEE7738-8369-442C-AE29-5089D7BA57FE}" dt="2020-04-06T15:59:03.462" v="342" actId="1076"/>
          <ac:spMkLst>
            <pc:docMk/>
            <pc:sldMk cId="412980422" sldId="680"/>
            <ac:spMk id="12" creationId="{2DBDA3D8-1DA0-49E8-9E90-2553DBB888E1}"/>
          </ac:spMkLst>
        </pc:spChg>
        <pc:spChg chg="mod">
          <ac:chgData name="kimberly vickman" userId="b4460bdfa3e7a55f" providerId="LiveId" clId="{DAEE7738-8369-442C-AE29-5089D7BA57FE}" dt="2020-04-06T15:53:17.136" v="312" actId="20577"/>
          <ac:spMkLst>
            <pc:docMk/>
            <pc:sldMk cId="412980422" sldId="680"/>
            <ac:spMk id="18" creationId="{4C260CA1-E900-4400-9D30-B98BC8C21E28}"/>
          </ac:spMkLst>
        </pc:spChg>
        <pc:grpChg chg="ord">
          <ac:chgData name="kimberly vickman" userId="b4460bdfa3e7a55f" providerId="LiveId" clId="{DAEE7738-8369-442C-AE29-5089D7BA57FE}" dt="2020-04-06T15:53:36.123" v="337" actId="166"/>
          <ac:grpSpMkLst>
            <pc:docMk/>
            <pc:sldMk cId="412980422" sldId="680"/>
            <ac:grpSpMk id="16" creationId="{725EC321-2281-4D85-810E-52814EE137C3}"/>
          </ac:grpSpMkLst>
        </pc:grpChg>
        <pc:picChg chg="add mod">
          <ac:chgData name="kimberly vickman" userId="b4460bdfa3e7a55f" providerId="LiveId" clId="{DAEE7738-8369-442C-AE29-5089D7BA57FE}" dt="2020-04-06T15:53:39.010" v="338" actId="1076"/>
          <ac:picMkLst>
            <pc:docMk/>
            <pc:sldMk cId="412980422" sldId="680"/>
            <ac:picMk id="2" creationId="{77F4BDDD-1C38-4083-A518-33D99E7C21E5}"/>
          </ac:picMkLst>
        </pc:picChg>
        <pc:picChg chg="add del mod">
          <ac:chgData name="kimberly vickman" userId="b4460bdfa3e7a55f" providerId="LiveId" clId="{DAEE7738-8369-442C-AE29-5089D7BA57FE}" dt="2020-04-07T19:12:32.239" v="346" actId="478"/>
          <ac:picMkLst>
            <pc:docMk/>
            <pc:sldMk cId="412980422" sldId="680"/>
            <ac:picMk id="3" creationId="{E6FD1BD8-BFEF-4215-BE6B-280DDFF479FF}"/>
          </ac:picMkLst>
        </pc:picChg>
        <pc:picChg chg="add mod">
          <ac:chgData name="kimberly vickman" userId="b4460bdfa3e7a55f" providerId="LiveId" clId="{DAEE7738-8369-442C-AE29-5089D7BA57FE}" dt="2020-04-07T19:12:40.674" v="351" actId="1076"/>
          <ac:picMkLst>
            <pc:docMk/>
            <pc:sldMk cId="412980422" sldId="680"/>
            <ac:picMk id="5" creationId="{33587A51-AE54-4067-B6D8-C9DFE48CD996}"/>
          </ac:picMkLst>
        </pc:picChg>
        <pc:picChg chg="del">
          <ac:chgData name="kimberly vickman" userId="b4460bdfa3e7a55f" providerId="LiveId" clId="{DAEE7738-8369-442C-AE29-5089D7BA57FE}" dt="2020-04-06T15:52:22.790" v="181" actId="478"/>
          <ac:picMkLst>
            <pc:docMk/>
            <pc:sldMk cId="412980422" sldId="680"/>
            <ac:picMk id="11" creationId="{E3AB2CE6-730F-D541-BFB2-B192CD31144F}"/>
          </ac:picMkLst>
        </pc:picChg>
      </pc:sldChg>
      <pc:sldChg chg="modSp mod">
        <pc:chgData name="kimberly vickman" userId="b4460bdfa3e7a55f" providerId="LiveId" clId="{DAEE7738-8369-442C-AE29-5089D7BA57FE}" dt="2020-04-06T15:49:39.511" v="145" actId="20577"/>
        <pc:sldMkLst>
          <pc:docMk/>
          <pc:sldMk cId="1082724693" sldId="688"/>
        </pc:sldMkLst>
        <pc:spChg chg="mod">
          <ac:chgData name="kimberly vickman" userId="b4460bdfa3e7a55f" providerId="LiveId" clId="{DAEE7738-8369-442C-AE29-5089D7BA57FE}" dt="2020-04-06T15:49:17.771" v="93" actId="20577"/>
          <ac:spMkLst>
            <pc:docMk/>
            <pc:sldMk cId="1082724693" sldId="688"/>
            <ac:spMk id="4" creationId="{80FA4761-49B7-9940-A7A4-93525F8DB2B1}"/>
          </ac:spMkLst>
        </pc:spChg>
        <pc:spChg chg="mod">
          <ac:chgData name="kimberly vickman" userId="b4460bdfa3e7a55f" providerId="LiveId" clId="{DAEE7738-8369-442C-AE29-5089D7BA57FE}" dt="2020-04-06T15:49:21.421" v="100" actId="20577"/>
          <ac:spMkLst>
            <pc:docMk/>
            <pc:sldMk cId="1082724693" sldId="688"/>
            <ac:spMk id="5" creationId="{94592D57-7863-7446-856A-BB7F4E797081}"/>
          </ac:spMkLst>
        </pc:spChg>
        <pc:spChg chg="mod">
          <ac:chgData name="kimberly vickman" userId="b4460bdfa3e7a55f" providerId="LiveId" clId="{DAEE7738-8369-442C-AE29-5089D7BA57FE}" dt="2020-04-06T15:49:39.511" v="145" actId="20577"/>
          <ac:spMkLst>
            <pc:docMk/>
            <pc:sldMk cId="1082724693" sldId="688"/>
            <ac:spMk id="6" creationId="{6FF162BF-4AE7-4C43-AB45-152C845346A8}"/>
          </ac:spMkLst>
        </pc:spChg>
        <pc:spChg chg="mod">
          <ac:chgData name="kimberly vickman" userId="b4460bdfa3e7a55f" providerId="LiveId" clId="{DAEE7738-8369-442C-AE29-5089D7BA57FE}" dt="2020-04-06T15:49:32.575" v="124" actId="14100"/>
          <ac:spMkLst>
            <pc:docMk/>
            <pc:sldMk cId="1082724693" sldId="688"/>
            <ac:spMk id="7" creationId="{924FAB14-1383-994B-B216-6935A6C8E63D}"/>
          </ac:spMkLst>
        </pc:spChg>
      </pc:sldChg>
      <pc:sldChg chg="modSp mod">
        <pc:chgData name="kimberly vickman" userId="b4460bdfa3e7a55f" providerId="LiveId" clId="{DAEE7738-8369-442C-AE29-5089D7BA57FE}" dt="2020-04-06T15:51:20.673" v="180" actId="20577"/>
        <pc:sldMkLst>
          <pc:docMk/>
          <pc:sldMk cId="900093752" sldId="689"/>
        </pc:sldMkLst>
        <pc:spChg chg="mod">
          <ac:chgData name="kimberly vickman" userId="b4460bdfa3e7a55f" providerId="LiveId" clId="{DAEE7738-8369-442C-AE29-5089D7BA57FE}" dt="2020-04-06T15:48:54.164" v="41" actId="20577"/>
          <ac:spMkLst>
            <pc:docMk/>
            <pc:sldMk cId="900093752" sldId="689"/>
            <ac:spMk id="4" creationId="{80FA4761-49B7-9940-A7A4-93525F8DB2B1}"/>
          </ac:spMkLst>
        </pc:spChg>
        <pc:spChg chg="mod">
          <ac:chgData name="kimberly vickman" userId="b4460bdfa3e7a55f" providerId="LiveId" clId="{DAEE7738-8369-442C-AE29-5089D7BA57FE}" dt="2020-04-06T15:49:58.803" v="150" actId="20577"/>
          <ac:spMkLst>
            <pc:docMk/>
            <pc:sldMk cId="900093752" sldId="689"/>
            <ac:spMk id="5" creationId="{94592D57-7863-7446-856A-BB7F4E797081}"/>
          </ac:spMkLst>
        </pc:spChg>
        <pc:spChg chg="mod">
          <ac:chgData name="kimberly vickman" userId="b4460bdfa3e7a55f" providerId="LiveId" clId="{DAEE7738-8369-442C-AE29-5089D7BA57FE}" dt="2020-04-06T15:51:20.673" v="180" actId="20577"/>
          <ac:spMkLst>
            <pc:docMk/>
            <pc:sldMk cId="900093752" sldId="689"/>
            <ac:spMk id="6" creationId="{6FF162BF-4AE7-4C43-AB45-152C845346A8}"/>
          </ac:spMkLst>
        </pc:spChg>
        <pc:spChg chg="mod">
          <ac:chgData name="kimberly vickman" userId="b4460bdfa3e7a55f" providerId="LiveId" clId="{DAEE7738-8369-442C-AE29-5089D7BA57FE}" dt="2020-04-06T15:50:42.110" v="166" actId="14100"/>
          <ac:spMkLst>
            <pc:docMk/>
            <pc:sldMk cId="900093752" sldId="689"/>
            <ac:spMk id="7" creationId="{924FAB14-1383-994B-B216-6935A6C8E6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4/9/2020</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4/9/2020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20</a:t>
            </a:fld>
            <a:endParaRPr lang="en-CA"/>
          </a:p>
        </p:txBody>
      </p:sp>
    </p:spTree>
    <p:extLst>
      <p:ext uri="{BB962C8B-B14F-4D97-AF65-F5344CB8AC3E}">
        <p14:creationId xmlns:p14="http://schemas.microsoft.com/office/powerpoint/2010/main" val="80733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21</a:t>
            </a:fld>
            <a:endParaRPr lang="en-CA"/>
          </a:p>
        </p:txBody>
      </p:sp>
    </p:spTree>
    <p:extLst>
      <p:ext uri="{BB962C8B-B14F-4D97-AF65-F5344CB8AC3E}">
        <p14:creationId xmlns:p14="http://schemas.microsoft.com/office/powerpoint/2010/main" val="31756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22</a:t>
            </a:fld>
            <a:endParaRPr lang="en-CA"/>
          </a:p>
        </p:txBody>
      </p:sp>
    </p:spTree>
    <p:extLst>
      <p:ext uri="{BB962C8B-B14F-4D97-AF65-F5344CB8AC3E}">
        <p14:creationId xmlns:p14="http://schemas.microsoft.com/office/powerpoint/2010/main" val="157979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23</a:t>
            </a:fld>
            <a:endParaRPr lang="en-CA"/>
          </a:p>
        </p:txBody>
      </p:sp>
    </p:spTree>
    <p:extLst>
      <p:ext uri="{BB962C8B-B14F-4D97-AF65-F5344CB8AC3E}">
        <p14:creationId xmlns:p14="http://schemas.microsoft.com/office/powerpoint/2010/main" val="282994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24</a:t>
            </a:fld>
            <a:endParaRPr lang="en-CA"/>
          </a:p>
        </p:txBody>
      </p:sp>
    </p:spTree>
    <p:extLst>
      <p:ext uri="{BB962C8B-B14F-4D97-AF65-F5344CB8AC3E}">
        <p14:creationId xmlns:p14="http://schemas.microsoft.com/office/powerpoint/2010/main" val="317851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25</a:t>
            </a:fld>
            <a:endParaRPr lang="en-CA"/>
          </a:p>
        </p:txBody>
      </p:sp>
    </p:spTree>
    <p:extLst>
      <p:ext uri="{BB962C8B-B14F-4D97-AF65-F5344CB8AC3E}">
        <p14:creationId xmlns:p14="http://schemas.microsoft.com/office/powerpoint/2010/main" val="214266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26</a:t>
            </a:fld>
            <a:endParaRPr lang="en-CA"/>
          </a:p>
        </p:txBody>
      </p:sp>
    </p:spTree>
    <p:extLst>
      <p:ext uri="{BB962C8B-B14F-4D97-AF65-F5344CB8AC3E}">
        <p14:creationId xmlns:p14="http://schemas.microsoft.com/office/powerpoint/2010/main" val="346732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406400" y="696913"/>
            <a:ext cx="6197600" cy="348615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en-US" altLang="en-US" sz="1400">
                <a:ea typeface="ＭＳ Ｐゴシック" panose="020B0600070205080204" pitchFamily="34" charset="-128"/>
              </a:rPr>
              <a:t>Here is a summary of important points in optimizing compressor system.  </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Realize that compressed air is expensive and certain negative compressed air characteristics increase the costs.</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Leakage wastes energy and decreases system efficiency</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Part loading rotary screw compressors can greatly increase the cost of compressed air especially with certain operating modes.</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Good savings can be gained by optimizing cycle times by adding storage, reducing pressure drop, and adjusting pressure settings. </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These changes lead to elimination of wasteful unloaded run time, especially if VSD mode is used.  </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Once your system is set up to control the compressor properly doing anything involving reducing flow becomes very effective in increasing efficiency.</a:t>
            </a:r>
          </a:p>
          <a:p>
            <a:pPr eaLnBrk="1" hangingPunct="1"/>
            <a:endParaRPr lang="en-US" altLang="en-US" sz="1400">
              <a:ea typeface="ＭＳ Ｐゴシック" panose="020B0600070205080204" pitchFamily="34" charset="-128"/>
            </a:endParaRPr>
          </a:p>
          <a:p>
            <a:pPr eaLnBrk="1" hangingPunct="1"/>
            <a:r>
              <a:rPr lang="en-US" altLang="en-US" sz="1400">
                <a:ea typeface="ＭＳ Ｐゴシック" panose="020B0600070205080204" pitchFamily="34" charset="-128"/>
              </a:rPr>
              <a:t>The case study success shows the benefit of system optimization not only on energy but on additional system related characterists.</a:t>
            </a:r>
          </a:p>
        </p:txBody>
      </p:sp>
    </p:spTree>
    <p:extLst>
      <p:ext uri="{BB962C8B-B14F-4D97-AF65-F5344CB8AC3E}">
        <p14:creationId xmlns:p14="http://schemas.microsoft.com/office/powerpoint/2010/main" val="323765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33</a:t>
            </a:fld>
            <a:endParaRPr lang="en-US"/>
          </a:p>
        </p:txBody>
      </p:sp>
    </p:spTree>
    <p:extLst>
      <p:ext uri="{BB962C8B-B14F-4D97-AF65-F5344CB8AC3E}">
        <p14:creationId xmlns:p14="http://schemas.microsoft.com/office/powerpoint/2010/main" val="126239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12</a:t>
            </a:fld>
            <a:endParaRPr lang="en-CA"/>
          </a:p>
        </p:txBody>
      </p:sp>
    </p:spTree>
    <p:extLst>
      <p:ext uri="{BB962C8B-B14F-4D97-AF65-F5344CB8AC3E}">
        <p14:creationId xmlns:p14="http://schemas.microsoft.com/office/powerpoint/2010/main" val="24008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13</a:t>
            </a:fld>
            <a:endParaRPr lang="en-CA"/>
          </a:p>
        </p:txBody>
      </p:sp>
    </p:spTree>
    <p:extLst>
      <p:ext uri="{BB962C8B-B14F-4D97-AF65-F5344CB8AC3E}">
        <p14:creationId xmlns:p14="http://schemas.microsoft.com/office/powerpoint/2010/main" val="289511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14</a:t>
            </a:fld>
            <a:endParaRPr lang="en-CA"/>
          </a:p>
        </p:txBody>
      </p:sp>
    </p:spTree>
    <p:extLst>
      <p:ext uri="{BB962C8B-B14F-4D97-AF65-F5344CB8AC3E}">
        <p14:creationId xmlns:p14="http://schemas.microsoft.com/office/powerpoint/2010/main" val="1510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15</a:t>
            </a:fld>
            <a:endParaRPr lang="en-CA"/>
          </a:p>
        </p:txBody>
      </p:sp>
    </p:spTree>
    <p:extLst>
      <p:ext uri="{BB962C8B-B14F-4D97-AF65-F5344CB8AC3E}">
        <p14:creationId xmlns:p14="http://schemas.microsoft.com/office/powerpoint/2010/main" val="109524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16</a:t>
            </a:fld>
            <a:endParaRPr lang="en-CA"/>
          </a:p>
        </p:txBody>
      </p:sp>
    </p:spTree>
    <p:extLst>
      <p:ext uri="{BB962C8B-B14F-4D97-AF65-F5344CB8AC3E}">
        <p14:creationId xmlns:p14="http://schemas.microsoft.com/office/powerpoint/2010/main" val="1109145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17</a:t>
            </a:fld>
            <a:endParaRPr lang="en-CA"/>
          </a:p>
        </p:txBody>
      </p:sp>
    </p:spTree>
    <p:extLst>
      <p:ext uri="{BB962C8B-B14F-4D97-AF65-F5344CB8AC3E}">
        <p14:creationId xmlns:p14="http://schemas.microsoft.com/office/powerpoint/2010/main" val="77360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18</a:t>
            </a:fld>
            <a:endParaRPr lang="en-CA"/>
          </a:p>
        </p:txBody>
      </p:sp>
    </p:spTree>
    <p:extLst>
      <p:ext uri="{BB962C8B-B14F-4D97-AF65-F5344CB8AC3E}">
        <p14:creationId xmlns:p14="http://schemas.microsoft.com/office/powerpoint/2010/main" val="96295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85800" lvl="1" indent="-228600">
              <a:buFont typeface="+mj-lt"/>
              <a:buAutoNum type="arabicPeriod"/>
            </a:pPr>
            <a:endParaRPr lang="en-US" baseline="0" dirty="0"/>
          </a:p>
          <a:p>
            <a:pPr marL="914400" lvl="2" indent="0">
              <a:buFont typeface="+mj-lt"/>
              <a:buNone/>
            </a:pPr>
            <a:endParaRPr lang="en-US" baseline="0" dirty="0"/>
          </a:p>
        </p:txBody>
      </p:sp>
      <p:sp>
        <p:nvSpPr>
          <p:cNvPr id="4" name="Slide Number Placeholder 3"/>
          <p:cNvSpPr>
            <a:spLocks noGrp="1"/>
          </p:cNvSpPr>
          <p:nvPr>
            <p:ph type="sldNum" sz="quarter" idx="10"/>
          </p:nvPr>
        </p:nvSpPr>
        <p:spPr/>
        <p:txBody>
          <a:bodyPr/>
          <a:lstStyle/>
          <a:p>
            <a:fld id="{35ECCF61-19AB-4ECE-A88E-CA2F451E6D56}" type="slidenum">
              <a:rPr lang="en-CA" smtClean="0"/>
              <a:t>19</a:t>
            </a:fld>
            <a:endParaRPr lang="en-CA"/>
          </a:p>
        </p:txBody>
      </p:sp>
    </p:spTree>
    <p:extLst>
      <p:ext uri="{BB962C8B-B14F-4D97-AF65-F5344CB8AC3E}">
        <p14:creationId xmlns:p14="http://schemas.microsoft.com/office/powerpoint/2010/main" val="1972560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5" name="Picture 4">
            <a:extLst>
              <a:ext uri="{FF2B5EF4-FFF2-40B4-BE49-F238E27FC236}">
                <a16:creationId xmlns:a16="http://schemas.microsoft.com/office/drawing/2014/main" id="{DDAD5343-5B40-4023-8E5A-0F99EEFE72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04093" y="1268414"/>
            <a:ext cx="5500078" cy="5329237"/>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6273801" y="1268414"/>
            <a:ext cx="5535246" cy="5040313"/>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6" name="Datumsplatzhalter 5"/>
          <p:cNvSpPr>
            <a:spLocks noGrp="1"/>
          </p:cNvSpPr>
          <p:nvPr>
            <p:ph type="dt" sz="half" idx="11"/>
          </p:nvPr>
        </p:nvSpPr>
        <p:spPr/>
        <p:txBody>
          <a:bodyPr/>
          <a:lstStyle>
            <a:lvl1pPr>
              <a:defRPr/>
            </a:lvl1pPr>
          </a:lstStyle>
          <a:p>
            <a:fld id="{33D1531A-F982-45FF-8E0E-F0F1CB8BFDB8}" type="datetime1">
              <a:rPr lang="de-DE" altLang="de-DE" smtClean="0"/>
              <a:t>09.04.2020</a:t>
            </a:fld>
            <a:endParaRPr lang="de-DE" altLang="de-DE"/>
          </a:p>
        </p:txBody>
      </p:sp>
      <p:sp>
        <p:nvSpPr>
          <p:cNvPr id="7" name="Foliennummernplatzhalter 6"/>
          <p:cNvSpPr>
            <a:spLocks noGrp="1"/>
          </p:cNvSpPr>
          <p:nvPr>
            <p:ph type="sldNum" sz="quarter" idx="12"/>
          </p:nvPr>
        </p:nvSpPr>
        <p:spPr/>
        <p:txBody>
          <a:bodyPr/>
          <a:lstStyle>
            <a:lvl1pPr>
              <a:defRPr/>
            </a:lvl1pPr>
          </a:lstStyle>
          <a:p>
            <a:r>
              <a:rPr lang="de-DE" altLang="de-DE"/>
              <a:t>/ Slide </a:t>
            </a:r>
            <a:fld id="{5402DD44-BB57-432D-A5BA-3AC47EF166F9}" type="slidenum">
              <a:rPr lang="de-DE" altLang="de-DE"/>
              <a:pPr/>
              <a:t>‹#›</a:t>
            </a:fld>
            <a:endParaRPr lang="de-DE" altLang="de-DE"/>
          </a:p>
        </p:txBody>
      </p:sp>
    </p:spTree>
    <p:extLst>
      <p:ext uri="{BB962C8B-B14F-4D97-AF65-F5344CB8AC3E}">
        <p14:creationId xmlns:p14="http://schemas.microsoft.com/office/powerpoint/2010/main" val="84795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04093" y="1268414"/>
            <a:ext cx="5500078" cy="2447924"/>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6273801" y="1268415"/>
            <a:ext cx="5535246" cy="2447924"/>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6" name="Datumsplatzhalter 5"/>
          <p:cNvSpPr>
            <a:spLocks noGrp="1"/>
          </p:cNvSpPr>
          <p:nvPr>
            <p:ph type="dt" sz="half" idx="11"/>
          </p:nvPr>
        </p:nvSpPr>
        <p:spPr/>
        <p:txBody>
          <a:bodyPr/>
          <a:lstStyle>
            <a:lvl1pPr>
              <a:defRPr/>
            </a:lvl1pPr>
          </a:lstStyle>
          <a:p>
            <a:fld id="{B501130E-45D2-4212-8E07-662D603A3B1E}" type="datetime1">
              <a:rPr lang="de-DE" altLang="de-DE" smtClean="0"/>
              <a:t>09.04.2020</a:t>
            </a:fld>
            <a:endParaRPr lang="de-DE" altLang="de-DE"/>
          </a:p>
        </p:txBody>
      </p:sp>
      <p:sp>
        <p:nvSpPr>
          <p:cNvPr id="7" name="Foliennummernplatzhalter 6"/>
          <p:cNvSpPr>
            <a:spLocks noGrp="1"/>
          </p:cNvSpPr>
          <p:nvPr>
            <p:ph type="sldNum" sz="quarter" idx="12"/>
          </p:nvPr>
        </p:nvSpPr>
        <p:spPr/>
        <p:txBody>
          <a:bodyPr/>
          <a:lstStyle>
            <a:lvl1pPr>
              <a:defRPr/>
            </a:lvl1pPr>
          </a:lstStyle>
          <a:p>
            <a:r>
              <a:rPr lang="de-DE" altLang="de-DE"/>
              <a:t>/ Slide </a:t>
            </a:r>
            <a:fld id="{5402DD44-BB57-432D-A5BA-3AC47EF166F9}" type="slidenum">
              <a:rPr lang="de-DE" altLang="de-DE"/>
              <a:pPr/>
              <a:t>‹#›</a:t>
            </a:fld>
            <a:endParaRPr lang="de-DE" altLang="de-DE"/>
          </a:p>
        </p:txBody>
      </p:sp>
      <p:sp>
        <p:nvSpPr>
          <p:cNvPr id="8" name="Inhaltsplatzhalter 2"/>
          <p:cNvSpPr>
            <a:spLocks noGrp="1"/>
          </p:cNvSpPr>
          <p:nvPr>
            <p:ph sz="half" idx="13"/>
          </p:nvPr>
        </p:nvSpPr>
        <p:spPr>
          <a:xfrm>
            <a:off x="513863" y="3860801"/>
            <a:ext cx="5500078" cy="2740025"/>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Inhaltsplatzhalter 3"/>
          <p:cNvSpPr>
            <a:spLocks noGrp="1"/>
          </p:cNvSpPr>
          <p:nvPr>
            <p:ph sz="half" idx="14"/>
          </p:nvPr>
        </p:nvSpPr>
        <p:spPr>
          <a:xfrm>
            <a:off x="6283571" y="3860801"/>
            <a:ext cx="5535246" cy="2447925"/>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47414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Fußzeilenplatzhalter 2"/>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4" name="Datumsplatzhalter 3"/>
          <p:cNvSpPr>
            <a:spLocks noGrp="1"/>
          </p:cNvSpPr>
          <p:nvPr>
            <p:ph type="dt" sz="half" idx="11"/>
          </p:nvPr>
        </p:nvSpPr>
        <p:spPr/>
        <p:txBody>
          <a:bodyPr/>
          <a:lstStyle>
            <a:lvl1pPr>
              <a:defRPr/>
            </a:lvl1pPr>
          </a:lstStyle>
          <a:p>
            <a:fld id="{9EB562E8-D04C-4549-867E-5B3D647F3285}" type="datetime1">
              <a:rPr lang="de-DE" altLang="de-DE" smtClean="0"/>
              <a:t>09.04.2020</a:t>
            </a:fld>
            <a:endParaRPr lang="de-DE" altLang="de-DE"/>
          </a:p>
        </p:txBody>
      </p:sp>
      <p:sp>
        <p:nvSpPr>
          <p:cNvPr id="5" name="Foliennummernplatzhalter 4"/>
          <p:cNvSpPr>
            <a:spLocks noGrp="1"/>
          </p:cNvSpPr>
          <p:nvPr>
            <p:ph type="sldNum" sz="quarter" idx="12"/>
          </p:nvPr>
        </p:nvSpPr>
        <p:spPr/>
        <p:txBody>
          <a:bodyPr/>
          <a:lstStyle>
            <a:lvl1pPr>
              <a:defRPr/>
            </a:lvl1pPr>
          </a:lstStyle>
          <a:p>
            <a:r>
              <a:rPr lang="de-DE" altLang="de-DE"/>
              <a:t>/ Slide </a:t>
            </a:r>
            <a:fld id="{974BA37E-825D-424D-A894-578AEFA05577}" type="slidenum">
              <a:rPr lang="de-DE" altLang="de-DE"/>
              <a:pPr/>
              <a:t>‹#›</a:t>
            </a:fld>
            <a:endParaRPr lang="de-DE" altLang="de-DE"/>
          </a:p>
        </p:txBody>
      </p:sp>
      <p:sp>
        <p:nvSpPr>
          <p:cNvPr id="6" name="Inhaltsplatzhalter 2"/>
          <p:cNvSpPr>
            <a:spLocks noGrp="1"/>
          </p:cNvSpPr>
          <p:nvPr>
            <p:ph sz="half" idx="1"/>
          </p:nvPr>
        </p:nvSpPr>
        <p:spPr>
          <a:xfrm>
            <a:off x="504093" y="1268413"/>
            <a:ext cx="11314724" cy="2447926"/>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Inhaltsplatzhalter 2"/>
          <p:cNvSpPr>
            <a:spLocks noGrp="1"/>
          </p:cNvSpPr>
          <p:nvPr>
            <p:ph sz="half" idx="13"/>
          </p:nvPr>
        </p:nvSpPr>
        <p:spPr>
          <a:xfrm>
            <a:off x="504093" y="3860801"/>
            <a:ext cx="11314724" cy="2447925"/>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44364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2" name="Titel 1"/>
          <p:cNvSpPr>
            <a:spLocks noGrp="1"/>
          </p:cNvSpPr>
          <p:nvPr>
            <p:ph type="title"/>
          </p:nvPr>
        </p:nvSpPr>
        <p:spPr/>
        <p:txBody>
          <a:bodyPr/>
          <a:lstStyle/>
          <a:p>
            <a:r>
              <a:rPr lang="en-US"/>
              <a:t>Click to edit Master title style</a:t>
            </a:r>
            <a:endParaRPr lang="en-GB"/>
          </a:p>
        </p:txBody>
      </p:sp>
      <p:sp>
        <p:nvSpPr>
          <p:cNvPr id="3" name="Fußzeilenplatzhalter 2"/>
          <p:cNvSpPr>
            <a:spLocks noGrp="1"/>
          </p:cNvSpPr>
          <p:nvPr>
            <p:ph type="ftr" sz="quarter" idx="10"/>
          </p:nvPr>
        </p:nvSpPr>
        <p:spPr/>
        <p:txBody>
          <a:bodyPr/>
          <a:lstStyle/>
          <a:p>
            <a:r>
              <a:rPr lang="en-GB" altLang="de-DE"/>
              <a:t>template for new presentation. Change text here (View --&gt; header)</a:t>
            </a:r>
            <a:endParaRPr lang="de-DE" altLang="de-DE"/>
          </a:p>
        </p:txBody>
      </p:sp>
      <p:sp>
        <p:nvSpPr>
          <p:cNvPr id="4" name="Datumsplatzhalter 3"/>
          <p:cNvSpPr>
            <a:spLocks noGrp="1"/>
          </p:cNvSpPr>
          <p:nvPr>
            <p:ph type="dt" sz="half" idx="11"/>
          </p:nvPr>
        </p:nvSpPr>
        <p:spPr/>
        <p:txBody>
          <a:bodyPr/>
          <a:lstStyle/>
          <a:p>
            <a:fld id="{E8F49229-1938-4683-8818-52856D103907}" type="datetime1">
              <a:rPr lang="de-DE" altLang="de-DE" smtClean="0"/>
              <a:t>09.04.2020</a:t>
            </a:fld>
            <a:endParaRPr lang="de-DE" altLang="de-DE"/>
          </a:p>
        </p:txBody>
      </p:sp>
      <p:sp>
        <p:nvSpPr>
          <p:cNvPr id="5" name="Foliennummernplatzhalter 4"/>
          <p:cNvSpPr>
            <a:spLocks noGrp="1"/>
          </p:cNvSpPr>
          <p:nvPr>
            <p:ph type="sldNum" sz="quarter" idx="12"/>
          </p:nvPr>
        </p:nvSpPr>
        <p:spPr/>
        <p:txBody>
          <a:bodyPr/>
          <a:lstStyle/>
          <a:p>
            <a:r>
              <a:rPr lang="de-DE" altLang="de-DE"/>
              <a:t>/ Slide </a:t>
            </a:r>
            <a:fld id="{4EE98901-D46B-48FA-B94A-46D0CB94B3D8}" type="slidenum">
              <a:rPr lang="de-DE" altLang="de-DE" smtClean="0"/>
              <a:pPr/>
              <a:t>‹#›</a:t>
            </a:fld>
            <a:endParaRPr lang="de-DE" altLang="de-DE"/>
          </a:p>
        </p:txBody>
      </p:sp>
      <p:sp>
        <p:nvSpPr>
          <p:cNvPr id="6" name="Inhaltsplatzhalter 2"/>
          <p:cNvSpPr>
            <a:spLocks noGrp="1"/>
          </p:cNvSpPr>
          <p:nvPr>
            <p:ph idx="1"/>
          </p:nvPr>
        </p:nvSpPr>
        <p:spPr>
          <a:xfrm>
            <a:off x="504093" y="1268414"/>
            <a:ext cx="11304954" cy="5040313"/>
          </a:xfrm>
        </p:spPr>
        <p:txBody>
          <a:bodyPr/>
          <a:lstStyle>
            <a:lvl2pPr marL="360363" indent="-180975">
              <a:buFont typeface="Arial" panose="020B0604020202020204" pitchFamily="34" charset="0"/>
              <a:buChar char="‒"/>
              <a:defRPr/>
            </a:lvl2pPr>
            <a:lvl3pPr marL="719138" indent="-179388">
              <a:buFont typeface="Arial" panose="020B0604020202020204" pitchFamily="34" charset="0"/>
              <a:buChar char="‒"/>
              <a:defRPr/>
            </a:lvl3pPr>
            <a:lvl4pPr marL="1077913" indent="-179388">
              <a:buFont typeface="Arial" panose="020B0604020202020204" pitchFamily="34" charset="0"/>
              <a:buChar char="‒"/>
              <a:defRPr/>
            </a:lvl4pPr>
            <a:lvl5pPr marL="1439863" indent="-180975">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612230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2" name="Titel 1"/>
          <p:cNvSpPr>
            <a:spLocks noGrp="1"/>
          </p:cNvSpPr>
          <p:nvPr>
            <p:ph type="title"/>
          </p:nvPr>
        </p:nvSpPr>
        <p:spPr/>
        <p:txBody>
          <a:bodyPr/>
          <a:lstStyle/>
          <a:p>
            <a:r>
              <a:rPr lang="en-US"/>
              <a:t>Click to edit Master title style</a:t>
            </a:r>
            <a:endParaRPr lang="en-GB"/>
          </a:p>
        </p:txBody>
      </p:sp>
      <p:sp>
        <p:nvSpPr>
          <p:cNvPr id="3" name="Fußzeilenplatzhalter 2"/>
          <p:cNvSpPr>
            <a:spLocks noGrp="1"/>
          </p:cNvSpPr>
          <p:nvPr>
            <p:ph type="ftr" sz="quarter" idx="10"/>
          </p:nvPr>
        </p:nvSpPr>
        <p:spPr/>
        <p:txBody>
          <a:bodyPr/>
          <a:lstStyle>
            <a:lvl1pPr>
              <a:defRPr>
                <a:solidFill>
                  <a:schemeClr val="bg1"/>
                </a:solidFill>
              </a:defRPr>
            </a:lvl1pPr>
          </a:lstStyle>
          <a:p>
            <a:r>
              <a:rPr lang="en-GB" altLang="de-DE" dirty="0"/>
              <a:t>template for new presentation. Change text here (View --&gt; header)</a:t>
            </a:r>
            <a:endParaRPr lang="de-DE" altLang="de-DE" dirty="0"/>
          </a:p>
        </p:txBody>
      </p:sp>
      <p:sp>
        <p:nvSpPr>
          <p:cNvPr id="4" name="Datumsplatzhalter 3"/>
          <p:cNvSpPr>
            <a:spLocks noGrp="1"/>
          </p:cNvSpPr>
          <p:nvPr>
            <p:ph type="dt" sz="half" idx="11"/>
          </p:nvPr>
        </p:nvSpPr>
        <p:spPr/>
        <p:txBody>
          <a:bodyPr/>
          <a:lstStyle>
            <a:lvl1pPr>
              <a:defRPr>
                <a:solidFill>
                  <a:schemeClr val="bg1"/>
                </a:solidFill>
              </a:defRPr>
            </a:lvl1pPr>
          </a:lstStyle>
          <a:p>
            <a:fld id="{E8F49229-1938-4683-8818-52856D103907}" type="datetime1">
              <a:rPr lang="de-DE" altLang="de-DE" smtClean="0"/>
              <a:pPr/>
              <a:t>09.04.2020</a:t>
            </a:fld>
            <a:endParaRPr lang="de-DE" altLang="de-DE" dirty="0"/>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de-DE" altLang="de-DE" dirty="0"/>
              <a:t>/ Slide </a:t>
            </a:r>
            <a:fld id="{4EE98901-D46B-48FA-B94A-46D0CB94B3D8}" type="slidenum">
              <a:rPr lang="de-DE" altLang="de-DE" smtClean="0"/>
              <a:pPr/>
              <a:t>‹#›</a:t>
            </a:fld>
            <a:endParaRPr lang="de-DE" altLang="de-DE" dirty="0"/>
          </a:p>
        </p:txBody>
      </p:sp>
      <p:sp>
        <p:nvSpPr>
          <p:cNvPr id="6" name="Inhaltsplatzhalter 2"/>
          <p:cNvSpPr>
            <a:spLocks noGrp="1"/>
          </p:cNvSpPr>
          <p:nvPr>
            <p:ph idx="1"/>
          </p:nvPr>
        </p:nvSpPr>
        <p:spPr>
          <a:xfrm>
            <a:off x="504093" y="1268414"/>
            <a:ext cx="11304954" cy="5040313"/>
          </a:xfrm>
        </p:spPr>
        <p:txBody>
          <a:bodyPr/>
          <a:lstStyle>
            <a:lvl1pPr>
              <a:defRPr>
                <a:solidFill>
                  <a:schemeClr val="bg1"/>
                </a:solidFill>
              </a:defRPr>
            </a:lvl1pPr>
            <a:lvl2pPr marL="360363" indent="-180975">
              <a:buFont typeface="Arial" panose="020B0604020202020204" pitchFamily="34" charset="0"/>
              <a:buChar char="‒"/>
              <a:defRPr>
                <a:solidFill>
                  <a:schemeClr val="bg1"/>
                </a:solidFill>
              </a:defRPr>
            </a:lvl2pPr>
            <a:lvl3pPr marL="719138" indent="-179388">
              <a:buFont typeface="Arial" panose="020B0604020202020204" pitchFamily="34" charset="0"/>
              <a:buChar char="‒"/>
              <a:defRPr>
                <a:solidFill>
                  <a:schemeClr val="bg1"/>
                </a:solidFill>
              </a:defRPr>
            </a:lvl3pPr>
            <a:lvl4pPr marL="1077913" indent="-179388">
              <a:buFont typeface="Arial" panose="020B0604020202020204" pitchFamily="34" charset="0"/>
              <a:buChar char="‒"/>
              <a:defRPr>
                <a:solidFill>
                  <a:schemeClr val="bg1"/>
                </a:solidFill>
              </a:defRPr>
            </a:lvl4pPr>
            <a:lvl5pPr marL="1439863" indent="-180975">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650873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4/9/2020</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4/9/2020</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4/9/2020</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4/9/2020</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4/9/2020</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342ED-8B44-4817-AD6E-E928F205065A}" type="datetimeFigureOut">
              <a:rPr lang="en-CA" smtClean="0"/>
              <a:t>2020-04-09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E53217A-A778-43E6-8BF9-B8922673C68B}" type="slidenum">
              <a:rPr lang="en-CA" smtClean="0"/>
              <a:t>‹#›</a:t>
            </a:fld>
            <a:endParaRPr lang="en-CA"/>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81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61442" name="Rectangle 2"/>
          <p:cNvSpPr>
            <a:spLocks noGrp="1" noChangeArrowheads="1"/>
          </p:cNvSpPr>
          <p:nvPr>
            <p:ph type="ctrTitle"/>
          </p:nvPr>
        </p:nvSpPr>
        <p:spPr>
          <a:xfrm>
            <a:off x="3098801" y="1706463"/>
            <a:ext cx="8720016" cy="2226593"/>
          </a:xfrm>
        </p:spPr>
        <p:txBody>
          <a:bodyPr/>
          <a:lstStyle>
            <a:lvl1pPr>
              <a:lnSpc>
                <a:spcPts val="3800"/>
              </a:lnSpc>
              <a:defRPr sz="3200"/>
            </a:lvl1pPr>
          </a:lstStyle>
          <a:p>
            <a:pPr lvl="0"/>
            <a:r>
              <a:rPr lang="en-US" altLang="de-DE" noProof="0"/>
              <a:t>Click to edit Master title style</a:t>
            </a:r>
            <a:endParaRPr lang="de-DE" altLang="de-DE" noProof="0" dirty="0"/>
          </a:p>
        </p:txBody>
      </p:sp>
    </p:spTree>
    <p:extLst>
      <p:ext uri="{BB962C8B-B14F-4D97-AF65-F5344CB8AC3E}">
        <p14:creationId xmlns:p14="http://schemas.microsoft.com/office/powerpoint/2010/main" val="11666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13863" y="392114"/>
            <a:ext cx="8442569" cy="676275"/>
          </a:xfrm>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Fußzeilenplatzhalter 3"/>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5" name="Datumsplatzhalter 4"/>
          <p:cNvSpPr>
            <a:spLocks noGrp="1"/>
          </p:cNvSpPr>
          <p:nvPr>
            <p:ph type="dt" sz="half" idx="11"/>
          </p:nvPr>
        </p:nvSpPr>
        <p:spPr>
          <a:xfrm>
            <a:off x="500188" y="53975"/>
            <a:ext cx="1031631" cy="247650"/>
          </a:xfrm>
        </p:spPr>
        <p:txBody>
          <a:bodyPr/>
          <a:lstStyle>
            <a:lvl1pPr>
              <a:defRPr/>
            </a:lvl1pPr>
          </a:lstStyle>
          <a:p>
            <a:fld id="{F0EC06D8-E6F9-40F3-A987-274326EDCDF8}" type="datetime1">
              <a:rPr lang="de-DE" altLang="de-DE" smtClean="0"/>
              <a:t>09.04.2020</a:t>
            </a:fld>
            <a:endParaRPr lang="de-DE" altLang="de-DE"/>
          </a:p>
        </p:txBody>
      </p:sp>
      <p:sp>
        <p:nvSpPr>
          <p:cNvPr id="6" name="Foliennummernplatzhalter 5"/>
          <p:cNvSpPr>
            <a:spLocks noGrp="1"/>
          </p:cNvSpPr>
          <p:nvPr>
            <p:ph type="sldNum" sz="quarter" idx="12"/>
          </p:nvPr>
        </p:nvSpPr>
        <p:spPr/>
        <p:txBody>
          <a:bodyPr/>
          <a:lstStyle>
            <a:lvl1pPr>
              <a:defRPr/>
            </a:lvl1pPr>
          </a:lstStyle>
          <a:p>
            <a:r>
              <a:rPr lang="de-DE" altLang="de-DE"/>
              <a:t>/ Slide </a:t>
            </a:r>
            <a:fld id="{EFD5BD89-C318-4C7B-A309-47A0A9D28B80}" type="slidenum">
              <a:rPr lang="de-DE" altLang="de-DE"/>
              <a:pPr/>
              <a:t>‹#›</a:t>
            </a:fld>
            <a:endParaRPr lang="de-DE" altLang="de-DE"/>
          </a:p>
        </p:txBody>
      </p:sp>
    </p:spTree>
    <p:extLst>
      <p:ext uri="{BB962C8B-B14F-4D97-AF65-F5344CB8AC3E}">
        <p14:creationId xmlns:p14="http://schemas.microsoft.com/office/powerpoint/2010/main" val="243738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hyperlink" Target="http://www.airbestpractices.com/"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10"/>
            <a:extLst>
              <a:ext uri="{FF2B5EF4-FFF2-40B4-BE49-F238E27FC236}">
                <a16:creationId xmlns:a16="http://schemas.microsoft.com/office/drawing/2014/main" id="{7FB9DA1F-96FB-449A-82BB-2FA8DD06FB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a:extLst>
              <a:ext uri="{FF2B5EF4-FFF2-40B4-BE49-F238E27FC236}">
                <a16:creationId xmlns:a16="http://schemas.microsoft.com/office/drawing/2014/main" id="{B39F4B63-D43C-4BE3-859F-A76B43FE3CE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87"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60419" name="Rectangle 3"/>
          <p:cNvSpPr>
            <a:spLocks noGrp="1" noChangeArrowheads="1"/>
          </p:cNvSpPr>
          <p:nvPr>
            <p:ph type="body" idx="1"/>
          </p:nvPr>
        </p:nvSpPr>
        <p:spPr bwMode="auto">
          <a:xfrm>
            <a:off x="504093" y="1268414"/>
            <a:ext cx="11304954"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60421" name="Rectangle 5"/>
          <p:cNvSpPr>
            <a:spLocks noGrp="1" noChangeArrowheads="1"/>
          </p:cNvSpPr>
          <p:nvPr>
            <p:ph type="ftr" sz="quarter" idx="3"/>
          </p:nvPr>
        </p:nvSpPr>
        <p:spPr bwMode="auto">
          <a:xfrm>
            <a:off x="3374293" y="53975"/>
            <a:ext cx="5531338"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r>
              <a:rPr lang="en-GB" altLang="de-DE"/>
              <a:t>template for new presentation. Change text here (View --&gt; header)</a:t>
            </a:r>
            <a:endParaRPr lang="de-DE" altLang="de-DE"/>
          </a:p>
        </p:txBody>
      </p:sp>
      <p:sp>
        <p:nvSpPr>
          <p:cNvPr id="60418" name="Rectangle 2"/>
          <p:cNvSpPr>
            <a:spLocks noGrp="1" noChangeArrowheads="1"/>
          </p:cNvSpPr>
          <p:nvPr>
            <p:ph type="title"/>
          </p:nvPr>
        </p:nvSpPr>
        <p:spPr bwMode="auto">
          <a:xfrm>
            <a:off x="513863" y="392114"/>
            <a:ext cx="8442569"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de-DE" altLang="de-DE" dirty="0"/>
              <a:t>Titelmasterformat durch Klicken bearbeiten</a:t>
            </a:r>
          </a:p>
        </p:txBody>
      </p:sp>
      <p:sp>
        <p:nvSpPr>
          <p:cNvPr id="60445" name="Rectangle 29"/>
          <p:cNvSpPr>
            <a:spLocks noGrp="1" noChangeArrowheads="1"/>
          </p:cNvSpPr>
          <p:nvPr>
            <p:ph type="dt" sz="half" idx="2"/>
          </p:nvPr>
        </p:nvSpPr>
        <p:spPr bwMode="auto">
          <a:xfrm>
            <a:off x="508944" y="57150"/>
            <a:ext cx="1031631"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fld id="{E8F49229-1938-4683-8818-52856D103907}" type="datetime1">
              <a:rPr lang="de-DE" altLang="de-DE" smtClean="0"/>
              <a:t>09.04.2020</a:t>
            </a:fld>
            <a:endParaRPr lang="de-DE" altLang="de-DE"/>
          </a:p>
        </p:txBody>
      </p:sp>
      <p:sp>
        <p:nvSpPr>
          <p:cNvPr id="60446" name="Rectangle 30"/>
          <p:cNvSpPr>
            <a:spLocks noGrp="1" noChangeArrowheads="1"/>
          </p:cNvSpPr>
          <p:nvPr>
            <p:ph type="sldNum" sz="quarter" idx="4"/>
          </p:nvPr>
        </p:nvSpPr>
        <p:spPr bwMode="auto">
          <a:xfrm>
            <a:off x="1779955" y="53975"/>
            <a:ext cx="740507"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r>
              <a:rPr lang="de-DE" altLang="de-DE"/>
              <a:t>/ Slide </a:t>
            </a:r>
            <a:fld id="{4EE98901-D46B-48FA-B94A-46D0CB94B3D8}" type="slidenum">
              <a:rPr lang="de-DE" altLang="de-DE"/>
              <a:pPr/>
              <a:t>‹#›</a:t>
            </a:fld>
            <a:endParaRPr lang="de-DE" altLang="de-DE"/>
          </a:p>
        </p:txBody>
      </p:sp>
    </p:spTree>
    <p:extLst>
      <p:ext uri="{BB962C8B-B14F-4D97-AF65-F5344CB8AC3E}">
        <p14:creationId xmlns:p14="http://schemas.microsoft.com/office/powerpoint/2010/main" val="40320812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p:titleStyle>
    <p:bodyStyle>
      <a:lvl1pPr algn="l" rtl="0" eaLnBrk="1" fontAlgn="base" hangingPunct="1">
        <a:lnSpc>
          <a:spcPts val="2000"/>
        </a:lnSpc>
        <a:spcBef>
          <a:spcPct val="0"/>
        </a:spcBef>
        <a:spcAft>
          <a:spcPct val="0"/>
        </a:spcAft>
        <a:buFont typeface="Times" pitchFamily="18" charset="0"/>
        <a:defRPr sz="1600">
          <a:solidFill>
            <a:schemeClr val="tx1"/>
          </a:solidFill>
          <a:latin typeface="+mn-lt"/>
          <a:ea typeface="+mn-ea"/>
          <a:cs typeface="+mn-cs"/>
        </a:defRPr>
      </a:lvl1pPr>
      <a:lvl2pPr marL="360363" indent="-180975"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2pPr>
      <a:lvl3pPr marL="719138" indent="-179388"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3pPr>
      <a:lvl4pPr marL="1077913" indent="-179388"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4pPr>
      <a:lvl5pPr marL="1439863" indent="-180975"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5pPr>
      <a:lvl6pPr marL="1897063" indent="-180975" algn="l" rtl="0" eaLnBrk="1" fontAlgn="base" hangingPunct="1">
        <a:spcBef>
          <a:spcPct val="20000"/>
        </a:spcBef>
        <a:spcAft>
          <a:spcPct val="0"/>
        </a:spcAft>
        <a:buChar char="•"/>
        <a:defRPr sz="1600">
          <a:solidFill>
            <a:schemeClr val="tx1"/>
          </a:solidFill>
          <a:latin typeface="+mn-lt"/>
          <a:ea typeface="+mn-ea"/>
          <a:cs typeface="+mn-cs"/>
        </a:defRPr>
      </a:lvl6pPr>
      <a:lvl7pPr marL="2354263" indent="-180975" algn="l" rtl="0" eaLnBrk="1" fontAlgn="base" hangingPunct="1">
        <a:spcBef>
          <a:spcPct val="20000"/>
        </a:spcBef>
        <a:spcAft>
          <a:spcPct val="0"/>
        </a:spcAft>
        <a:buChar char="•"/>
        <a:defRPr sz="1600">
          <a:solidFill>
            <a:schemeClr val="tx1"/>
          </a:solidFill>
          <a:latin typeface="+mn-lt"/>
          <a:ea typeface="+mn-ea"/>
          <a:cs typeface="+mn-cs"/>
        </a:defRPr>
      </a:lvl7pPr>
      <a:lvl8pPr marL="2811463" indent="-180975" algn="l" rtl="0" eaLnBrk="1" fontAlgn="base" hangingPunct="1">
        <a:spcBef>
          <a:spcPct val="20000"/>
        </a:spcBef>
        <a:spcAft>
          <a:spcPct val="0"/>
        </a:spcAft>
        <a:buChar char="•"/>
        <a:defRPr sz="1600">
          <a:solidFill>
            <a:schemeClr val="tx1"/>
          </a:solidFill>
          <a:latin typeface="+mn-lt"/>
          <a:ea typeface="+mn-ea"/>
          <a:cs typeface="+mn-cs"/>
        </a:defRPr>
      </a:lvl8pPr>
      <a:lvl9pPr marL="3268663" indent="-180975"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886200" y="343069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two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7 Common Mistakes That Will Ruin Your Air Compressor Efficiency</a:t>
            </a:r>
          </a:p>
        </p:txBody>
      </p:sp>
      <p:sp>
        <p:nvSpPr>
          <p:cNvPr id="23" name="object 3">
            <a:extLst>
              <a:ext uri="{FF2B5EF4-FFF2-40B4-BE49-F238E27FC236}">
                <a16:creationId xmlns:a16="http://schemas.microsoft.com/office/drawing/2014/main" id="{DD6E8466-892C-4836-B71C-1D12F3F42E0F}"/>
              </a:ext>
            </a:extLst>
          </p:cNvPr>
          <p:cNvSpPr txBox="1"/>
          <p:nvPr/>
        </p:nvSpPr>
        <p:spPr>
          <a:xfrm>
            <a:off x="1219200" y="2203772"/>
            <a:ext cx="9753599" cy="861774"/>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Ron Marshall, Marshall Compressed Air Consulting</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1752600"/>
            <a:ext cx="6096000" cy="868362"/>
          </a:xfrm>
        </p:spPr>
        <p:txBody>
          <a:bodyPr/>
          <a:lstStyle/>
          <a:p>
            <a:r>
              <a:rPr lang="en-US" dirty="0"/>
              <a:t>Air Compressors Have Poor Natural Production Efficiency</a:t>
            </a:r>
          </a:p>
        </p:txBody>
      </p:sp>
      <p:sp>
        <p:nvSpPr>
          <p:cNvPr id="4" name="Text Placeholder 3"/>
          <p:cNvSpPr>
            <a:spLocks noGrp="1"/>
          </p:cNvSpPr>
          <p:nvPr>
            <p:ph type="body" sz="half" idx="2"/>
          </p:nvPr>
        </p:nvSpPr>
        <p:spPr>
          <a:xfrm>
            <a:off x="5562600" y="2514600"/>
            <a:ext cx="6324601" cy="2667000"/>
          </a:xfrm>
        </p:spPr>
        <p:txBody>
          <a:bodyPr/>
          <a:lstStyle/>
          <a:p>
            <a:endParaRPr lang="en-US" dirty="0"/>
          </a:p>
          <a:p>
            <a:pPr algn="l"/>
            <a:r>
              <a:rPr lang="en-US" sz="1800" dirty="0"/>
              <a:t>Every 7.5 hp power input to the compressor results in only 1 hp output at the compressed air end use!</a:t>
            </a:r>
          </a:p>
          <a:p>
            <a:pPr marL="285750" indent="-285750" algn="l">
              <a:buFont typeface="Arial" panose="020B0604020202020204" pitchFamily="34" charset="0"/>
              <a:buChar char="•"/>
            </a:pPr>
            <a:r>
              <a:rPr lang="en-US" sz="1800" dirty="0"/>
              <a:t>Biggest output is heat.</a:t>
            </a:r>
          </a:p>
          <a:p>
            <a:pPr marL="285750" indent="-285750" algn="l">
              <a:buFont typeface="Arial" panose="020B0604020202020204" pitchFamily="34" charset="0"/>
              <a:buChar char="•"/>
            </a:pPr>
            <a:r>
              <a:rPr lang="en-US" sz="1800" dirty="0"/>
              <a:t>System characteristics affect the input power to flow output ratio</a:t>
            </a:r>
          </a:p>
        </p:txBody>
      </p:sp>
      <p:pic>
        <p:nvPicPr>
          <p:cNvPr id="5" name="Picture 181"/>
          <p:cNvPicPr>
            <a:picLocks noGrp="1" noChangeAspect="1" noChangeArrowheads="1"/>
          </p:cNvPicPr>
          <p:nvPr>
            <p:ph idx="1"/>
          </p:nvPr>
        </p:nvPicPr>
        <p:blipFill>
          <a:blip r:embed="rId2" cstate="print"/>
          <a:srcRect/>
          <a:stretch>
            <a:fillRect/>
          </a:stretch>
        </p:blipFill>
        <p:spPr bwMode="auto">
          <a:xfrm>
            <a:off x="1066800" y="1448078"/>
            <a:ext cx="4572000" cy="4555368"/>
          </a:xfrm>
          <a:prstGeom prst="rect">
            <a:avLst/>
          </a:prstGeom>
          <a:noFill/>
          <a:ln w="9525">
            <a:noFill/>
            <a:miter lim="800000"/>
            <a:headEnd/>
            <a:tailEnd/>
          </a:ln>
        </p:spPr>
      </p:pic>
      <p:sp>
        <p:nvSpPr>
          <p:cNvPr id="6" name="Title 1"/>
          <p:cNvSpPr txBox="1">
            <a:spLocks/>
          </p:cNvSpPr>
          <p:nvPr/>
        </p:nvSpPr>
        <p:spPr>
          <a:xfrm>
            <a:off x="1981200" y="-197265"/>
            <a:ext cx="7620000" cy="86836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200" b="1" kern="1200" cap="none" spc="-100" baseline="0">
                <a:ln>
                  <a:noFill/>
                </a:ln>
                <a:solidFill>
                  <a:schemeClr val="tx2"/>
                </a:solidFill>
                <a:effectLst/>
                <a:latin typeface="+mj-lt"/>
                <a:ea typeface="+mj-ea"/>
                <a:cs typeface="+mj-cs"/>
              </a:defRPr>
            </a:lvl1pPr>
          </a:lstStyle>
          <a:p>
            <a:r>
              <a:rPr lang="en-CA" sz="3200" b="0" dirty="0"/>
              <a:t>Is compressed air efficient?</a:t>
            </a:r>
          </a:p>
        </p:txBody>
      </p:sp>
      <p:sp>
        <p:nvSpPr>
          <p:cNvPr id="3" name="TextBox 2">
            <a:extLst>
              <a:ext uri="{FF2B5EF4-FFF2-40B4-BE49-F238E27FC236}">
                <a16:creationId xmlns:a16="http://schemas.microsoft.com/office/drawing/2014/main" id="{91528176-8D3C-4853-BC4B-1235492F9369}"/>
              </a:ext>
            </a:extLst>
          </p:cNvPr>
          <p:cNvSpPr txBox="1"/>
          <p:nvPr/>
        </p:nvSpPr>
        <p:spPr>
          <a:xfrm>
            <a:off x="3124200" y="6003446"/>
            <a:ext cx="2286000" cy="215444"/>
          </a:xfrm>
          <a:prstGeom prst="rect">
            <a:avLst/>
          </a:prstGeom>
          <a:noFill/>
        </p:spPr>
        <p:txBody>
          <a:bodyPr wrap="square" rtlCol="0">
            <a:spAutoFit/>
          </a:bodyPr>
          <a:lstStyle/>
          <a:p>
            <a:r>
              <a:rPr lang="en-US" sz="800" dirty="0"/>
              <a:t>Source: Compressed Air Challenge</a:t>
            </a:r>
          </a:p>
        </p:txBody>
      </p:sp>
    </p:spTree>
    <p:extLst>
      <p:ext uri="{BB962C8B-B14F-4D97-AF65-F5344CB8AC3E}">
        <p14:creationId xmlns:p14="http://schemas.microsoft.com/office/powerpoint/2010/main" val="224539353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209800"/>
            <a:ext cx="3667365" cy="457200"/>
          </a:xfrm>
        </p:spPr>
        <p:txBody>
          <a:bodyPr/>
          <a:lstStyle/>
          <a:p>
            <a:r>
              <a:rPr lang="en-US" dirty="0"/>
              <a:t>Half this energy is wasted</a:t>
            </a:r>
          </a:p>
        </p:txBody>
      </p:sp>
      <p:sp>
        <p:nvSpPr>
          <p:cNvPr id="4" name="Text Placeholder 3"/>
          <p:cNvSpPr>
            <a:spLocks noGrp="1"/>
          </p:cNvSpPr>
          <p:nvPr>
            <p:ph type="body" sz="half" idx="2"/>
          </p:nvPr>
        </p:nvSpPr>
        <p:spPr>
          <a:xfrm>
            <a:off x="5334000" y="3124201"/>
            <a:ext cx="6553199" cy="2129161"/>
          </a:xfrm>
        </p:spPr>
        <p:txBody>
          <a:bodyPr>
            <a:normAutofit/>
          </a:bodyPr>
          <a:lstStyle/>
          <a:p>
            <a:pPr algn="l"/>
            <a:r>
              <a:rPr lang="en-US" sz="1800" dirty="0"/>
              <a:t>Studies show only 50% actually makes it to the end use:</a:t>
            </a:r>
          </a:p>
          <a:p>
            <a:pPr algn="l">
              <a:buFont typeface="Arial" pitchFamily="34" charset="0"/>
              <a:buChar char="•"/>
            </a:pPr>
            <a:r>
              <a:rPr lang="en-US" sz="1800" dirty="0"/>
              <a:t> Leakage - 20 to 30 %</a:t>
            </a:r>
          </a:p>
          <a:p>
            <a:pPr algn="l">
              <a:buFont typeface="Arial" pitchFamily="34" charset="0"/>
              <a:buChar char="•"/>
            </a:pPr>
            <a:r>
              <a:rPr lang="en-US" sz="1800" dirty="0"/>
              <a:t> Artificial Demand - 10 to 15 %</a:t>
            </a:r>
          </a:p>
          <a:p>
            <a:pPr algn="l">
              <a:buFont typeface="Arial" pitchFamily="34" charset="0"/>
              <a:buChar char="•"/>
            </a:pPr>
            <a:r>
              <a:rPr lang="en-US" sz="1800" dirty="0"/>
              <a:t> Inappropriate Use – 10 to 15 %</a:t>
            </a:r>
          </a:p>
        </p:txBody>
      </p:sp>
      <p:sp>
        <p:nvSpPr>
          <p:cNvPr id="6" name="Title 1"/>
          <p:cNvSpPr txBox="1">
            <a:spLocks/>
          </p:cNvSpPr>
          <p:nvPr/>
        </p:nvSpPr>
        <p:spPr>
          <a:xfrm>
            <a:off x="2057400" y="-217845"/>
            <a:ext cx="7620000" cy="86836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200" b="1" kern="1200" cap="none" spc="-100" baseline="0">
                <a:ln>
                  <a:noFill/>
                </a:ln>
                <a:solidFill>
                  <a:schemeClr val="tx2"/>
                </a:solidFill>
                <a:effectLst/>
                <a:latin typeface="+mj-lt"/>
                <a:ea typeface="+mj-ea"/>
                <a:cs typeface="+mj-cs"/>
              </a:defRPr>
            </a:lvl1pPr>
          </a:lstStyle>
          <a:p>
            <a:r>
              <a:rPr lang="en-CA" sz="3200" b="0" dirty="0"/>
              <a:t>How much do you waste?</a:t>
            </a:r>
          </a:p>
        </p:txBody>
      </p:sp>
      <p:pic>
        <p:nvPicPr>
          <p:cNvPr id="7" name="Picture 181"/>
          <p:cNvPicPr>
            <a:picLocks noGrp="1" noChangeAspect="1" noChangeArrowheads="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685800" y="1946594"/>
            <a:ext cx="4517298" cy="32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8B8A5E4-A759-4DD5-9826-76637832294F}"/>
              </a:ext>
            </a:extLst>
          </p:cNvPr>
          <p:cNvSpPr txBox="1"/>
          <p:nvPr/>
        </p:nvSpPr>
        <p:spPr>
          <a:xfrm>
            <a:off x="2133600" y="4972278"/>
            <a:ext cx="2286000" cy="215444"/>
          </a:xfrm>
          <a:prstGeom prst="rect">
            <a:avLst/>
          </a:prstGeom>
          <a:noFill/>
        </p:spPr>
        <p:txBody>
          <a:bodyPr wrap="square" rtlCol="0">
            <a:spAutoFit/>
          </a:bodyPr>
          <a:lstStyle/>
          <a:p>
            <a:r>
              <a:rPr lang="en-US" sz="800" dirty="0"/>
              <a:t>Source: Compressed Air Challenge</a:t>
            </a:r>
          </a:p>
        </p:txBody>
      </p:sp>
    </p:spTree>
    <p:extLst>
      <p:ext uri="{BB962C8B-B14F-4D97-AF65-F5344CB8AC3E}">
        <p14:creationId xmlns:p14="http://schemas.microsoft.com/office/powerpoint/2010/main" val="265090334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39233" y="1371600"/>
            <a:ext cx="8580967" cy="4572000"/>
          </a:xfrm>
        </p:spPr>
        <p:txBody>
          <a:bodyPr>
            <a:normAutofit/>
          </a:bodyPr>
          <a:lstStyle/>
          <a:p>
            <a:pPr marL="114300" indent="0">
              <a:buNone/>
            </a:pPr>
            <a:r>
              <a:rPr lang="en-CA" sz="2600" dirty="0"/>
              <a:t>Question: Do your users think compressed air is free?</a:t>
            </a:r>
          </a:p>
          <a:p>
            <a:pPr marL="114300" indent="0">
              <a:buNone/>
            </a:pPr>
            <a:endParaRPr lang="en-CA" sz="2600" dirty="0"/>
          </a:p>
          <a:p>
            <a:r>
              <a:rPr lang="en-CA" sz="2600" dirty="0"/>
              <a:t>Makes it easy to justify hooking anything to the system</a:t>
            </a:r>
          </a:p>
          <a:p>
            <a:r>
              <a:rPr lang="en-CA" sz="2600" dirty="0"/>
              <a:t>Leads to high levels of waste and abuse</a:t>
            </a:r>
          </a:p>
          <a:p>
            <a:endParaRPr lang="en-CA" sz="2600" dirty="0"/>
          </a:p>
          <a:p>
            <a:r>
              <a:rPr lang="en-CA" sz="2600" dirty="0"/>
              <a:t>Solutions: Make users aware of the cost using training</a:t>
            </a:r>
          </a:p>
          <a:p>
            <a:r>
              <a:rPr lang="en-CA" sz="2600" dirty="0"/>
              <a:t>Alter company policy about compressed air use</a:t>
            </a:r>
          </a:p>
          <a:p>
            <a:endParaRPr lang="en-CA" sz="3200" dirty="0"/>
          </a:p>
        </p:txBody>
      </p:sp>
      <p:sp>
        <p:nvSpPr>
          <p:cNvPr id="2" name="Title 1"/>
          <p:cNvSpPr>
            <a:spLocks noGrp="1"/>
          </p:cNvSpPr>
          <p:nvPr>
            <p:ph type="title"/>
          </p:nvPr>
        </p:nvSpPr>
        <p:spPr/>
        <p:txBody>
          <a:bodyPr>
            <a:noAutofit/>
          </a:bodyPr>
          <a:lstStyle/>
          <a:p>
            <a:pPr marL="114300" algn="ctr"/>
            <a:r>
              <a:rPr lang="en-CA" sz="3200" spc="-100" dirty="0">
                <a:solidFill>
                  <a:schemeClr val="tx2"/>
                </a:solidFill>
              </a:rPr>
              <a:t>1. Letting leaks and abuse run wild</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12</a:t>
            </a:fld>
            <a:endParaRPr lang="en-US" dirty="0"/>
          </a:p>
        </p:txBody>
      </p:sp>
      <p:pic>
        <p:nvPicPr>
          <p:cNvPr id="5" name="Picture 14">
            <a:extLst>
              <a:ext uri="{FF2B5EF4-FFF2-40B4-BE49-F238E27FC236}">
                <a16:creationId xmlns:a16="http://schemas.microsoft.com/office/drawing/2014/main" id="{13639EB5-0D19-4C6A-AF96-2E4347BC94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67800" y="1789608"/>
            <a:ext cx="2743200" cy="286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02179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09600" y="1143000"/>
            <a:ext cx="9525000" cy="5029200"/>
          </a:xfrm>
        </p:spPr>
        <p:txBody>
          <a:bodyPr>
            <a:normAutofit fontScale="92500" lnSpcReduction="10000"/>
          </a:bodyPr>
          <a:lstStyle/>
          <a:p>
            <a:pPr marL="114300" indent="0">
              <a:buNone/>
            </a:pPr>
            <a:r>
              <a:rPr lang="en-CA" sz="2800" dirty="0"/>
              <a:t>Question: Do you track your non-productive flow?</a:t>
            </a:r>
          </a:p>
          <a:p>
            <a:endParaRPr lang="en-CA" sz="2800" dirty="0"/>
          </a:p>
          <a:p>
            <a:r>
              <a:rPr lang="en-CA" sz="2800" dirty="0"/>
              <a:t>Cost of waste unknown</a:t>
            </a:r>
          </a:p>
          <a:p>
            <a:r>
              <a:rPr lang="en-CA" sz="2800" dirty="0"/>
              <a:t>Makes it easy to ignore waste and abuse</a:t>
            </a:r>
          </a:p>
          <a:p>
            <a:r>
              <a:rPr lang="en-CA" sz="2800" dirty="0"/>
              <a:t>No way of identifying what is normal or when changes happen</a:t>
            </a:r>
          </a:p>
          <a:p>
            <a:endParaRPr lang="en-CA" sz="2800" dirty="0"/>
          </a:p>
          <a:p>
            <a:pPr marL="114300" indent="0">
              <a:buNone/>
            </a:pPr>
            <a:r>
              <a:rPr lang="en-CA" sz="2800" dirty="0"/>
              <a:t>Solutions:  </a:t>
            </a:r>
          </a:p>
          <a:p>
            <a:r>
              <a:rPr lang="en-CA" sz="2800" dirty="0"/>
              <a:t>Measure and record flow during off hours</a:t>
            </a:r>
          </a:p>
          <a:p>
            <a:r>
              <a:rPr lang="en-CA" sz="2800" dirty="0"/>
              <a:t>Set action targets and create awareness</a:t>
            </a:r>
          </a:p>
          <a:p>
            <a:r>
              <a:rPr lang="en-CA" sz="2800" dirty="0"/>
              <a:t>Start leak detection and repair program and actually fix leaks!</a:t>
            </a:r>
          </a:p>
          <a:p>
            <a:endParaRPr lang="en-CA" sz="3200" dirty="0"/>
          </a:p>
        </p:txBody>
      </p:sp>
      <p:sp>
        <p:nvSpPr>
          <p:cNvPr id="2" name="Title 1"/>
          <p:cNvSpPr>
            <a:spLocks noGrp="1"/>
          </p:cNvSpPr>
          <p:nvPr>
            <p:ph type="title"/>
          </p:nvPr>
        </p:nvSpPr>
        <p:spPr/>
        <p:txBody>
          <a:bodyPr>
            <a:normAutofit fontScale="90000"/>
          </a:bodyPr>
          <a:lstStyle/>
          <a:p>
            <a:pPr marL="114300" algn="ctr"/>
            <a:r>
              <a:rPr lang="en-CA" sz="3600" spc="-100" dirty="0">
                <a:solidFill>
                  <a:schemeClr val="tx2"/>
                </a:solidFill>
              </a:rPr>
              <a:t>1. Letting leaks and abuse run wild</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13</a:t>
            </a:fld>
            <a:endParaRPr lang="en-US" dirty="0"/>
          </a:p>
        </p:txBody>
      </p:sp>
      <p:pic>
        <p:nvPicPr>
          <p:cNvPr id="5" name="Picture 4">
            <a:extLst>
              <a:ext uri="{FF2B5EF4-FFF2-40B4-BE49-F238E27FC236}">
                <a16:creationId xmlns:a16="http://schemas.microsoft.com/office/drawing/2014/main" id="{522DC823-B681-43F9-8CB6-C03127C0ED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360"/>
          <a:stretch/>
        </p:blipFill>
        <p:spPr>
          <a:xfrm>
            <a:off x="10165079" y="3510858"/>
            <a:ext cx="1241117" cy="984943"/>
          </a:xfrm>
          <a:prstGeom prst="rect">
            <a:avLst/>
          </a:prstGeom>
        </p:spPr>
      </p:pic>
      <p:pic>
        <p:nvPicPr>
          <p:cNvPr id="7" name="Picture 6">
            <a:extLst>
              <a:ext uri="{FF2B5EF4-FFF2-40B4-BE49-F238E27FC236}">
                <a16:creationId xmlns:a16="http://schemas.microsoft.com/office/drawing/2014/main" id="{80B64741-5A95-48DE-AE14-84E61D7E32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462"/>
          <a:stretch/>
        </p:blipFill>
        <p:spPr>
          <a:xfrm>
            <a:off x="9753600" y="1371600"/>
            <a:ext cx="2124676" cy="1611719"/>
          </a:xfrm>
          <a:prstGeom prst="rect">
            <a:avLst/>
          </a:prstGeom>
        </p:spPr>
      </p:pic>
      <p:sp>
        <p:nvSpPr>
          <p:cNvPr id="3" name="TextBox 2">
            <a:extLst>
              <a:ext uri="{FF2B5EF4-FFF2-40B4-BE49-F238E27FC236}">
                <a16:creationId xmlns:a16="http://schemas.microsoft.com/office/drawing/2014/main" id="{383D2A72-66E8-44A1-9451-848DD1DAF82D}"/>
              </a:ext>
            </a:extLst>
          </p:cNvPr>
          <p:cNvSpPr txBox="1"/>
          <p:nvPr/>
        </p:nvSpPr>
        <p:spPr>
          <a:xfrm>
            <a:off x="10134599" y="3131699"/>
            <a:ext cx="2286000" cy="215444"/>
          </a:xfrm>
          <a:prstGeom prst="rect">
            <a:avLst/>
          </a:prstGeom>
          <a:noFill/>
        </p:spPr>
        <p:txBody>
          <a:bodyPr wrap="square" rtlCol="0">
            <a:spAutoFit/>
          </a:bodyPr>
          <a:lstStyle/>
          <a:p>
            <a:r>
              <a:rPr lang="en-US" sz="800" dirty="0"/>
              <a:t>Source: VP Instruments</a:t>
            </a:r>
          </a:p>
        </p:txBody>
      </p:sp>
      <p:sp>
        <p:nvSpPr>
          <p:cNvPr id="10" name="TextBox 9">
            <a:extLst>
              <a:ext uri="{FF2B5EF4-FFF2-40B4-BE49-F238E27FC236}">
                <a16:creationId xmlns:a16="http://schemas.microsoft.com/office/drawing/2014/main" id="{0BB84E7E-4F6E-40F0-A003-C1547C761B69}"/>
              </a:ext>
            </a:extLst>
          </p:cNvPr>
          <p:cNvSpPr txBox="1"/>
          <p:nvPr/>
        </p:nvSpPr>
        <p:spPr>
          <a:xfrm>
            <a:off x="10287000" y="4606444"/>
            <a:ext cx="2286000" cy="215444"/>
          </a:xfrm>
          <a:prstGeom prst="rect">
            <a:avLst/>
          </a:prstGeom>
          <a:noFill/>
        </p:spPr>
        <p:txBody>
          <a:bodyPr wrap="square" rtlCol="0">
            <a:spAutoFit/>
          </a:bodyPr>
          <a:lstStyle/>
          <a:p>
            <a:r>
              <a:rPr lang="en-US" sz="800" dirty="0"/>
              <a:t>Source: CDI Meters</a:t>
            </a:r>
          </a:p>
        </p:txBody>
      </p:sp>
    </p:spTree>
    <p:extLst>
      <p:ext uri="{BB962C8B-B14F-4D97-AF65-F5344CB8AC3E}">
        <p14:creationId xmlns:p14="http://schemas.microsoft.com/office/powerpoint/2010/main" val="345676194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09600" y="1143000"/>
            <a:ext cx="7315200" cy="5029200"/>
          </a:xfrm>
        </p:spPr>
        <p:txBody>
          <a:bodyPr>
            <a:normAutofit/>
          </a:bodyPr>
          <a:lstStyle/>
          <a:p>
            <a:pPr marL="0" indent="0">
              <a:buNone/>
            </a:pPr>
            <a:r>
              <a:rPr lang="en-CA" sz="2600" dirty="0"/>
              <a:t>Training and Awareness:</a:t>
            </a:r>
          </a:p>
          <a:p>
            <a:r>
              <a:rPr lang="en-CA" sz="2600" dirty="0"/>
              <a:t>Leak Tag Boards</a:t>
            </a:r>
          </a:p>
          <a:p>
            <a:r>
              <a:rPr lang="en-CA" sz="2600" dirty="0"/>
              <a:t>CAGI Online Training</a:t>
            </a:r>
          </a:p>
          <a:p>
            <a:r>
              <a:rPr lang="en-CA" sz="2600" dirty="0"/>
              <a:t>Compressed Air Challenge Fundamentals</a:t>
            </a:r>
          </a:p>
          <a:p>
            <a:r>
              <a:rPr lang="en-CA" sz="2600" dirty="0"/>
              <a:t>CAC Compressed Air It’s Not Free session</a:t>
            </a:r>
          </a:p>
          <a:p>
            <a:r>
              <a:rPr lang="en-CA" sz="2600" dirty="0"/>
              <a:t>Leak detector training</a:t>
            </a:r>
          </a:p>
          <a:p>
            <a:endParaRPr lang="en-CA" sz="3200" dirty="0"/>
          </a:p>
        </p:txBody>
      </p:sp>
      <p:sp>
        <p:nvSpPr>
          <p:cNvPr id="2" name="Title 1"/>
          <p:cNvSpPr>
            <a:spLocks noGrp="1"/>
          </p:cNvSpPr>
          <p:nvPr>
            <p:ph type="title"/>
          </p:nvPr>
        </p:nvSpPr>
        <p:spPr/>
        <p:txBody>
          <a:bodyPr>
            <a:normAutofit fontScale="90000"/>
          </a:bodyPr>
          <a:lstStyle/>
          <a:p>
            <a:pPr marL="114300" algn="ctr"/>
            <a:r>
              <a:rPr lang="en-CA" sz="3600" spc="-100" dirty="0">
                <a:solidFill>
                  <a:schemeClr val="tx2"/>
                </a:solidFill>
              </a:rPr>
              <a:t>1. Letting leaks and abuse run wild</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14</a:t>
            </a:fld>
            <a:endParaRPr lang="en-US" dirty="0"/>
          </a:p>
        </p:txBody>
      </p:sp>
      <p:pic>
        <p:nvPicPr>
          <p:cNvPr id="3" name="Picture 2">
            <a:extLst>
              <a:ext uri="{FF2B5EF4-FFF2-40B4-BE49-F238E27FC236}">
                <a16:creationId xmlns:a16="http://schemas.microsoft.com/office/drawing/2014/main" id="{989471B3-E768-4CFB-B316-993059D043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56147" y="910960"/>
            <a:ext cx="4535853" cy="2590800"/>
          </a:xfrm>
          <a:prstGeom prst="rect">
            <a:avLst/>
          </a:prstGeom>
        </p:spPr>
      </p:pic>
      <p:pic>
        <p:nvPicPr>
          <p:cNvPr id="8" name="Picture 7">
            <a:extLst>
              <a:ext uri="{FF2B5EF4-FFF2-40B4-BE49-F238E27FC236}">
                <a16:creationId xmlns:a16="http://schemas.microsoft.com/office/drawing/2014/main" id="{FCDA236F-9817-41EE-B637-0F1AEEF864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72400" y="3584003"/>
            <a:ext cx="4114800" cy="1948937"/>
          </a:xfrm>
          <a:prstGeom prst="rect">
            <a:avLst/>
          </a:prstGeom>
        </p:spPr>
      </p:pic>
      <p:sp>
        <p:nvSpPr>
          <p:cNvPr id="10" name="TextBox 9">
            <a:extLst>
              <a:ext uri="{FF2B5EF4-FFF2-40B4-BE49-F238E27FC236}">
                <a16:creationId xmlns:a16="http://schemas.microsoft.com/office/drawing/2014/main" id="{E1B8CAC9-EAAD-42DA-9BFF-1F0074944F21}"/>
              </a:ext>
            </a:extLst>
          </p:cNvPr>
          <p:cNvSpPr txBox="1"/>
          <p:nvPr/>
        </p:nvSpPr>
        <p:spPr>
          <a:xfrm>
            <a:off x="8458200" y="5541238"/>
            <a:ext cx="2286000" cy="215444"/>
          </a:xfrm>
          <a:prstGeom prst="rect">
            <a:avLst/>
          </a:prstGeom>
          <a:noFill/>
        </p:spPr>
        <p:txBody>
          <a:bodyPr wrap="square" rtlCol="0">
            <a:spAutoFit/>
          </a:bodyPr>
          <a:lstStyle/>
          <a:p>
            <a:r>
              <a:rPr lang="en-US" sz="800" dirty="0"/>
              <a:t>Source: Compressed Air Challenge</a:t>
            </a:r>
          </a:p>
        </p:txBody>
      </p:sp>
    </p:spTree>
    <p:extLst>
      <p:ext uri="{BB962C8B-B14F-4D97-AF65-F5344CB8AC3E}">
        <p14:creationId xmlns:p14="http://schemas.microsoft.com/office/powerpoint/2010/main" val="170950954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09600" y="1143000"/>
            <a:ext cx="9448800" cy="4505960"/>
          </a:xfrm>
        </p:spPr>
        <p:txBody>
          <a:bodyPr>
            <a:normAutofit/>
          </a:bodyPr>
          <a:lstStyle/>
          <a:p>
            <a:pPr marL="114300" indent="0">
              <a:buNone/>
            </a:pPr>
            <a:endParaRPr lang="en-CA" sz="3200" dirty="0"/>
          </a:p>
          <a:p>
            <a:pPr marL="114300" indent="0">
              <a:buNone/>
            </a:pPr>
            <a:r>
              <a:rPr lang="en-CA" sz="2600" dirty="0"/>
              <a:t>Fact: Compressor size can have a large effect on operating costs</a:t>
            </a:r>
          </a:p>
          <a:p>
            <a:pPr marL="114300" indent="0" algn="ctr">
              <a:buNone/>
            </a:pPr>
            <a:endParaRPr lang="en-CA" sz="2600" dirty="0"/>
          </a:p>
          <a:p>
            <a:pPr marL="114300" indent="0">
              <a:buNone/>
            </a:pPr>
            <a:r>
              <a:rPr lang="en-CA" sz="2600" dirty="0"/>
              <a:t>Load/unload control:</a:t>
            </a:r>
          </a:p>
          <a:p>
            <a:r>
              <a:rPr lang="en-CA" sz="2600" dirty="0"/>
              <a:t>50 hp compressor at 60% load consumes about 36 kW</a:t>
            </a:r>
          </a:p>
          <a:p>
            <a:r>
              <a:rPr lang="en-CA" sz="2600" dirty="0"/>
              <a:t>75 hp compressor at 40% load consumes around 43 kW</a:t>
            </a:r>
          </a:p>
          <a:p>
            <a:r>
              <a:rPr lang="en-CA" sz="2600" dirty="0"/>
              <a:t>100 hp compressor at 30% load consumes 51 kW</a:t>
            </a:r>
          </a:p>
          <a:p>
            <a:pPr marL="114300" indent="0">
              <a:buNone/>
            </a:pPr>
            <a:endParaRPr lang="en-CA" sz="3200" dirty="0"/>
          </a:p>
        </p:txBody>
      </p:sp>
      <p:sp>
        <p:nvSpPr>
          <p:cNvPr id="2" name="Title 1"/>
          <p:cNvSpPr>
            <a:spLocks noGrp="1"/>
          </p:cNvSpPr>
          <p:nvPr>
            <p:ph type="title"/>
          </p:nvPr>
        </p:nvSpPr>
        <p:spPr/>
        <p:txBody>
          <a:bodyPr>
            <a:noAutofit/>
          </a:bodyPr>
          <a:lstStyle/>
          <a:p>
            <a:pPr marL="114300" lvl="0" algn="ctr"/>
            <a:r>
              <a:rPr lang="en-CA" sz="3200" spc="-100" dirty="0">
                <a:solidFill>
                  <a:schemeClr val="tx2"/>
                </a:solidFill>
              </a:rPr>
              <a:t>2. Buying a really big compressor for future</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15</a:t>
            </a:fld>
            <a:endParaRPr lang="en-US" dirty="0"/>
          </a:p>
        </p:txBody>
      </p:sp>
      <p:pic>
        <p:nvPicPr>
          <p:cNvPr id="5" name="Content Placeholder 3">
            <a:extLst>
              <a:ext uri="{FF2B5EF4-FFF2-40B4-BE49-F238E27FC236}">
                <a16:creationId xmlns:a16="http://schemas.microsoft.com/office/drawing/2014/main" id="{1EB6551C-D2EA-4D4E-9ADF-C466EF6A6737}"/>
              </a:ext>
            </a:extLst>
          </p:cNvPr>
          <p:cNvPicPr>
            <a:picLocks noChangeAspect="1"/>
          </p:cNvPicPr>
          <p:nvPr/>
        </p:nvPicPr>
        <p:blipFill>
          <a:blip r:embed="rId3"/>
          <a:stretch>
            <a:fillRect/>
          </a:stretch>
        </p:blipFill>
        <p:spPr>
          <a:xfrm>
            <a:off x="10058400" y="2327092"/>
            <a:ext cx="1965671" cy="1710738"/>
          </a:xfrm>
          <a:prstGeom prst="rect">
            <a:avLst/>
          </a:prstGeom>
        </p:spPr>
      </p:pic>
    </p:spTree>
    <p:extLst>
      <p:ext uri="{BB962C8B-B14F-4D97-AF65-F5344CB8AC3E}">
        <p14:creationId xmlns:p14="http://schemas.microsoft.com/office/powerpoint/2010/main" val="316756704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304800" y="1219200"/>
            <a:ext cx="7772400" cy="5029200"/>
          </a:xfrm>
        </p:spPr>
        <p:txBody>
          <a:bodyPr>
            <a:normAutofit/>
          </a:bodyPr>
          <a:lstStyle/>
          <a:p>
            <a:pPr marL="114300" indent="0">
              <a:buNone/>
            </a:pPr>
            <a:r>
              <a:rPr lang="en-CA" sz="2600" dirty="0"/>
              <a:t>Solutions:</a:t>
            </a:r>
          </a:p>
          <a:p>
            <a:pPr marL="114300" indent="0">
              <a:buNone/>
            </a:pPr>
            <a:endParaRPr lang="en-CA" sz="2600" dirty="0"/>
          </a:p>
          <a:p>
            <a:r>
              <a:rPr lang="en-CA" sz="2600" dirty="0"/>
              <a:t>Measure your flow before buying (CA assessment)</a:t>
            </a:r>
          </a:p>
          <a:p>
            <a:r>
              <a:rPr lang="en-CA" sz="2600" dirty="0"/>
              <a:t>Manage your leaks</a:t>
            </a:r>
          </a:p>
          <a:p>
            <a:r>
              <a:rPr lang="en-CA" sz="2600" dirty="0"/>
              <a:t>Right size your compressor</a:t>
            </a:r>
          </a:p>
          <a:p>
            <a:r>
              <a:rPr lang="en-CA" sz="2600" dirty="0"/>
              <a:t>100 hp compressor at 30% load = 51 kW</a:t>
            </a:r>
          </a:p>
          <a:p>
            <a:r>
              <a:rPr lang="en-CA" sz="2600" dirty="0"/>
              <a:t>2 x 50 hp with one at 60% = 36 kW</a:t>
            </a:r>
          </a:p>
          <a:p>
            <a:r>
              <a:rPr lang="en-CA" sz="2600" dirty="0"/>
              <a:t>100 hp </a:t>
            </a:r>
            <a:r>
              <a:rPr lang="en-CA" sz="2600" i="1" u="sng" dirty="0"/>
              <a:t>VSD</a:t>
            </a:r>
            <a:r>
              <a:rPr lang="en-CA" sz="2600" dirty="0"/>
              <a:t> at 30% load = 26 kW</a:t>
            </a:r>
          </a:p>
          <a:p>
            <a:endParaRPr lang="en-CA" sz="3200" dirty="0"/>
          </a:p>
          <a:p>
            <a:pPr marL="114300" indent="0">
              <a:buNone/>
            </a:pPr>
            <a:endParaRPr lang="en-CA" sz="3200" dirty="0"/>
          </a:p>
        </p:txBody>
      </p:sp>
      <p:sp>
        <p:nvSpPr>
          <p:cNvPr id="2" name="Title 1"/>
          <p:cNvSpPr>
            <a:spLocks noGrp="1"/>
          </p:cNvSpPr>
          <p:nvPr>
            <p:ph type="title"/>
          </p:nvPr>
        </p:nvSpPr>
        <p:spPr/>
        <p:txBody>
          <a:bodyPr>
            <a:noAutofit/>
          </a:bodyPr>
          <a:lstStyle/>
          <a:p>
            <a:pPr marL="114300" lvl="0" algn="ctr"/>
            <a:r>
              <a:rPr lang="en-CA" sz="3200" spc="-100" dirty="0">
                <a:solidFill>
                  <a:schemeClr val="tx2"/>
                </a:solidFill>
              </a:rPr>
              <a:t>2. Buying a really big compressor for future</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16</a:t>
            </a:fld>
            <a:endParaRPr lang="en-US" dirty="0"/>
          </a:p>
        </p:txBody>
      </p:sp>
      <p:pic>
        <p:nvPicPr>
          <p:cNvPr id="3" name="Picture 2">
            <a:extLst>
              <a:ext uri="{FF2B5EF4-FFF2-40B4-BE49-F238E27FC236}">
                <a16:creationId xmlns:a16="http://schemas.microsoft.com/office/drawing/2014/main" id="{402528F0-2B41-4B12-9AD5-DDC832C16E70}"/>
              </a:ext>
            </a:extLst>
          </p:cNvPr>
          <p:cNvPicPr>
            <a:picLocks noChangeAspect="1"/>
          </p:cNvPicPr>
          <p:nvPr/>
        </p:nvPicPr>
        <p:blipFill>
          <a:blip r:embed="rId3"/>
          <a:stretch>
            <a:fillRect/>
          </a:stretch>
        </p:blipFill>
        <p:spPr>
          <a:xfrm>
            <a:off x="7239000" y="1463143"/>
            <a:ext cx="4846748" cy="3046061"/>
          </a:xfrm>
          <a:prstGeom prst="rect">
            <a:avLst/>
          </a:prstGeom>
        </p:spPr>
      </p:pic>
    </p:spTree>
    <p:extLst>
      <p:ext uri="{BB962C8B-B14F-4D97-AF65-F5344CB8AC3E}">
        <p14:creationId xmlns:p14="http://schemas.microsoft.com/office/powerpoint/2010/main" val="246831517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457200" y="1219200"/>
            <a:ext cx="10312400" cy="1143000"/>
          </a:xfrm>
        </p:spPr>
        <p:txBody>
          <a:bodyPr>
            <a:normAutofit/>
          </a:bodyPr>
          <a:lstStyle/>
          <a:p>
            <a:pPr marL="114300" indent="0">
              <a:buNone/>
            </a:pPr>
            <a:r>
              <a:rPr lang="en-CA" sz="2600" dirty="0"/>
              <a:t>Fact: Tank size can have a large effect on operating costs</a:t>
            </a:r>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p:txBody>
          <a:bodyPr>
            <a:noAutofit/>
          </a:bodyPr>
          <a:lstStyle/>
          <a:p>
            <a:pPr marL="114300" algn="ctr"/>
            <a:r>
              <a:rPr lang="en-CA" sz="3200" spc="-100" dirty="0">
                <a:solidFill>
                  <a:schemeClr val="tx2"/>
                </a:solidFill>
              </a:rPr>
              <a:t>3. Not purchasing a big storage receiver</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17</a:t>
            </a:fld>
            <a:endParaRPr lang="en-US" dirty="0"/>
          </a:p>
        </p:txBody>
      </p:sp>
      <p:pic>
        <p:nvPicPr>
          <p:cNvPr id="5" name="Picture 4">
            <a:extLst>
              <a:ext uri="{FF2B5EF4-FFF2-40B4-BE49-F238E27FC236}">
                <a16:creationId xmlns:a16="http://schemas.microsoft.com/office/drawing/2014/main" id="{8F3D9EF9-082D-4F82-9B17-AE8D4BFDC09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905000" y="1676400"/>
            <a:ext cx="7747000" cy="42211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3BEA53-3EED-4C71-94FD-B05C8E45E963}"/>
              </a:ext>
            </a:extLst>
          </p:cNvPr>
          <p:cNvSpPr txBox="1"/>
          <p:nvPr/>
        </p:nvSpPr>
        <p:spPr>
          <a:xfrm>
            <a:off x="5105400" y="5897562"/>
            <a:ext cx="2286000" cy="215444"/>
          </a:xfrm>
          <a:prstGeom prst="rect">
            <a:avLst/>
          </a:prstGeom>
          <a:noFill/>
        </p:spPr>
        <p:txBody>
          <a:bodyPr wrap="square" rtlCol="0">
            <a:spAutoFit/>
          </a:bodyPr>
          <a:lstStyle/>
          <a:p>
            <a:r>
              <a:rPr lang="en-US" sz="800" dirty="0"/>
              <a:t>Source: Compressed Air Challenge</a:t>
            </a:r>
          </a:p>
        </p:txBody>
      </p:sp>
    </p:spTree>
    <p:extLst>
      <p:ext uri="{BB962C8B-B14F-4D97-AF65-F5344CB8AC3E}">
        <p14:creationId xmlns:p14="http://schemas.microsoft.com/office/powerpoint/2010/main" val="312840574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09600" y="1143000"/>
            <a:ext cx="7848600" cy="4800600"/>
          </a:xfrm>
        </p:spPr>
        <p:txBody>
          <a:bodyPr>
            <a:normAutofit fontScale="85000" lnSpcReduction="20000"/>
          </a:bodyPr>
          <a:lstStyle/>
          <a:p>
            <a:r>
              <a:rPr lang="en-CA" sz="3200" dirty="0"/>
              <a:t>At 40% flow = 82% kW at 1 gallon per cfm</a:t>
            </a:r>
          </a:p>
          <a:p>
            <a:r>
              <a:rPr lang="en-CA" sz="3200" dirty="0"/>
              <a:t>At 40% flow = 60% kW at 10 gallons per cfm </a:t>
            </a:r>
          </a:p>
          <a:p>
            <a:r>
              <a:rPr lang="en-CA" sz="3200" dirty="0"/>
              <a:t>Consumes 27% less power</a:t>
            </a:r>
          </a:p>
          <a:p>
            <a:endParaRPr lang="en-CA" sz="3200" dirty="0"/>
          </a:p>
          <a:p>
            <a:r>
              <a:rPr lang="en-CA" sz="3200" dirty="0"/>
              <a:t>Problem: Large tank seldom quoted</a:t>
            </a:r>
          </a:p>
          <a:p>
            <a:r>
              <a:rPr lang="en-CA" sz="3200" dirty="0"/>
              <a:t>Large tank slows down cycle time, better efficiency</a:t>
            </a:r>
          </a:p>
          <a:p>
            <a:r>
              <a:rPr lang="en-CA" sz="3200" dirty="0"/>
              <a:t>Better stabilizes the pressure</a:t>
            </a:r>
          </a:p>
          <a:p>
            <a:endParaRPr lang="en-CA" sz="3200" dirty="0"/>
          </a:p>
          <a:p>
            <a:r>
              <a:rPr lang="en-CA" sz="3200" dirty="0"/>
              <a:t>Solution: Install between 5 and 10 gallons per cfm total for largest trim compressor.</a:t>
            </a:r>
          </a:p>
          <a:p>
            <a:r>
              <a:rPr lang="en-CA" sz="3200" dirty="0"/>
              <a:t>Install  both wet and dry receivers.</a:t>
            </a:r>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p:txBody>
          <a:bodyPr>
            <a:noAutofit/>
          </a:bodyPr>
          <a:lstStyle/>
          <a:p>
            <a:pPr marL="114300" algn="ctr"/>
            <a:r>
              <a:rPr lang="en-CA" sz="3200" spc="-100" dirty="0">
                <a:solidFill>
                  <a:schemeClr val="tx2"/>
                </a:solidFill>
              </a:rPr>
              <a:t>3. Not purchasing a big storage receiver</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18</a:t>
            </a:fld>
            <a:endParaRPr lang="en-US" dirty="0"/>
          </a:p>
        </p:txBody>
      </p:sp>
      <p:pic>
        <p:nvPicPr>
          <p:cNvPr id="7" name="Picture 6">
            <a:extLst>
              <a:ext uri="{FF2B5EF4-FFF2-40B4-BE49-F238E27FC236}">
                <a16:creationId xmlns:a16="http://schemas.microsoft.com/office/drawing/2014/main" id="{3F5A0BCC-BCD1-4C3D-BC1B-B5AA7C4EEF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63000" y="1333500"/>
            <a:ext cx="3143250" cy="4191000"/>
          </a:xfrm>
          <a:prstGeom prst="rect">
            <a:avLst/>
          </a:prstGeom>
        </p:spPr>
      </p:pic>
    </p:spTree>
    <p:extLst>
      <p:ext uri="{BB962C8B-B14F-4D97-AF65-F5344CB8AC3E}">
        <p14:creationId xmlns:p14="http://schemas.microsoft.com/office/powerpoint/2010/main" val="414513745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85800" y="1028700"/>
            <a:ext cx="7772400" cy="4800600"/>
          </a:xfrm>
        </p:spPr>
        <p:txBody>
          <a:bodyPr>
            <a:normAutofit fontScale="92500" lnSpcReduction="10000"/>
          </a:bodyPr>
          <a:lstStyle/>
          <a:p>
            <a:pPr marL="114300" indent="0">
              <a:buNone/>
            </a:pPr>
            <a:r>
              <a:rPr lang="en-CA" sz="2800" dirty="0"/>
              <a:t>Fact:</a:t>
            </a:r>
          </a:p>
          <a:p>
            <a:r>
              <a:rPr lang="en-CA" sz="2800" dirty="0"/>
              <a:t>Piping restrictions increase operating costs</a:t>
            </a:r>
          </a:p>
          <a:p>
            <a:r>
              <a:rPr lang="en-CA" sz="2800" dirty="0"/>
              <a:t>Power consumption 1% for every 2 psi in extra pressure</a:t>
            </a:r>
          </a:p>
          <a:p>
            <a:r>
              <a:rPr lang="en-CA" sz="2800" dirty="0"/>
              <a:t>Unregulated flow increases 0.9% every 1 psi in extra pressure, more power at compressor</a:t>
            </a:r>
          </a:p>
          <a:p>
            <a:endParaRPr lang="en-CA" sz="2800" dirty="0"/>
          </a:p>
          <a:p>
            <a:r>
              <a:rPr lang="en-CA" sz="2800" dirty="0"/>
              <a:t>Solution: Ensure piping loss is less than 2 percent across complete system</a:t>
            </a:r>
          </a:p>
          <a:p>
            <a:r>
              <a:rPr lang="en-CA" sz="2800" dirty="0"/>
              <a:t>Only between 20 and 30 fps velocity in any section of main pipe</a:t>
            </a:r>
          </a:p>
          <a:p>
            <a:pPr marL="114300" indent="0" algn="ctr">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p:txBody>
          <a:bodyPr>
            <a:noAutofit/>
          </a:bodyPr>
          <a:lstStyle/>
          <a:p>
            <a:pPr marL="114300" algn="ctr"/>
            <a:r>
              <a:rPr lang="en-CA" sz="3200" spc="-100" dirty="0">
                <a:solidFill>
                  <a:schemeClr val="tx2"/>
                </a:solidFill>
              </a:rPr>
              <a:t>4. Saving money by downsizing piping</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19</a:t>
            </a:fld>
            <a:endParaRPr lang="en-US" dirty="0"/>
          </a:p>
        </p:txBody>
      </p:sp>
      <p:pic>
        <p:nvPicPr>
          <p:cNvPr id="5" name="Picture 4">
            <a:extLst>
              <a:ext uri="{FF2B5EF4-FFF2-40B4-BE49-F238E27FC236}">
                <a16:creationId xmlns:a16="http://schemas.microsoft.com/office/drawing/2014/main" id="{034AA9C2-BA00-4422-B1CC-EA72B245B2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4400" y="963454"/>
            <a:ext cx="3314700" cy="2209800"/>
          </a:xfrm>
          <a:prstGeom prst="rect">
            <a:avLst/>
          </a:prstGeom>
        </p:spPr>
      </p:pic>
      <p:pic>
        <p:nvPicPr>
          <p:cNvPr id="8" name="Picture 7">
            <a:extLst>
              <a:ext uri="{FF2B5EF4-FFF2-40B4-BE49-F238E27FC236}">
                <a16:creationId xmlns:a16="http://schemas.microsoft.com/office/drawing/2014/main" id="{59681DBC-AF58-4A25-9A55-97CC28C07A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34400" y="3261889"/>
            <a:ext cx="3314700" cy="2486025"/>
          </a:xfrm>
          <a:prstGeom prst="rect">
            <a:avLst/>
          </a:prstGeom>
        </p:spPr>
      </p:pic>
    </p:spTree>
    <p:extLst>
      <p:ext uri="{BB962C8B-B14F-4D97-AF65-F5344CB8AC3E}">
        <p14:creationId xmlns:p14="http://schemas.microsoft.com/office/powerpoint/2010/main" val="176733415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374472" cy="44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584200" y="1143000"/>
            <a:ext cx="6248400" cy="4800600"/>
          </a:xfrm>
        </p:spPr>
        <p:txBody>
          <a:bodyPr>
            <a:normAutofit lnSpcReduction="10000"/>
          </a:bodyPr>
          <a:lstStyle/>
          <a:p>
            <a:r>
              <a:rPr lang="en-CA" sz="2600" dirty="0"/>
              <a:t>Requirement between 20 and 30 fps velocity in any section of main pipe</a:t>
            </a:r>
          </a:p>
          <a:p>
            <a:r>
              <a:rPr lang="en-CA" sz="2600" dirty="0"/>
              <a:t>Means 4 inch for 200 hp 100 psi compressor (1000 cfm)</a:t>
            </a:r>
          </a:p>
          <a:p>
            <a:r>
              <a:rPr lang="en-CA" sz="2600" dirty="0"/>
              <a:t>2.5 inch for 100 hp compressor (420 cfm)</a:t>
            </a:r>
          </a:p>
          <a:p>
            <a:r>
              <a:rPr lang="en-CA" sz="2600" dirty="0"/>
              <a:t>2 inch for 50 hp compressor (240 cfm)</a:t>
            </a:r>
          </a:p>
          <a:p>
            <a:r>
              <a:rPr lang="en-CA" sz="2600" dirty="0"/>
              <a:t>Increase from 2 to 2.5 inch reduces pressure loss by 61%</a:t>
            </a:r>
          </a:p>
          <a:p>
            <a:r>
              <a:rPr lang="en-CA" sz="2600" dirty="0"/>
              <a:t>Increase from ¼ inch hose to 3/8 reduces loss by 70%</a:t>
            </a:r>
          </a:p>
          <a:p>
            <a:pPr marL="114300" indent="0">
              <a:buNone/>
            </a:pPr>
            <a:endParaRPr lang="en-CA" sz="3200" dirty="0"/>
          </a:p>
          <a:p>
            <a:pPr marL="114300" indent="0" algn="ctr">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p:txBody>
          <a:bodyPr>
            <a:noAutofit/>
          </a:bodyPr>
          <a:lstStyle/>
          <a:p>
            <a:pPr marL="114300" algn="ctr"/>
            <a:r>
              <a:rPr lang="en-CA" sz="3200" spc="-100" dirty="0">
                <a:solidFill>
                  <a:schemeClr val="tx2"/>
                </a:solidFill>
              </a:rPr>
              <a:t>4. Saving money by downsizing piping</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20</a:t>
            </a:fld>
            <a:endParaRPr lang="en-US" dirty="0"/>
          </a:p>
        </p:txBody>
      </p:sp>
      <p:pic>
        <p:nvPicPr>
          <p:cNvPr id="8" name="Picture 7">
            <a:extLst>
              <a:ext uri="{FF2B5EF4-FFF2-40B4-BE49-F238E27FC236}">
                <a16:creationId xmlns:a16="http://schemas.microsoft.com/office/drawing/2014/main" id="{152CA2FA-C511-4E32-8D06-6CAC7A69CEEE}"/>
              </a:ext>
            </a:extLst>
          </p:cNvPr>
          <p:cNvPicPr>
            <a:picLocks noChangeAspect="1"/>
          </p:cNvPicPr>
          <p:nvPr/>
        </p:nvPicPr>
        <p:blipFill>
          <a:blip r:embed="rId3"/>
          <a:stretch>
            <a:fillRect/>
          </a:stretch>
        </p:blipFill>
        <p:spPr>
          <a:xfrm>
            <a:off x="6938218" y="1752600"/>
            <a:ext cx="5088577" cy="2819400"/>
          </a:xfrm>
          <a:prstGeom prst="rect">
            <a:avLst/>
          </a:prstGeom>
        </p:spPr>
      </p:pic>
    </p:spTree>
    <p:extLst>
      <p:ext uri="{BB962C8B-B14F-4D97-AF65-F5344CB8AC3E}">
        <p14:creationId xmlns:p14="http://schemas.microsoft.com/office/powerpoint/2010/main" val="71605173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09600" y="1600200"/>
            <a:ext cx="7924800" cy="4800600"/>
          </a:xfrm>
        </p:spPr>
        <p:txBody>
          <a:bodyPr>
            <a:normAutofit/>
          </a:bodyPr>
          <a:lstStyle/>
          <a:p>
            <a:pPr marL="114300" indent="0">
              <a:buNone/>
            </a:pPr>
            <a:r>
              <a:rPr lang="en-CA" sz="2600" dirty="0"/>
              <a:t>Fact:</a:t>
            </a:r>
          </a:p>
          <a:p>
            <a:r>
              <a:rPr lang="en-CA" sz="2600" dirty="0"/>
              <a:t>Each 2 psi in higher psi increases power by 1 %</a:t>
            </a:r>
          </a:p>
          <a:p>
            <a:r>
              <a:rPr lang="en-CA" sz="2600" dirty="0"/>
              <a:t>Each 1 psi in higher in psi increases flow about 0.9%</a:t>
            </a:r>
          </a:p>
          <a:p>
            <a:endParaRPr lang="en-CA" sz="2600" dirty="0"/>
          </a:p>
          <a:p>
            <a:r>
              <a:rPr lang="en-CA" sz="2600" dirty="0"/>
              <a:t>Cost of 20 psi increase on a 200 hp fully loaded compressor running full time = $14,800 for pressure and $6,700 for flow </a:t>
            </a:r>
          </a:p>
          <a:p>
            <a:r>
              <a:rPr lang="en-CA" sz="2600" dirty="0"/>
              <a:t>Total $21,500 in higher costs annually</a:t>
            </a:r>
          </a:p>
          <a:p>
            <a:pPr marL="114300" indent="0">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274638"/>
            <a:ext cx="11049000" cy="868362"/>
          </a:xfrm>
        </p:spPr>
        <p:txBody>
          <a:bodyPr>
            <a:normAutofit fontScale="90000"/>
          </a:bodyPr>
          <a:lstStyle/>
          <a:p>
            <a:pPr marL="114300" algn="ctr"/>
            <a:r>
              <a:rPr lang="en-CA" sz="3600" spc="-100" dirty="0">
                <a:solidFill>
                  <a:schemeClr val="tx2"/>
                </a:solidFill>
              </a:rPr>
              <a:t>5. Solving pressure problems by increasing pressure</a:t>
            </a:r>
            <a:br>
              <a:rPr lang="en-CA" sz="3200" dirty="0"/>
            </a:br>
            <a:endParaRPr lang="en-CA" sz="3200" dirty="0"/>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21</a:t>
            </a:fld>
            <a:endParaRPr lang="en-US" dirty="0"/>
          </a:p>
        </p:txBody>
      </p:sp>
      <p:pic>
        <p:nvPicPr>
          <p:cNvPr id="5" name="Picture 4">
            <a:extLst>
              <a:ext uri="{FF2B5EF4-FFF2-40B4-BE49-F238E27FC236}">
                <a16:creationId xmlns:a16="http://schemas.microsoft.com/office/drawing/2014/main" id="{F7508EEE-F7B1-4D4C-8537-9F1156F8FE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4400" y="1905000"/>
            <a:ext cx="3442670" cy="2819400"/>
          </a:xfrm>
          <a:prstGeom prst="rect">
            <a:avLst/>
          </a:prstGeom>
        </p:spPr>
      </p:pic>
    </p:spTree>
    <p:extLst>
      <p:ext uri="{BB962C8B-B14F-4D97-AF65-F5344CB8AC3E}">
        <p14:creationId xmlns:p14="http://schemas.microsoft.com/office/powerpoint/2010/main" val="7616141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592667" y="1138767"/>
            <a:ext cx="7924800" cy="4800600"/>
          </a:xfrm>
        </p:spPr>
        <p:txBody>
          <a:bodyPr>
            <a:normAutofit/>
          </a:bodyPr>
          <a:lstStyle/>
          <a:p>
            <a:r>
              <a:rPr lang="en-CA" sz="2600" dirty="0"/>
              <a:t>Higher loading loads motor, creates more heat, reduces compressor life</a:t>
            </a:r>
          </a:p>
          <a:p>
            <a:r>
              <a:rPr lang="en-CA" sz="2600" dirty="0"/>
              <a:t>Desiccant air dryers consume more purge at higher pressure</a:t>
            </a:r>
          </a:p>
          <a:p>
            <a:r>
              <a:rPr lang="en-CA" sz="2600" dirty="0"/>
              <a:t>Pressure problems often cause by poor compressor control</a:t>
            </a:r>
          </a:p>
          <a:p>
            <a:r>
              <a:rPr lang="en-CA" sz="2600" dirty="0"/>
              <a:t>High component pressure drop often a problem</a:t>
            </a:r>
          </a:p>
          <a:p>
            <a:r>
              <a:rPr lang="en-CA" sz="2600" dirty="0"/>
              <a:t>Highest pressure loss often in last 30 feet of piping, cheapest to fix</a:t>
            </a:r>
          </a:p>
          <a:p>
            <a:endParaRPr lang="en-CA" sz="2600" dirty="0"/>
          </a:p>
          <a:p>
            <a:endParaRPr lang="en-CA" sz="2600" dirty="0"/>
          </a:p>
          <a:p>
            <a:pPr marL="114300" indent="0">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274638"/>
            <a:ext cx="11049000" cy="868362"/>
          </a:xfrm>
        </p:spPr>
        <p:txBody>
          <a:bodyPr>
            <a:normAutofit fontScale="90000"/>
          </a:bodyPr>
          <a:lstStyle/>
          <a:p>
            <a:pPr marL="114300" algn="ctr"/>
            <a:r>
              <a:rPr lang="en-CA" sz="3600" spc="-100" dirty="0">
                <a:solidFill>
                  <a:schemeClr val="tx2"/>
                </a:solidFill>
              </a:rPr>
              <a:t>5. Solving pressure problems by increasing pressure</a:t>
            </a:r>
            <a:br>
              <a:rPr lang="en-CA" sz="3200" dirty="0"/>
            </a:br>
            <a:endParaRPr lang="en-CA" sz="3200" dirty="0"/>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22</a:t>
            </a:fld>
            <a:endParaRPr lang="en-US" dirty="0"/>
          </a:p>
        </p:txBody>
      </p:sp>
      <p:pic>
        <p:nvPicPr>
          <p:cNvPr id="8" name="Picture 7">
            <a:extLst>
              <a:ext uri="{FF2B5EF4-FFF2-40B4-BE49-F238E27FC236}">
                <a16:creationId xmlns:a16="http://schemas.microsoft.com/office/drawing/2014/main" id="{C06B1BD8-2B65-45BD-A84B-8DEF595511EA}"/>
              </a:ext>
            </a:extLst>
          </p:cNvPr>
          <p:cNvPicPr>
            <a:picLocks noChangeAspect="1"/>
          </p:cNvPicPr>
          <p:nvPr/>
        </p:nvPicPr>
        <p:blipFill>
          <a:blip r:embed="rId3"/>
          <a:stretch>
            <a:fillRect/>
          </a:stretch>
        </p:blipFill>
        <p:spPr>
          <a:xfrm>
            <a:off x="8382000" y="1676400"/>
            <a:ext cx="3473509" cy="2895600"/>
          </a:xfrm>
          <a:prstGeom prst="rect">
            <a:avLst/>
          </a:prstGeom>
        </p:spPr>
      </p:pic>
    </p:spTree>
    <p:extLst>
      <p:ext uri="{BB962C8B-B14F-4D97-AF65-F5344CB8AC3E}">
        <p14:creationId xmlns:p14="http://schemas.microsoft.com/office/powerpoint/2010/main" val="326949982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381000" y="1240367"/>
            <a:ext cx="8001000" cy="4800600"/>
          </a:xfrm>
        </p:spPr>
        <p:txBody>
          <a:bodyPr>
            <a:normAutofit/>
          </a:bodyPr>
          <a:lstStyle/>
          <a:p>
            <a:pPr marL="114300" indent="0">
              <a:buNone/>
            </a:pPr>
            <a:r>
              <a:rPr lang="en-CA" sz="2600" dirty="0"/>
              <a:t>Fact:</a:t>
            </a:r>
          </a:p>
          <a:p>
            <a:r>
              <a:rPr lang="en-CA" sz="2600" dirty="0"/>
              <a:t>Every filter boosts required discharge psi by 2.5 psi  </a:t>
            </a:r>
          </a:p>
          <a:p>
            <a:r>
              <a:rPr lang="en-CA" sz="2600" dirty="0"/>
              <a:t>Two filters cost $3,700 annually for 1000 cfm compressor</a:t>
            </a:r>
          </a:p>
          <a:p>
            <a:r>
              <a:rPr lang="en-CA" sz="2600" dirty="0"/>
              <a:t>Often no need to use coalescing filter for general air use</a:t>
            </a:r>
          </a:p>
          <a:p>
            <a:r>
              <a:rPr lang="en-CA" sz="2600" dirty="0"/>
              <a:t>Proper maintenance is important</a:t>
            </a:r>
          </a:p>
          <a:p>
            <a:r>
              <a:rPr lang="en-CA" sz="2600" dirty="0"/>
              <a:t>Don’t rely on installed differential gauges</a:t>
            </a:r>
          </a:p>
          <a:p>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274637"/>
            <a:ext cx="11125200" cy="868363"/>
          </a:xfrm>
        </p:spPr>
        <p:txBody>
          <a:bodyPr>
            <a:normAutofit fontScale="90000"/>
          </a:bodyPr>
          <a:lstStyle/>
          <a:p>
            <a:pPr marL="114300" algn="ctr"/>
            <a:r>
              <a:rPr lang="en-CA" sz="3600" spc="-100" dirty="0">
                <a:solidFill>
                  <a:schemeClr val="tx2"/>
                </a:solidFill>
              </a:rPr>
              <a:t>6. Over-filtering and drying your air</a:t>
            </a:r>
            <a:br>
              <a:rPr lang="en-CA" sz="3200" dirty="0"/>
            </a:br>
            <a:endParaRPr lang="en-CA" sz="3200" dirty="0"/>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23</a:t>
            </a:fld>
            <a:endParaRPr lang="en-US" dirty="0"/>
          </a:p>
        </p:txBody>
      </p:sp>
      <p:pic>
        <p:nvPicPr>
          <p:cNvPr id="5" name="Picture 4">
            <a:extLst>
              <a:ext uri="{FF2B5EF4-FFF2-40B4-BE49-F238E27FC236}">
                <a16:creationId xmlns:a16="http://schemas.microsoft.com/office/drawing/2014/main" id="{6855B238-9EBF-40BB-8082-2F18D8E660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0" y="1752600"/>
            <a:ext cx="3657600" cy="2743200"/>
          </a:xfrm>
          <a:prstGeom prst="rect">
            <a:avLst/>
          </a:prstGeom>
        </p:spPr>
      </p:pic>
    </p:spTree>
    <p:extLst>
      <p:ext uri="{BB962C8B-B14F-4D97-AF65-F5344CB8AC3E}">
        <p14:creationId xmlns:p14="http://schemas.microsoft.com/office/powerpoint/2010/main" val="166598068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381000" y="1240367"/>
            <a:ext cx="8001000" cy="4800600"/>
          </a:xfrm>
        </p:spPr>
        <p:txBody>
          <a:bodyPr>
            <a:normAutofit/>
          </a:bodyPr>
          <a:lstStyle/>
          <a:p>
            <a:pPr marL="114300" indent="0">
              <a:buNone/>
            </a:pPr>
            <a:r>
              <a:rPr lang="en-CA" sz="3200" dirty="0"/>
              <a:t>Fact:</a:t>
            </a:r>
          </a:p>
          <a:p>
            <a:r>
              <a:rPr lang="en-CA" sz="2600" dirty="0"/>
              <a:t>Non-cycling 1000 cfm refrigerated dryer = $5,700 per year</a:t>
            </a:r>
          </a:p>
          <a:p>
            <a:r>
              <a:rPr lang="en-CA" sz="2600" dirty="0"/>
              <a:t>Cycling dryer at 50% load = $3,400 per year</a:t>
            </a:r>
          </a:p>
          <a:p>
            <a:r>
              <a:rPr lang="en-CA" sz="2600" dirty="0"/>
              <a:t>Refrigerated vs Desiccant dryer 3 to 4 times more cost</a:t>
            </a:r>
          </a:p>
          <a:p>
            <a:r>
              <a:rPr lang="en-CA" sz="2600" dirty="0"/>
              <a:t>Heatless desiccant fixed cycle = $26,300 per year</a:t>
            </a:r>
          </a:p>
          <a:p>
            <a:r>
              <a:rPr lang="en-CA" sz="2600" dirty="0"/>
              <a:t>Heatless with dewpoint control at 50% = $14,000 per year</a:t>
            </a:r>
          </a:p>
          <a:p>
            <a:r>
              <a:rPr lang="en-CA" sz="2600" dirty="0"/>
              <a:t>Heated with dewpoint control = $8,000 annual</a:t>
            </a:r>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274637"/>
            <a:ext cx="11125200" cy="868363"/>
          </a:xfrm>
        </p:spPr>
        <p:txBody>
          <a:bodyPr>
            <a:normAutofit fontScale="90000"/>
          </a:bodyPr>
          <a:lstStyle/>
          <a:p>
            <a:pPr marL="114300" algn="ctr"/>
            <a:r>
              <a:rPr lang="en-CA" sz="3600" spc="-100" dirty="0">
                <a:solidFill>
                  <a:schemeClr val="tx2"/>
                </a:solidFill>
              </a:rPr>
              <a:t>6. Over-filtering and drying your air</a:t>
            </a:r>
            <a:br>
              <a:rPr lang="en-CA" sz="3200" dirty="0"/>
            </a:br>
            <a:endParaRPr lang="en-CA" sz="3200" dirty="0"/>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24</a:t>
            </a:fld>
            <a:endParaRPr lang="en-US" dirty="0"/>
          </a:p>
        </p:txBody>
      </p:sp>
      <p:pic>
        <p:nvPicPr>
          <p:cNvPr id="3" name="Picture 2">
            <a:extLst>
              <a:ext uri="{FF2B5EF4-FFF2-40B4-BE49-F238E27FC236}">
                <a16:creationId xmlns:a16="http://schemas.microsoft.com/office/drawing/2014/main" id="{2B22B627-07A6-473D-9055-7CEEA46FDB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15400" y="1219199"/>
            <a:ext cx="3126210" cy="4105639"/>
          </a:xfrm>
          <a:prstGeom prst="rect">
            <a:avLst/>
          </a:prstGeom>
        </p:spPr>
      </p:pic>
    </p:spTree>
    <p:extLst>
      <p:ext uri="{BB962C8B-B14F-4D97-AF65-F5344CB8AC3E}">
        <p14:creationId xmlns:p14="http://schemas.microsoft.com/office/powerpoint/2010/main" val="8459771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245533" y="1075788"/>
            <a:ext cx="8511439" cy="4800600"/>
          </a:xfrm>
        </p:spPr>
        <p:txBody>
          <a:bodyPr>
            <a:normAutofit fontScale="77500" lnSpcReduction="20000"/>
          </a:bodyPr>
          <a:lstStyle/>
          <a:p>
            <a:pPr marL="114300" indent="0">
              <a:buNone/>
            </a:pPr>
            <a:r>
              <a:rPr lang="en-CA" sz="3200" dirty="0"/>
              <a:t>Facts:</a:t>
            </a:r>
          </a:p>
          <a:p>
            <a:r>
              <a:rPr lang="en-CA" sz="3200" dirty="0"/>
              <a:t>Hot temperatures reduces compressor life and decreases reliability. Increased maintenance.</a:t>
            </a:r>
          </a:p>
          <a:p>
            <a:r>
              <a:rPr lang="en-CA" sz="3200" dirty="0"/>
              <a:t>Excessive temperatures overload the air dryer and may cause air quality problems</a:t>
            </a:r>
          </a:p>
          <a:p>
            <a:r>
              <a:rPr lang="en-CA" sz="3200" dirty="0"/>
              <a:t>If your compressor discharge feels uncomfortably hot to touch then you likely have cooling problems</a:t>
            </a:r>
          </a:p>
          <a:p>
            <a:endParaRPr lang="en-CA" sz="3200" dirty="0"/>
          </a:p>
          <a:p>
            <a:r>
              <a:rPr lang="en-CA" sz="3200" dirty="0"/>
              <a:t>Solutions:</a:t>
            </a:r>
          </a:p>
          <a:p>
            <a:r>
              <a:rPr lang="en-CA" sz="3200" dirty="0"/>
              <a:t>Always duct the compressor heat away from room</a:t>
            </a:r>
          </a:p>
          <a:p>
            <a:r>
              <a:rPr lang="en-CA" sz="3200" dirty="0"/>
              <a:t>Ensure cooling air/water is cool, clean and unrestricted</a:t>
            </a:r>
          </a:p>
          <a:p>
            <a:r>
              <a:rPr lang="en-CA" sz="3200" dirty="0"/>
              <a:t>Cross ventilate to remove radiant heat</a:t>
            </a:r>
          </a:p>
          <a:p>
            <a:r>
              <a:rPr lang="en-CA" sz="3200" dirty="0"/>
              <a:t>Send heat into plant in winter</a:t>
            </a:r>
          </a:p>
          <a:p>
            <a:pPr marL="114300" indent="0" algn="ctr">
              <a:buNone/>
            </a:pPr>
            <a:endParaRPr lang="en-CA" sz="3200" dirty="0"/>
          </a:p>
          <a:p>
            <a:pPr marL="114300" indent="0" algn="ctr">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152400"/>
            <a:ext cx="11125200" cy="563562"/>
          </a:xfrm>
        </p:spPr>
        <p:txBody>
          <a:bodyPr>
            <a:noAutofit/>
          </a:bodyPr>
          <a:lstStyle/>
          <a:p>
            <a:pPr marL="114300" algn="ctr"/>
            <a:r>
              <a:rPr lang="en-CA" sz="3200" spc="-100" dirty="0">
                <a:solidFill>
                  <a:schemeClr val="tx2"/>
                </a:solidFill>
              </a:rPr>
              <a:t>7. Cutting corners on your compressor cooling</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25</a:t>
            </a:fld>
            <a:endParaRPr lang="en-US" dirty="0"/>
          </a:p>
        </p:txBody>
      </p:sp>
      <p:pic>
        <p:nvPicPr>
          <p:cNvPr id="5" name="Picture 4">
            <a:extLst>
              <a:ext uri="{FF2B5EF4-FFF2-40B4-BE49-F238E27FC236}">
                <a16:creationId xmlns:a16="http://schemas.microsoft.com/office/drawing/2014/main" id="{7C6EAD76-813C-4186-BC47-62951CC859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56972" y="1905000"/>
            <a:ext cx="3206428" cy="2133600"/>
          </a:xfrm>
          <a:prstGeom prst="rect">
            <a:avLst/>
          </a:prstGeom>
        </p:spPr>
      </p:pic>
    </p:spTree>
    <p:extLst>
      <p:ext uri="{BB962C8B-B14F-4D97-AF65-F5344CB8AC3E}">
        <p14:creationId xmlns:p14="http://schemas.microsoft.com/office/powerpoint/2010/main" val="379546382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245533" y="1075788"/>
            <a:ext cx="8511439" cy="4800600"/>
          </a:xfrm>
        </p:spPr>
        <p:txBody>
          <a:bodyPr>
            <a:normAutofit/>
          </a:bodyPr>
          <a:lstStyle/>
          <a:p>
            <a:pPr marL="114300" indent="0">
              <a:buNone/>
            </a:pPr>
            <a:r>
              <a:rPr lang="en-CA" sz="2600" dirty="0"/>
              <a:t>Facts:</a:t>
            </a:r>
          </a:p>
          <a:p>
            <a:r>
              <a:rPr lang="en-CA" sz="2600" dirty="0"/>
              <a:t>About 50,000 </a:t>
            </a:r>
            <a:r>
              <a:rPr lang="en-CA" sz="2600" dirty="0" err="1"/>
              <a:t>btu</a:t>
            </a:r>
            <a:r>
              <a:rPr lang="en-CA" sz="2600" dirty="0"/>
              <a:t> heat available for every 100 cfm compressor capacity</a:t>
            </a:r>
          </a:p>
          <a:p>
            <a:r>
              <a:rPr lang="en-CA" sz="2600" dirty="0"/>
              <a:t>Compressor heat can displace plant heating</a:t>
            </a:r>
          </a:p>
          <a:p>
            <a:r>
              <a:rPr lang="en-CA" sz="2600" dirty="0"/>
              <a:t>Increase boiler feedwater temperature</a:t>
            </a:r>
          </a:p>
          <a:p>
            <a:r>
              <a:rPr lang="en-CA" sz="2600" dirty="0"/>
              <a:t>Heat process water</a:t>
            </a:r>
          </a:p>
          <a:p>
            <a:r>
              <a:rPr lang="en-CA" sz="2600" dirty="0"/>
              <a:t>200 hp compressor = 145 kW heat rejection</a:t>
            </a:r>
          </a:p>
          <a:p>
            <a:r>
              <a:rPr lang="en-CA" sz="2600" dirty="0"/>
              <a:t>145 kW = $125,000 annual electric heat</a:t>
            </a:r>
          </a:p>
          <a:p>
            <a:r>
              <a:rPr lang="en-CA" sz="2600" dirty="0"/>
              <a:t>145 kW = $22,000 annual natural gas</a:t>
            </a:r>
          </a:p>
          <a:p>
            <a:endParaRPr lang="en-CA" sz="3200" dirty="0"/>
          </a:p>
          <a:p>
            <a:pPr marL="114300" indent="0" algn="ctr">
              <a:buNone/>
            </a:pPr>
            <a:endParaRPr lang="en-CA" sz="3200" dirty="0"/>
          </a:p>
          <a:p>
            <a:pPr marL="114300" indent="0" algn="ctr">
              <a:buNone/>
            </a:pPr>
            <a:endParaRPr lang="en-CA" sz="3200" dirty="0"/>
          </a:p>
          <a:p>
            <a:pPr marL="114300" indent="0" algn="ctr">
              <a:buNone/>
            </a:pPr>
            <a:endParaRPr lang="en-CA" sz="3200" dirty="0"/>
          </a:p>
          <a:p>
            <a:endParaRPr lang="en-CA" sz="3200" dirty="0"/>
          </a:p>
          <a:p>
            <a:pPr marL="114300" indent="0">
              <a:buNone/>
            </a:pPr>
            <a:endParaRPr lang="en-CA" sz="3200" dirty="0"/>
          </a:p>
        </p:txBody>
      </p:sp>
      <p:sp>
        <p:nvSpPr>
          <p:cNvPr id="2" name="Title 1"/>
          <p:cNvSpPr>
            <a:spLocks noGrp="1"/>
          </p:cNvSpPr>
          <p:nvPr>
            <p:ph type="title"/>
          </p:nvPr>
        </p:nvSpPr>
        <p:spPr>
          <a:xfrm>
            <a:off x="609600" y="152400"/>
            <a:ext cx="11125200" cy="563562"/>
          </a:xfrm>
        </p:spPr>
        <p:txBody>
          <a:bodyPr>
            <a:noAutofit/>
          </a:bodyPr>
          <a:lstStyle/>
          <a:p>
            <a:pPr marL="114300" algn="ctr"/>
            <a:r>
              <a:rPr lang="en-CA" sz="3200" spc="-100" dirty="0">
                <a:solidFill>
                  <a:schemeClr val="tx2"/>
                </a:solidFill>
              </a:rPr>
              <a:t>7. Cutting corners on your compressor cooling</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3217A-A778-43E6-8BF9-B8922673C68B}" type="slidenum">
              <a:rPr lang="en-CA" smtClean="0"/>
              <a:pPr/>
              <a:t>26</a:t>
            </a:fld>
            <a:endParaRPr lang="en-US" dirty="0"/>
          </a:p>
        </p:txBody>
      </p:sp>
      <p:pic>
        <p:nvPicPr>
          <p:cNvPr id="3" name="Picture 2">
            <a:extLst>
              <a:ext uri="{FF2B5EF4-FFF2-40B4-BE49-F238E27FC236}">
                <a16:creationId xmlns:a16="http://schemas.microsoft.com/office/drawing/2014/main" id="{654B94FD-C007-4F58-82F0-1D2822C79699}"/>
              </a:ext>
            </a:extLst>
          </p:cNvPr>
          <p:cNvPicPr>
            <a:picLocks noChangeAspect="1"/>
          </p:cNvPicPr>
          <p:nvPr/>
        </p:nvPicPr>
        <p:blipFill>
          <a:blip r:embed="rId3"/>
          <a:stretch>
            <a:fillRect/>
          </a:stretch>
        </p:blipFill>
        <p:spPr>
          <a:xfrm>
            <a:off x="8237684" y="2090420"/>
            <a:ext cx="3657322" cy="2677160"/>
          </a:xfrm>
          <a:prstGeom prst="rect">
            <a:avLst/>
          </a:prstGeom>
        </p:spPr>
      </p:pic>
    </p:spTree>
    <p:extLst>
      <p:ext uri="{BB962C8B-B14F-4D97-AF65-F5344CB8AC3E}">
        <p14:creationId xmlns:p14="http://schemas.microsoft.com/office/powerpoint/2010/main" val="1336976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609600" y="152400"/>
            <a:ext cx="11074400" cy="990600"/>
          </a:xfrm>
        </p:spPr>
        <p:txBody>
          <a:bodyPr>
            <a:normAutofit fontScale="90000"/>
          </a:bodyPr>
          <a:lstStyle/>
          <a:p>
            <a:pPr algn="ctr"/>
            <a:r>
              <a:rPr lang="en-US" altLang="en-US" sz="3600" spc="-100" dirty="0">
                <a:solidFill>
                  <a:schemeClr val="tx2"/>
                </a:solidFill>
              </a:rPr>
              <a:t>7 ways to fix system efficiency</a:t>
            </a:r>
            <a:br>
              <a:rPr lang="en-US" altLang="en-US" sz="3200" dirty="0">
                <a:solidFill>
                  <a:schemeClr val="tx1"/>
                </a:solidFill>
                <a:latin typeface="+mn-lt"/>
                <a:ea typeface="ＭＳ Ｐゴシック" panose="020B0600070205080204" pitchFamily="34" charset="-128"/>
              </a:rPr>
            </a:br>
            <a:endParaRPr lang="en-US" altLang="en-US" sz="3200" dirty="0">
              <a:solidFill>
                <a:schemeClr val="tx1"/>
              </a:solidFill>
              <a:latin typeface="+mn-lt"/>
              <a:ea typeface="ＭＳ Ｐゴシック" panose="020B0600070205080204" pitchFamily="34" charset="-128"/>
            </a:endParaRPr>
          </a:p>
        </p:txBody>
      </p:sp>
      <p:sp>
        <p:nvSpPr>
          <p:cNvPr id="44035" name="Rectangle 3"/>
          <p:cNvSpPr>
            <a:spLocks noGrp="1"/>
          </p:cNvSpPr>
          <p:nvPr>
            <p:ph type="body" idx="1"/>
          </p:nvPr>
        </p:nvSpPr>
        <p:spPr/>
        <p:txBody>
          <a:bodyPr>
            <a:normAutofit/>
          </a:bodyPr>
          <a:lstStyle/>
          <a:p>
            <a:pPr marL="571500" indent="-457200">
              <a:buFont typeface="+mj-lt"/>
              <a:buAutoNum type="arabicPeriod"/>
            </a:pPr>
            <a:r>
              <a:rPr lang="en-CA" sz="2600" dirty="0"/>
              <a:t>Tame leaks and abuse with awareness and action</a:t>
            </a:r>
          </a:p>
          <a:p>
            <a:pPr marL="571500" lvl="0" indent="-457200">
              <a:buFont typeface="+mj-lt"/>
              <a:buAutoNum type="arabicPeriod"/>
            </a:pPr>
            <a:r>
              <a:rPr lang="en-CA" sz="2600" dirty="0"/>
              <a:t>Right size your compressor for present day efficiency</a:t>
            </a:r>
          </a:p>
          <a:p>
            <a:pPr marL="571500" lvl="0" indent="-457200">
              <a:buFont typeface="+mj-lt"/>
              <a:buAutoNum type="arabicPeriod"/>
            </a:pPr>
            <a:r>
              <a:rPr lang="en-CA" sz="2600" dirty="0"/>
              <a:t>Buy a bigger storage receiver 5 to 10 gallons per cfm</a:t>
            </a:r>
          </a:p>
          <a:p>
            <a:pPr marL="571500" lvl="0" indent="-457200">
              <a:buFont typeface="+mj-lt"/>
              <a:buAutoNum type="arabicPeriod"/>
            </a:pPr>
            <a:r>
              <a:rPr lang="en-CA" sz="2600" dirty="0"/>
              <a:t>Increase piping size to keep velocity between 20 and 30 fpm</a:t>
            </a:r>
          </a:p>
          <a:p>
            <a:pPr marL="571500" lvl="0" indent="-457200">
              <a:buFont typeface="+mj-lt"/>
              <a:buAutoNum type="arabicPeriod"/>
            </a:pPr>
            <a:r>
              <a:rPr lang="en-CA" sz="2600" dirty="0"/>
              <a:t>Keep pressure low by eliminating pressure drops</a:t>
            </a:r>
          </a:p>
          <a:p>
            <a:pPr marL="571500" lvl="0" indent="-457200">
              <a:buFont typeface="+mj-lt"/>
              <a:buAutoNum type="arabicPeriod"/>
            </a:pPr>
            <a:r>
              <a:rPr lang="en-CA" sz="2600" dirty="0"/>
              <a:t>Filter and dry only as required</a:t>
            </a:r>
          </a:p>
          <a:p>
            <a:pPr marL="571500" lvl="0" indent="-457200">
              <a:buFont typeface="+mj-lt"/>
              <a:buAutoNum type="arabicPeriod"/>
            </a:pPr>
            <a:r>
              <a:rPr lang="en-CA" sz="2600" dirty="0"/>
              <a:t>Well design your compressor cooling, recover heat</a:t>
            </a:r>
            <a:endParaRPr lang="en-US" sz="2600" dirty="0"/>
          </a:p>
        </p:txBody>
      </p:sp>
      <p:pic>
        <p:nvPicPr>
          <p:cNvPr id="2" name="Picture 1">
            <a:extLst>
              <a:ext uri="{FF2B5EF4-FFF2-40B4-BE49-F238E27FC236}">
                <a16:creationId xmlns:a16="http://schemas.microsoft.com/office/drawing/2014/main" id="{D81AB2F8-D3DE-4022-B317-1EF83057ED6D}"/>
              </a:ext>
            </a:extLst>
          </p:cNvPr>
          <p:cNvPicPr>
            <a:picLocks noChangeAspect="1"/>
          </p:cNvPicPr>
          <p:nvPr/>
        </p:nvPicPr>
        <p:blipFill>
          <a:blip r:embed="rId3"/>
          <a:stretch>
            <a:fillRect/>
          </a:stretch>
        </p:blipFill>
        <p:spPr>
          <a:xfrm>
            <a:off x="10363200" y="2286000"/>
            <a:ext cx="1682518" cy="1676400"/>
          </a:xfrm>
          <a:prstGeom prst="rect">
            <a:avLst/>
          </a:prstGeom>
        </p:spPr>
      </p:pic>
    </p:spTree>
    <p:extLst>
      <p:ext uri="{BB962C8B-B14F-4D97-AF65-F5344CB8AC3E}">
        <p14:creationId xmlns:p14="http://schemas.microsoft.com/office/powerpoint/2010/main" val="165238757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793FAB-730D-4EF6-976A-F8CC15EEBC56}"/>
              </a:ext>
            </a:extLst>
          </p:cNvPr>
          <p:cNvSpPr txBox="1"/>
          <p:nvPr/>
        </p:nvSpPr>
        <p:spPr>
          <a:xfrm>
            <a:off x="4419601" y="2667001"/>
            <a:ext cx="2752741" cy="769441"/>
          </a:xfrm>
          <a:prstGeom prst="rect">
            <a:avLst/>
          </a:prstGeom>
          <a:noFill/>
        </p:spPr>
        <p:txBody>
          <a:bodyPr wrap="none" rtlCol="0">
            <a:spAutoFit/>
          </a:bodyPr>
          <a:lstStyle/>
          <a:p>
            <a:r>
              <a:rPr lang="en-CA" sz="4400" dirty="0"/>
              <a:t>Questions?</a:t>
            </a:r>
          </a:p>
        </p:txBody>
      </p:sp>
    </p:spTree>
    <p:extLst>
      <p:ext uri="{BB962C8B-B14F-4D97-AF65-F5344CB8AC3E}">
        <p14:creationId xmlns:p14="http://schemas.microsoft.com/office/powerpoint/2010/main" val="306871033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590800" y="304800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7 Common Mistakes That Will Ruin Your Air Compressor Efficiency</a:t>
            </a:r>
          </a:p>
        </p:txBody>
      </p:sp>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137604" y="1365954"/>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2" name="Picture 1">
            <a:extLst>
              <a:ext uri="{FF2B5EF4-FFF2-40B4-BE49-F238E27FC236}">
                <a16:creationId xmlns:a16="http://schemas.microsoft.com/office/drawing/2014/main" id="{3FB83006-D483-4B24-8BBE-B3514ACBD315}"/>
              </a:ext>
            </a:extLst>
          </p:cNvPr>
          <p:cNvPicPr>
            <a:picLocks noChangeAspect="1"/>
          </p:cNvPicPr>
          <p:nvPr/>
        </p:nvPicPr>
        <p:blipFill>
          <a:blip r:embed="rId3"/>
          <a:stretch>
            <a:fillRect/>
          </a:stretch>
        </p:blipFill>
        <p:spPr>
          <a:xfrm>
            <a:off x="7696200" y="1360874"/>
            <a:ext cx="2615659" cy="3352800"/>
          </a:xfrm>
          <a:prstGeom prst="rect">
            <a:avLst/>
          </a:prstGeom>
        </p:spPr>
      </p:pic>
      <p:pic>
        <p:nvPicPr>
          <p:cNvPr id="8" name="Picture 7">
            <a:extLst>
              <a:ext uri="{FF2B5EF4-FFF2-40B4-BE49-F238E27FC236}">
                <a16:creationId xmlns:a16="http://schemas.microsoft.com/office/drawing/2014/main" id="{AFDAD7F1-0D9D-4357-B2FC-21140C4F6B1E}"/>
              </a:ext>
            </a:extLst>
          </p:cNvPr>
          <p:cNvPicPr>
            <a:picLocks noChangeAspect="1"/>
          </p:cNvPicPr>
          <p:nvPr/>
        </p:nvPicPr>
        <p:blipFill>
          <a:blip r:embed="rId4"/>
          <a:stretch>
            <a:fillRect/>
          </a:stretch>
        </p:blipFill>
        <p:spPr>
          <a:xfrm>
            <a:off x="4724400" y="1330394"/>
            <a:ext cx="2438400" cy="3413760"/>
          </a:xfrm>
          <a:prstGeom prst="rect">
            <a:avLst/>
          </a:prstGeom>
        </p:spPr>
      </p:pic>
      <p:pic>
        <p:nvPicPr>
          <p:cNvPr id="9" name="Picture 8">
            <a:extLst>
              <a:ext uri="{FF2B5EF4-FFF2-40B4-BE49-F238E27FC236}">
                <a16:creationId xmlns:a16="http://schemas.microsoft.com/office/drawing/2014/main" id="{55AA7C46-4D20-4408-ABF9-ED6DDF4C6E50}"/>
              </a:ext>
            </a:extLst>
          </p:cNvPr>
          <p:cNvPicPr>
            <a:picLocks noChangeAspect="1"/>
          </p:cNvPicPr>
          <p:nvPr/>
        </p:nvPicPr>
        <p:blipFill>
          <a:blip r:embed="rId5"/>
          <a:stretch>
            <a:fillRect/>
          </a:stretch>
        </p:blipFill>
        <p:spPr>
          <a:xfrm>
            <a:off x="1674426" y="1345634"/>
            <a:ext cx="2533031" cy="3394261"/>
          </a:xfrm>
          <a:prstGeom prst="rect">
            <a:avLst/>
          </a:prstGeom>
        </p:spPr>
      </p:pic>
    </p:spTree>
    <p:extLst>
      <p:ext uri="{BB962C8B-B14F-4D97-AF65-F5344CB8AC3E}">
        <p14:creationId xmlns:p14="http://schemas.microsoft.com/office/powerpoint/2010/main" val="410024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and phone.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S_ _  S_ _ _ 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B_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022943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and phone.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TOWEL</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SEA SHELLS</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TIKI BAR</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541534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925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and phone.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Based on the clues below, please submit your answers in the questions box.</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wasted energy in a compressed air system,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1600200" y="5184714"/>
            <a:ext cx="32923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latin typeface="+mj-lt"/>
              </a:rPr>
              <a:t>L </a:t>
            </a:r>
            <a:r>
              <a:rPr lang="en-US" altLang="en-US" sz="2400" dirty="0">
                <a:solidFill>
                  <a:prstClr val="black"/>
                </a:solidFill>
              </a:rPr>
              <a:t>_ _ 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3360606" y="5914902"/>
            <a:ext cx="557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rPr>
              <a:t>I _ _ _ _ _ _ _ _ _ _ _ _ U _ _</a:t>
            </a: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5410200" y="5133393"/>
            <a:ext cx="42147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latin typeface="+mj-lt"/>
              </a:rPr>
              <a:t>A</a:t>
            </a:r>
            <a:r>
              <a:rPr lang="en-US" altLang="en-US" sz="2400" dirty="0">
                <a:solidFill>
                  <a:prstClr val="black"/>
                </a:solidFill>
              </a:rPr>
              <a:t> _ _ _</a:t>
            </a:r>
            <a:r>
              <a:rPr lang="en-US" altLang="en-US" sz="2400" dirty="0">
                <a:solidFill>
                  <a:prstClr val="black"/>
                </a:solidFill>
                <a:latin typeface="+mj-lt"/>
              </a:rPr>
              <a:t> _ _ _ _ _ _ D</a:t>
            </a:r>
            <a:r>
              <a:rPr lang="en-US" altLang="en-US" sz="2400" dirty="0">
                <a:solidFill>
                  <a:prstClr val="black"/>
                </a:solidFill>
              </a:rPr>
              <a:t> _ _ _ _ _</a:t>
            </a:r>
            <a:r>
              <a:rPr lang="en-US" altLang="en-US" sz="2400" dirty="0">
                <a:solidFill>
                  <a:prstClr val="black"/>
                </a:solidFill>
                <a:latin typeface="+mj-lt"/>
              </a:rPr>
              <a:t>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900093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925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and phone.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Based on the clues below, please submit your answers in the questions box.</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wasted energy in a compressed air system,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1981200" y="5256541"/>
            <a:ext cx="3597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LEAKAGE</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3362587" y="6019800"/>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kumimoji="0" lang="en-US" altLang="en-US" sz="2400" i="0" u="none" strike="noStrike" kern="1200" cap="none" spc="0" normalizeH="0" baseline="0" noProof="0" dirty="0">
                <a:ln>
                  <a:noFill/>
                </a:ln>
                <a:solidFill>
                  <a:prstClr val="black"/>
                </a:solidFill>
                <a:effectLst/>
                <a:uLnTx/>
                <a:uFillTx/>
                <a:latin typeface="+mn-lt"/>
                <a:ea typeface="+mn-ea"/>
                <a:cs typeface="+mn-cs"/>
              </a:rPr>
              <a:t>INAPPROPRIATE USE</a:t>
            </a: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5638800" y="525791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ARTIFICIAL DEMAND</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082724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0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000" kern="0" dirty="0">
              <a:solidFill>
                <a:prstClr val="black"/>
              </a:solidFill>
              <a:latin typeface="+mj-lt"/>
            </a:endParaRPr>
          </a:p>
          <a:p>
            <a:pPr algn="ctr" eaLnBrk="0" fontAlgn="base" hangingPunct="0">
              <a:spcBef>
                <a:spcPct val="0"/>
              </a:spcBef>
              <a:spcAft>
                <a:spcPct val="0"/>
              </a:spcAft>
              <a:defRPr/>
            </a:pPr>
            <a:r>
              <a:rPr lang="en-US" altLang="en-US" sz="2000" kern="0" dirty="0">
                <a:solidFill>
                  <a:prstClr val="black"/>
                </a:solidFill>
                <a:latin typeface="+mj-lt"/>
              </a:rPr>
              <a:t>PDH Certificates will be e-mailed to Attendees within two days.</a:t>
            </a:r>
            <a:endParaRPr lang="en-US" altLang="en-US" sz="20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April 16, 2020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2"/>
              </a:rPr>
              <a:t>www.airbestpractices.com/magazine/webinars</a:t>
            </a:r>
            <a:endParaRPr lang="en-US" sz="1600" kern="0" dirty="0">
              <a:solidFill>
                <a:sysClr val="windowText" lastClr="000000"/>
              </a:solidFill>
              <a:latin typeface="Calibri" panose="020F0502020204030204"/>
              <a:hlinkClick r:id="rId3"/>
            </a:endParaRP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1219200" y="1541105"/>
            <a:ext cx="9982200" cy="738664"/>
          </a:xfrm>
          <a:prstGeom prst="rect">
            <a:avLst/>
          </a:prstGeom>
        </p:spPr>
        <p:txBody>
          <a:bodyPr vert="horz" rtlCol="0" anchor="b">
            <a:normAutofit fontScale="97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100" b="1" dirty="0">
                <a:cs typeface="Arial"/>
              </a:rPr>
              <a:t>Thursday Webinar</a:t>
            </a:r>
            <a:br>
              <a:rPr lang="en-US" sz="2400" b="1" dirty="0">
                <a:solidFill>
                  <a:srgbClr val="85214B"/>
                </a:solidFill>
                <a:cs typeface="Arial"/>
              </a:rPr>
            </a:br>
            <a:r>
              <a:rPr lang="en-US" sz="2400" b="1" dirty="0">
                <a:solidFill>
                  <a:srgbClr val="008944"/>
                </a:solidFill>
                <a:latin typeface="Arial" panose="020B0604020202020204" pitchFamily="34" charset="0"/>
              </a:rPr>
              <a:t>How to Correctly Size Vacuum Pumps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77F4BDDD-1C38-4083-A518-33D99E7C21E5}"/>
              </a:ext>
            </a:extLst>
          </p:cNvPr>
          <p:cNvPicPr>
            <a:picLocks noChangeAspect="1"/>
          </p:cNvPicPr>
          <p:nvPr/>
        </p:nvPicPr>
        <p:blipFill>
          <a:blip r:embed="rId4"/>
          <a:stretch>
            <a:fillRect/>
          </a:stretch>
        </p:blipFill>
        <p:spPr>
          <a:xfrm>
            <a:off x="5186361" y="2279769"/>
            <a:ext cx="1819275" cy="1901969"/>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962400"/>
            <a:ext cx="2871127" cy="88848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Chris Gordon</a:t>
              </a:r>
            </a:p>
            <a:p>
              <a:pPr algn="ctr" defTabSz="800100">
                <a:spcBef>
                  <a:spcPct val="0"/>
                </a:spcBef>
              </a:pPr>
              <a:r>
                <a:rPr lang="en-US" sz="1300" dirty="0"/>
                <a:t>Keynote Speaker</a:t>
              </a:r>
            </a:p>
            <a:p>
              <a:pPr algn="ctr" defTabSz="800100">
                <a:spcBef>
                  <a:spcPct val="0"/>
                </a:spcBef>
              </a:pPr>
              <a:r>
                <a:rPr lang="en-US" sz="1300" i="1" dirty="0"/>
                <a:t>Blackhawk Equipment</a:t>
              </a:r>
            </a:p>
          </p:txBody>
        </p:sp>
      </p:grpSp>
      <p:sp>
        <p:nvSpPr>
          <p:cNvPr id="12" name="TextBox 11">
            <a:extLst>
              <a:ext uri="{FF2B5EF4-FFF2-40B4-BE49-F238E27FC236}">
                <a16:creationId xmlns:a16="http://schemas.microsoft.com/office/drawing/2014/main" id="{2DBDA3D8-1DA0-49E8-9E90-2553DBB888E1}"/>
              </a:ext>
            </a:extLst>
          </p:cNvPr>
          <p:cNvSpPr txBox="1">
            <a:spLocks noChangeArrowheads="1"/>
          </p:cNvSpPr>
          <p:nvPr/>
        </p:nvSpPr>
        <p:spPr bwMode="auto">
          <a:xfrm>
            <a:off x="9439274" y="298879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5" name="Picture 4" descr="A picture containing drawing, food&#10;&#10;Description automatically generated">
            <a:extLst>
              <a:ext uri="{FF2B5EF4-FFF2-40B4-BE49-F238E27FC236}">
                <a16:creationId xmlns:a16="http://schemas.microsoft.com/office/drawing/2014/main" id="{33587A51-AE54-4067-B6D8-C9DFE48CD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6174" y="3580494"/>
            <a:ext cx="1403271" cy="911770"/>
          </a:xfrm>
          <a:prstGeom prst="rect">
            <a:avLst/>
          </a:prstGeom>
        </p:spPr>
      </p:pic>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EC0EE40-534C-6344-9A89-C8DB73F1777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08538" y="0"/>
            <a:ext cx="10374923" cy="6858000"/>
          </a:xfrm>
        </p:spPr>
      </p:pic>
    </p:spTree>
    <p:extLst>
      <p:ext uri="{BB962C8B-B14F-4D97-AF65-F5344CB8AC3E}">
        <p14:creationId xmlns:p14="http://schemas.microsoft.com/office/powerpoint/2010/main" val="25358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7 Common Mistakes That Will Ruin Your Compressed Air System Efficiency</a:t>
            </a:r>
          </a:p>
        </p:txBody>
      </p:sp>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123455" y="1493405"/>
            <a:ext cx="5096746"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dirty="0">
                <a:solidFill>
                  <a:prstClr val="black"/>
                </a:solidFill>
                <a:latin typeface="+mj-lt"/>
              </a:rPr>
              <a:t> Chief Auditor, Marshall Compressed Air Consulting</a:t>
            </a:r>
          </a:p>
          <a:p>
            <a:pPr>
              <a:defRPr/>
            </a:pPr>
            <a:endParaRPr lang="en-US" altLang="en-US" dirty="0">
              <a:solidFill>
                <a:prstClr val="black"/>
              </a:solidFill>
              <a:latin typeface="+mn-lt"/>
            </a:endParaRPr>
          </a:p>
          <a:p>
            <a:pPr>
              <a:buFont typeface="Arial" panose="020B0604020202020204" pitchFamily="34" charset="0"/>
              <a:buChar char="•"/>
              <a:defRPr/>
            </a:pPr>
            <a:r>
              <a:rPr lang="en-US" dirty="0">
                <a:solidFill>
                  <a:prstClr val="black"/>
                </a:solidFill>
                <a:latin typeface="+mn-lt"/>
              </a:rPr>
              <a:t>38 Years with Power Utility</a:t>
            </a:r>
          </a:p>
          <a:p>
            <a:pPr>
              <a:defRPr/>
            </a:pPr>
            <a:endParaRPr lang="en-US" dirty="0">
              <a:solidFill>
                <a:prstClr val="black"/>
              </a:solidFill>
              <a:latin typeface="+mn-lt"/>
            </a:endParaRPr>
          </a:p>
          <a:p>
            <a:pPr>
              <a:buFont typeface="Arial" panose="020B0604020202020204" pitchFamily="34" charset="0"/>
              <a:buChar char="•"/>
              <a:defRPr/>
            </a:pPr>
            <a:r>
              <a:rPr lang="en-US" dirty="0">
                <a:solidFill>
                  <a:prstClr val="black"/>
                </a:solidFill>
                <a:latin typeface="+mn-lt"/>
              </a:rPr>
              <a:t>24 Years Technical CA Support</a:t>
            </a:r>
          </a:p>
          <a:p>
            <a:pPr>
              <a:defRPr/>
            </a:pPr>
            <a:endParaRPr lang="en-US" dirty="0">
              <a:solidFill>
                <a:prstClr val="black"/>
              </a:solidFill>
              <a:latin typeface="+mn-lt"/>
            </a:endParaRPr>
          </a:p>
          <a:p>
            <a:pPr>
              <a:buFont typeface="Arial" panose="020B0604020202020204" pitchFamily="34" charset="0"/>
              <a:buChar char="•"/>
              <a:defRPr/>
            </a:pPr>
            <a:r>
              <a:rPr lang="en-US" dirty="0">
                <a:solidFill>
                  <a:prstClr val="black"/>
                </a:solidFill>
                <a:latin typeface="+mn-lt"/>
              </a:rPr>
              <a:t>CAC Level 1 and 2 Instructor</a:t>
            </a:r>
          </a:p>
          <a:p>
            <a:pPr>
              <a:defRPr/>
            </a:pPr>
            <a:endParaRPr lang="en-US" dirty="0">
              <a:solidFill>
                <a:prstClr val="black"/>
              </a:solidFill>
              <a:latin typeface="+mn-lt"/>
            </a:endParaRPr>
          </a:p>
          <a:p>
            <a:pPr>
              <a:buFont typeface="Arial" panose="020B0604020202020204" pitchFamily="34" charset="0"/>
              <a:buChar char="•"/>
              <a:defRPr/>
            </a:pPr>
            <a:r>
              <a:rPr lang="en-US" dirty="0">
                <a:solidFill>
                  <a:prstClr val="black"/>
                </a:solidFill>
                <a:latin typeface="+mn-lt"/>
              </a:rPr>
              <a:t>International Trainer UNIDO</a:t>
            </a:r>
          </a:p>
          <a:p>
            <a:pPr>
              <a:buFont typeface="Arial" panose="020B0604020202020204" pitchFamily="34" charset="0"/>
              <a:buChar char="•"/>
              <a:defRPr/>
            </a:pPr>
            <a:endParaRPr lang="en-US" altLang="en-US" sz="1400"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86D3C888-DE29-4CB4-B7F0-D5ED6B018F1E}"/>
              </a:ext>
            </a:extLst>
          </p:cNvPr>
          <p:cNvPicPr>
            <a:picLocks noChangeAspect="1"/>
          </p:cNvPicPr>
          <p:nvPr/>
        </p:nvPicPr>
        <p:blipFill>
          <a:blip r:embed="rId2"/>
          <a:stretch>
            <a:fillRect/>
          </a:stretch>
        </p:blipFill>
        <p:spPr>
          <a:xfrm>
            <a:off x="1327044" y="1620032"/>
            <a:ext cx="1987591" cy="217888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52598" y="3617064"/>
            <a:ext cx="3735399" cy="844882"/>
            <a:chOff x="1044075" y="1708769"/>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44075" y="1708769"/>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Ron Marshall</a:t>
              </a:r>
            </a:p>
            <a:p>
              <a:pPr algn="ctr" defTabSz="800100">
                <a:spcBef>
                  <a:spcPct val="0"/>
                </a:spcBef>
              </a:pPr>
              <a:r>
                <a:rPr lang="en-US" sz="1400" dirty="0"/>
                <a:t>Marshall Compressed Air Consulting</a:t>
              </a:r>
            </a:p>
          </p:txBody>
        </p:sp>
      </p:grpSp>
      <p:pic>
        <p:nvPicPr>
          <p:cNvPr id="3" name="Picture 2">
            <a:extLst>
              <a:ext uri="{FF2B5EF4-FFF2-40B4-BE49-F238E27FC236}">
                <a16:creationId xmlns:a16="http://schemas.microsoft.com/office/drawing/2014/main" id="{3B98143E-86AF-4C3F-987F-93D1C88E80A9}"/>
              </a:ext>
            </a:extLst>
          </p:cNvPr>
          <p:cNvPicPr>
            <a:picLocks noChangeAspect="1"/>
          </p:cNvPicPr>
          <p:nvPr/>
        </p:nvPicPr>
        <p:blipFill>
          <a:blip r:embed="rId3"/>
          <a:stretch>
            <a:fillRect/>
          </a:stretch>
        </p:blipFill>
        <p:spPr>
          <a:xfrm>
            <a:off x="3652716" y="4862253"/>
            <a:ext cx="1676545" cy="1676545"/>
          </a:xfrm>
          <a:prstGeom prst="rect">
            <a:avLst/>
          </a:prstGeom>
        </p:spPr>
      </p:pic>
      <p:pic>
        <p:nvPicPr>
          <p:cNvPr id="5" name="Picture 4">
            <a:extLst>
              <a:ext uri="{FF2B5EF4-FFF2-40B4-BE49-F238E27FC236}">
                <a16:creationId xmlns:a16="http://schemas.microsoft.com/office/drawing/2014/main" id="{D5CAFCCC-C187-404E-80F2-60126C9EBB7B}"/>
              </a:ext>
            </a:extLst>
          </p:cNvPr>
          <p:cNvPicPr>
            <a:picLocks noChangeAspect="1"/>
          </p:cNvPicPr>
          <p:nvPr/>
        </p:nvPicPr>
        <p:blipFill>
          <a:blip r:embed="rId4"/>
          <a:stretch>
            <a:fillRect/>
          </a:stretch>
        </p:blipFill>
        <p:spPr>
          <a:xfrm>
            <a:off x="5562600" y="4862253"/>
            <a:ext cx="3438442" cy="1572904"/>
          </a:xfrm>
          <a:prstGeom prst="rect">
            <a:avLst/>
          </a:prstGeom>
        </p:spPr>
      </p:pic>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311006-649B-43EF-A095-F57B06AEB6F3}"/>
              </a:ext>
            </a:extLst>
          </p:cNvPr>
          <p:cNvPicPr>
            <a:picLocks noGrp="1" noChangeAspect="1"/>
          </p:cNvPicPr>
          <p:nvPr>
            <p:ph sz="quarter" idx="1"/>
          </p:nvPr>
        </p:nvPicPr>
        <p:blipFill>
          <a:blip r:embed="rId2"/>
          <a:stretch>
            <a:fillRect/>
          </a:stretch>
        </p:blipFill>
        <p:spPr>
          <a:xfrm>
            <a:off x="4267200" y="958763"/>
            <a:ext cx="4038600" cy="5707520"/>
          </a:xfrm>
          <a:prstGeom prst="rect">
            <a:avLst/>
          </a:prstGeom>
        </p:spPr>
      </p:pic>
    </p:spTree>
    <p:extLst>
      <p:ext uri="{BB962C8B-B14F-4D97-AF65-F5344CB8AC3E}">
        <p14:creationId xmlns:p14="http://schemas.microsoft.com/office/powerpoint/2010/main" val="123218149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229600" cy="457200"/>
          </a:xfrm>
        </p:spPr>
        <p:txBody>
          <a:bodyPr>
            <a:noAutofit/>
          </a:bodyPr>
          <a:lstStyle/>
          <a:p>
            <a:pPr algn="ctr"/>
            <a:r>
              <a:rPr lang="en-US" sz="3200" spc="-100" dirty="0">
                <a:solidFill>
                  <a:schemeClr val="tx2"/>
                </a:solidFill>
              </a:rPr>
              <a:t>Coming Up</a:t>
            </a:r>
          </a:p>
        </p:txBody>
      </p:sp>
      <p:sp>
        <p:nvSpPr>
          <p:cNvPr id="3" name="Content Placeholder 2"/>
          <p:cNvSpPr>
            <a:spLocks noGrp="1"/>
          </p:cNvSpPr>
          <p:nvPr>
            <p:ph idx="1"/>
          </p:nvPr>
        </p:nvSpPr>
        <p:spPr>
          <a:xfrm>
            <a:off x="1600200" y="1143000"/>
            <a:ext cx="7391400" cy="4297363"/>
          </a:xfrm>
        </p:spPr>
        <p:txBody>
          <a:bodyPr>
            <a:normAutofit fontScale="92500" lnSpcReduction="10000"/>
          </a:bodyPr>
          <a:lstStyle/>
          <a:p>
            <a:endParaRPr lang="en-US" sz="2800" dirty="0"/>
          </a:p>
          <a:p>
            <a:pPr marL="114300" indent="0">
              <a:buNone/>
            </a:pPr>
            <a:r>
              <a:rPr lang="en-CA" sz="2800" dirty="0"/>
              <a:t>Seven Common Mistakes</a:t>
            </a:r>
          </a:p>
          <a:p>
            <a:pPr marL="571500" indent="-457200">
              <a:buFont typeface="+mj-lt"/>
              <a:buAutoNum type="arabicPeriod"/>
            </a:pPr>
            <a:r>
              <a:rPr lang="en-CA" sz="2800" dirty="0"/>
              <a:t>Letting leaks and abuse run wild</a:t>
            </a:r>
          </a:p>
          <a:p>
            <a:pPr marL="571500" lvl="0" indent="-457200">
              <a:buFont typeface="+mj-lt"/>
              <a:buAutoNum type="arabicPeriod"/>
            </a:pPr>
            <a:r>
              <a:rPr lang="en-CA" sz="2800" dirty="0"/>
              <a:t>Buying a really big compressor for future</a:t>
            </a:r>
          </a:p>
          <a:p>
            <a:pPr marL="571500" lvl="0" indent="-457200">
              <a:buFont typeface="+mj-lt"/>
              <a:buAutoNum type="arabicPeriod"/>
            </a:pPr>
            <a:r>
              <a:rPr lang="en-CA" sz="2800" dirty="0"/>
              <a:t>Not purchasing a big storage receiver</a:t>
            </a:r>
          </a:p>
          <a:p>
            <a:pPr marL="571500" lvl="0" indent="-457200">
              <a:buFont typeface="+mj-lt"/>
              <a:buAutoNum type="arabicPeriod"/>
            </a:pPr>
            <a:r>
              <a:rPr lang="en-CA" sz="2800" dirty="0"/>
              <a:t>Saving money by downsizing piping</a:t>
            </a:r>
          </a:p>
          <a:p>
            <a:pPr marL="571500" lvl="0" indent="-457200">
              <a:buFont typeface="+mj-lt"/>
              <a:buAutoNum type="arabicPeriod"/>
            </a:pPr>
            <a:r>
              <a:rPr lang="en-CA" sz="2800" dirty="0"/>
              <a:t>Solving pressure problems by increasing pressure at the compressor</a:t>
            </a:r>
          </a:p>
          <a:p>
            <a:pPr marL="571500" lvl="0" indent="-457200">
              <a:buFont typeface="+mj-lt"/>
              <a:buAutoNum type="arabicPeriod"/>
            </a:pPr>
            <a:r>
              <a:rPr lang="en-CA" sz="2800" dirty="0"/>
              <a:t>Over-filtering and drying your air</a:t>
            </a:r>
          </a:p>
          <a:p>
            <a:pPr marL="571500" lvl="0" indent="-457200">
              <a:buFont typeface="+mj-lt"/>
              <a:buAutoNum type="arabicPeriod"/>
            </a:pPr>
            <a:r>
              <a:rPr lang="en-CA" sz="2800" dirty="0"/>
              <a:t>Cutting corners on your compressor cooling</a:t>
            </a:r>
            <a:endParaRPr lang="en-US" dirty="0"/>
          </a:p>
          <a:p>
            <a:endParaRPr lang="en-US" dirty="0"/>
          </a:p>
          <a:p>
            <a:endParaRPr lang="en-US" dirty="0"/>
          </a:p>
        </p:txBody>
      </p:sp>
      <p:pic>
        <p:nvPicPr>
          <p:cNvPr id="6" name="Picture 1">
            <a:extLst>
              <a:ext uri="{FF2B5EF4-FFF2-40B4-BE49-F238E27FC236}">
                <a16:creationId xmlns:a16="http://schemas.microsoft.com/office/drawing/2014/main" id="{075EB31E-8A59-41F4-855A-46622FE83D50}"/>
              </a:ext>
            </a:extLst>
          </p:cNvPr>
          <p:cNvPicPr>
            <a:picLocks noChangeAspect="1" noChangeArrowheads="1"/>
          </p:cNvPicPr>
          <p:nvPr/>
        </p:nvPicPr>
        <p:blipFill>
          <a:blip r:embed="rId2" cstate="print"/>
          <a:srcRect/>
          <a:stretch>
            <a:fillRect/>
          </a:stretch>
        </p:blipFill>
        <p:spPr bwMode="auto">
          <a:xfrm>
            <a:off x="9296400" y="2514600"/>
            <a:ext cx="2383892" cy="2051958"/>
          </a:xfrm>
          <a:prstGeom prst="rect">
            <a:avLst/>
          </a:prstGeom>
          <a:noFill/>
          <a:ln w="9525">
            <a:noFill/>
            <a:miter lim="800000"/>
            <a:headEnd/>
            <a:tailEnd/>
          </a:ln>
        </p:spPr>
      </p:pic>
    </p:spTree>
    <p:extLst>
      <p:ext uri="{BB962C8B-B14F-4D97-AF65-F5344CB8AC3E}">
        <p14:creationId xmlns:p14="http://schemas.microsoft.com/office/powerpoint/2010/main" val="4136450740"/>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Benutzerdefiniertes Design">
  <a:themeElements>
    <a:clrScheme name="KL Design">
      <a:dk1>
        <a:srgbClr val="000000"/>
      </a:dk1>
      <a:lt1>
        <a:srgbClr val="FFFFFF"/>
      </a:lt1>
      <a:dk2>
        <a:srgbClr val="000000"/>
      </a:dk2>
      <a:lt2>
        <a:srgbClr val="656567"/>
      </a:lt2>
      <a:accent1>
        <a:srgbClr val="A7A8AA"/>
      </a:accent1>
      <a:accent2>
        <a:srgbClr val="CFD0D2"/>
      </a:accent2>
      <a:accent3>
        <a:srgbClr val="FFFFFF"/>
      </a:accent3>
      <a:accent4>
        <a:srgbClr val="000000"/>
      </a:accent4>
      <a:accent5>
        <a:srgbClr val="D0D1D2"/>
      </a:accent5>
      <a:accent6>
        <a:srgbClr val="BBBCBE"/>
      </a:accent6>
      <a:hlink>
        <a:srgbClr val="646567"/>
      </a:hlink>
      <a:folHlink>
        <a:srgbClr val="FFB800"/>
      </a:folHlink>
    </a:clrScheme>
    <a:fontScheme name="Benutzerdefiniertes Design">
      <a:majorFont>
        <a:latin typeface="Arial"/>
        <a:ea typeface=""/>
        <a:cs typeface=""/>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000"/>
          </a:lnSpc>
          <a:spcBef>
            <a:spcPct val="0"/>
          </a:spcBef>
          <a:spcAft>
            <a:spcPct val="0"/>
          </a:spcAft>
          <a:buClrTx/>
          <a:buSzTx/>
          <a:buFont typeface="Times" pitchFamily="18" charset="0"/>
          <a:buNone/>
          <a:tabLst/>
          <a:defRPr kumimoji="0" lang="de-DE" altLang="de-DE" sz="1600" b="0" i="0" u="none" strike="noStrike" cap="none" normalizeH="0" baseline="0" smtClean="0">
            <a:ln>
              <a:noFill/>
            </a:ln>
            <a:solidFill>
              <a:schemeClr val="tx1"/>
            </a:solidFill>
            <a:effectLst/>
            <a:latin typeface="Arial" charset="0"/>
            <a:ea typeface="ＭＳ Ｐゴシック" pitchFamily="34" charset="-128"/>
            <a:cs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000"/>
          </a:lnSpc>
          <a:spcBef>
            <a:spcPct val="0"/>
          </a:spcBef>
          <a:spcAft>
            <a:spcPct val="0"/>
          </a:spcAft>
          <a:buClrTx/>
          <a:buSzTx/>
          <a:buFont typeface="Times" pitchFamily="18" charset="0"/>
          <a:buNone/>
          <a:tabLst/>
          <a:defRPr kumimoji="0" lang="de-DE" altLang="de-DE" sz="1600" b="0" i="0" u="none" strike="noStrike" cap="none" normalizeH="0" baseline="0" smtClean="0">
            <a:ln>
              <a:noFill/>
            </a:ln>
            <a:solidFill>
              <a:schemeClr val="tx1"/>
            </a:solidFill>
            <a:effectLst/>
            <a:latin typeface="Arial" charset="0"/>
            <a:ea typeface="ＭＳ Ｐゴシック" pitchFamily="34" charset="-128"/>
            <a:cs typeface="Arial" charset="0"/>
          </a:defRPr>
        </a:defPPr>
      </a:lstStyle>
    </a:lnDef>
  </a:objectDefaults>
  <a:extraClrSchemeLst>
    <a:extraClrScheme>
      <a:clrScheme name="Benutzerdefiniertes Design 1">
        <a:dk1>
          <a:srgbClr val="000000"/>
        </a:dk1>
        <a:lt1>
          <a:srgbClr val="FFFFFF"/>
        </a:lt1>
        <a:dk2>
          <a:srgbClr val="000000"/>
        </a:dk2>
        <a:lt2>
          <a:srgbClr val="656567"/>
        </a:lt2>
        <a:accent1>
          <a:srgbClr val="A7A8AA"/>
        </a:accent1>
        <a:accent2>
          <a:srgbClr val="CFD0D2"/>
        </a:accent2>
        <a:accent3>
          <a:srgbClr val="FFFFFF"/>
        </a:accent3>
        <a:accent4>
          <a:srgbClr val="000000"/>
        </a:accent4>
        <a:accent5>
          <a:srgbClr val="D0D1D2"/>
        </a:accent5>
        <a:accent6>
          <a:srgbClr val="BBBCBE"/>
        </a:accent6>
        <a:hlink>
          <a:srgbClr val="A7A8AA"/>
        </a:hlink>
        <a:folHlink>
          <a:srgbClr val="A7A8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_Presentations_A4.potx [Read-Only]" id="{A0A2E04B-85F2-434C-A3B4-2C7AE4462233}" vid="{9AAF88D3-8EE8-47B7-AFBA-EB8E4311B66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8980</TotalTime>
  <Words>2257</Words>
  <Application>Microsoft Office PowerPoint</Application>
  <PresentationFormat>Widescreen</PresentationFormat>
  <Paragraphs>308</Paragraphs>
  <Slides>35</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Times</vt:lpstr>
      <vt:lpstr>Wingdings</vt:lpstr>
      <vt:lpstr>BP Expo PowerPoint Template</vt:lpstr>
      <vt:lpstr>Benutzerdefiniertes Design</vt:lpstr>
      <vt:lpstr>PowerPoint Presentation</vt:lpstr>
      <vt:lpstr>Q&amp;A Format</vt:lpstr>
      <vt:lpstr>Handouts</vt:lpstr>
      <vt:lpstr>Disclaimer</vt:lpstr>
      <vt:lpstr>PowerPoint Presentation</vt:lpstr>
      <vt:lpstr>PowerPoint Presentation</vt:lpstr>
      <vt:lpstr>About the Speaker</vt:lpstr>
      <vt:lpstr>PowerPoint Presentation</vt:lpstr>
      <vt:lpstr>Coming Up</vt:lpstr>
      <vt:lpstr>Air Compressors Have Poor Natural Production Efficiency</vt:lpstr>
      <vt:lpstr>Half this energy is wasted</vt:lpstr>
      <vt:lpstr>1. Letting leaks and abuse run wild</vt:lpstr>
      <vt:lpstr>1. Letting leaks and abuse run wild</vt:lpstr>
      <vt:lpstr>1. Letting leaks and abuse run wild</vt:lpstr>
      <vt:lpstr>2. Buying a really big compressor for future</vt:lpstr>
      <vt:lpstr>2. Buying a really big compressor for future</vt:lpstr>
      <vt:lpstr>3. Not purchasing a big storage receiver</vt:lpstr>
      <vt:lpstr>3. Not purchasing a big storage receiver</vt:lpstr>
      <vt:lpstr>4. Saving money by downsizing piping</vt:lpstr>
      <vt:lpstr>4. Saving money by downsizing piping</vt:lpstr>
      <vt:lpstr>5. Solving pressure problems by increasing pressure </vt:lpstr>
      <vt:lpstr>5. Solving pressure problems by increasing pressure </vt:lpstr>
      <vt:lpstr>6. Over-filtering and drying your air </vt:lpstr>
      <vt:lpstr>6. Over-filtering and drying your air </vt:lpstr>
      <vt:lpstr>7. Cutting corners on your compressor cooling</vt:lpstr>
      <vt:lpstr>7. Cutting corners on your compressor cooling</vt:lpstr>
      <vt:lpstr>7 ways to fix system efficiency </vt:lpstr>
      <vt:lpstr>PowerPoint Presentation</vt:lpstr>
      <vt:lpstr>PowerPoint Presentation</vt:lpstr>
      <vt:lpstr>Best Practices EXPO Contest</vt:lpstr>
      <vt:lpstr>Best Practices EXPO Contest</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192</cp:revision>
  <dcterms:created xsi:type="dcterms:W3CDTF">2013-07-31T15:38:58Z</dcterms:created>
  <dcterms:modified xsi:type="dcterms:W3CDTF">2020-04-09T14:28:29Z</dcterms:modified>
</cp:coreProperties>
</file>