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706" r:id="rId3"/>
    <p:sldMasterId id="2147483717" r:id="rId4"/>
  </p:sldMasterIdLst>
  <p:notesMasterIdLst>
    <p:notesMasterId r:id="rId67"/>
  </p:notesMasterIdLst>
  <p:handoutMasterIdLst>
    <p:handoutMasterId r:id="rId68"/>
  </p:handoutMasterIdLst>
  <p:sldIdLst>
    <p:sldId id="666" r:id="rId5"/>
    <p:sldId id="328" r:id="rId6"/>
    <p:sldId id="329" r:id="rId7"/>
    <p:sldId id="667" r:id="rId8"/>
    <p:sldId id="382" r:id="rId9"/>
    <p:sldId id="402" r:id="rId10"/>
    <p:sldId id="332" r:id="rId11"/>
    <p:sldId id="333" r:id="rId12"/>
    <p:sldId id="334" r:id="rId13"/>
    <p:sldId id="354" r:id="rId14"/>
    <p:sldId id="358" r:id="rId15"/>
    <p:sldId id="362" r:id="rId16"/>
    <p:sldId id="356" r:id="rId17"/>
    <p:sldId id="370" r:id="rId18"/>
    <p:sldId id="363" r:id="rId19"/>
    <p:sldId id="355" r:id="rId20"/>
    <p:sldId id="361" r:id="rId21"/>
    <p:sldId id="357" r:id="rId22"/>
    <p:sldId id="364" r:id="rId23"/>
    <p:sldId id="359" r:id="rId24"/>
    <p:sldId id="360" r:id="rId25"/>
    <p:sldId id="365" r:id="rId26"/>
    <p:sldId id="371" r:id="rId27"/>
    <p:sldId id="367" r:id="rId28"/>
    <p:sldId id="368" r:id="rId29"/>
    <p:sldId id="369" r:id="rId30"/>
    <p:sldId id="349" r:id="rId31"/>
    <p:sldId id="681" r:id="rId32"/>
    <p:sldId id="256" r:id="rId33"/>
    <p:sldId id="294" r:id="rId34"/>
    <p:sldId id="295" r:id="rId35"/>
    <p:sldId id="296" r:id="rId36"/>
    <p:sldId id="292" r:id="rId37"/>
    <p:sldId id="288" r:id="rId38"/>
    <p:sldId id="257" r:id="rId39"/>
    <p:sldId id="297" r:id="rId40"/>
    <p:sldId id="287" r:id="rId41"/>
    <p:sldId id="289" r:id="rId42"/>
    <p:sldId id="404" r:id="rId43"/>
    <p:sldId id="305" r:id="rId44"/>
    <p:sldId id="270" r:id="rId45"/>
    <p:sldId id="690" r:id="rId46"/>
    <p:sldId id="456" r:id="rId47"/>
    <p:sldId id="463" r:id="rId48"/>
    <p:sldId id="458" r:id="rId49"/>
    <p:sldId id="472" r:id="rId50"/>
    <p:sldId id="470" r:id="rId51"/>
    <p:sldId id="465" r:id="rId52"/>
    <p:sldId id="466" r:id="rId53"/>
    <p:sldId id="467" r:id="rId54"/>
    <p:sldId id="468" r:id="rId55"/>
    <p:sldId id="464" r:id="rId56"/>
    <p:sldId id="471" r:id="rId57"/>
    <p:sldId id="469" r:id="rId58"/>
    <p:sldId id="473" r:id="rId59"/>
    <p:sldId id="475" r:id="rId60"/>
    <p:sldId id="474" r:id="rId61"/>
    <p:sldId id="476" r:id="rId62"/>
    <p:sldId id="477" r:id="rId63"/>
    <p:sldId id="673" r:id="rId64"/>
    <p:sldId id="679" r:id="rId65"/>
    <p:sldId id="6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7B696A-E2DF-45AE-83A6-D94432175D69}">
          <p14:sldIdLst>
            <p14:sldId id="666"/>
            <p14:sldId id="328"/>
            <p14:sldId id="329"/>
            <p14:sldId id="667"/>
            <p14:sldId id="382"/>
            <p14:sldId id="402"/>
            <p14:sldId id="332"/>
            <p14:sldId id="333"/>
            <p14:sldId id="334"/>
            <p14:sldId id="354"/>
            <p14:sldId id="358"/>
            <p14:sldId id="362"/>
            <p14:sldId id="356"/>
            <p14:sldId id="370"/>
            <p14:sldId id="363"/>
            <p14:sldId id="355"/>
            <p14:sldId id="361"/>
            <p14:sldId id="357"/>
            <p14:sldId id="364"/>
            <p14:sldId id="359"/>
            <p14:sldId id="360"/>
            <p14:sldId id="365"/>
            <p14:sldId id="371"/>
            <p14:sldId id="367"/>
            <p14:sldId id="368"/>
            <p14:sldId id="369"/>
            <p14:sldId id="349"/>
          </p14:sldIdLst>
        </p14:section>
        <p14:section name="Default Section" id="{5AE0C682-F3D4-437F-8643-5F3BF4174D4E}">
          <p14:sldIdLst>
            <p14:sldId id="681"/>
            <p14:sldId id="256"/>
            <p14:sldId id="294"/>
            <p14:sldId id="295"/>
            <p14:sldId id="296"/>
            <p14:sldId id="292"/>
            <p14:sldId id="288"/>
            <p14:sldId id="257"/>
            <p14:sldId id="297"/>
            <p14:sldId id="287"/>
            <p14:sldId id="289"/>
            <p14:sldId id="404"/>
            <p14:sldId id="305"/>
            <p14:sldId id="270"/>
            <p14:sldId id="690"/>
            <p14:sldId id="456"/>
            <p14:sldId id="463"/>
            <p14:sldId id="458"/>
            <p14:sldId id="472"/>
            <p14:sldId id="470"/>
            <p14:sldId id="465"/>
            <p14:sldId id="466"/>
            <p14:sldId id="467"/>
            <p14:sldId id="468"/>
            <p14:sldId id="464"/>
            <p14:sldId id="471"/>
            <p14:sldId id="469"/>
            <p14:sldId id="473"/>
            <p14:sldId id="475"/>
            <p14:sldId id="474"/>
            <p14:sldId id="476"/>
            <p14:sldId id="477"/>
            <p14:sldId id="673"/>
            <p14:sldId id="679"/>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6" autoAdjust="0"/>
    <p:restoredTop sz="94558" autoAdjust="0"/>
  </p:normalViewPr>
  <p:slideViewPr>
    <p:cSldViewPr>
      <p:cViewPr varScale="1">
        <p:scale>
          <a:sx n="94" d="100"/>
          <a:sy n="94" d="100"/>
        </p:scale>
        <p:origin x="66" y="19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25400">
              <a:solidFill>
                <a:schemeClr val="bg1"/>
              </a:solidFill>
            </a:ln>
          </c:spPr>
          <c:dPt>
            <c:idx val="0"/>
            <c:bubble3D val="0"/>
            <c:spPr>
              <a:solidFill>
                <a:srgbClr val="174489"/>
              </a:solidFill>
              <a:ln w="25400">
                <a:solidFill>
                  <a:schemeClr val="bg1"/>
                </a:solidFill>
              </a:ln>
            </c:spPr>
            <c:extLst>
              <c:ext xmlns:c16="http://schemas.microsoft.com/office/drawing/2014/chart" uri="{C3380CC4-5D6E-409C-BE32-E72D297353CC}">
                <c16:uniqueId val="{00000001-4233-406A-9F48-261B5C26F152}"/>
              </c:ext>
            </c:extLst>
          </c:dPt>
          <c:dPt>
            <c:idx val="1"/>
            <c:bubble3D val="0"/>
            <c:spPr>
              <a:solidFill>
                <a:srgbClr val="EE7E31"/>
              </a:solidFill>
              <a:ln w="25400">
                <a:solidFill>
                  <a:schemeClr val="bg1"/>
                </a:solidFill>
              </a:ln>
            </c:spPr>
            <c:extLst>
              <c:ext xmlns:c16="http://schemas.microsoft.com/office/drawing/2014/chart" uri="{C3380CC4-5D6E-409C-BE32-E72D297353CC}">
                <c16:uniqueId val="{00000003-4233-406A-9F48-261B5C26F152}"/>
              </c:ext>
            </c:extLst>
          </c:dPt>
          <c:dPt>
            <c:idx val="2"/>
            <c:bubble3D val="0"/>
            <c:spPr>
              <a:solidFill>
                <a:srgbClr val="DEDC00"/>
              </a:solidFill>
              <a:ln w="25400">
                <a:solidFill>
                  <a:schemeClr val="bg1"/>
                </a:solidFill>
              </a:ln>
            </c:spPr>
            <c:extLst>
              <c:ext xmlns:c16="http://schemas.microsoft.com/office/drawing/2014/chart" uri="{C3380CC4-5D6E-409C-BE32-E72D297353CC}">
                <c16:uniqueId val="{00000005-4233-406A-9F48-261B5C26F152}"/>
              </c:ext>
            </c:extLst>
          </c:dPt>
          <c:dPt>
            <c:idx val="3"/>
            <c:bubble3D val="0"/>
            <c:spPr>
              <a:solidFill>
                <a:srgbClr val="8DC63E"/>
              </a:solidFill>
              <a:ln w="25400">
                <a:solidFill>
                  <a:schemeClr val="bg1"/>
                </a:solidFill>
              </a:ln>
            </c:spPr>
            <c:extLst>
              <c:ext xmlns:c16="http://schemas.microsoft.com/office/drawing/2014/chart" uri="{C3380CC4-5D6E-409C-BE32-E72D297353CC}">
                <c16:uniqueId val="{00000007-4233-406A-9F48-261B5C26F152}"/>
              </c:ext>
            </c:extLst>
          </c:dPt>
          <c:dPt>
            <c:idx val="4"/>
            <c:bubble3D val="0"/>
            <c:spPr>
              <a:solidFill>
                <a:srgbClr val="00B0F0"/>
              </a:solidFill>
              <a:ln w="25400">
                <a:solidFill>
                  <a:schemeClr val="bg1"/>
                </a:solidFill>
              </a:ln>
            </c:spPr>
            <c:extLst>
              <c:ext xmlns:c16="http://schemas.microsoft.com/office/drawing/2014/chart" uri="{C3380CC4-5D6E-409C-BE32-E72D297353CC}">
                <c16:uniqueId val="{00000009-4233-406A-9F48-261B5C26F152}"/>
              </c:ext>
            </c:extLst>
          </c:dPt>
          <c:dLbls>
            <c:delete val="1"/>
          </c:dLbls>
          <c:cat>
            <c:strRef>
              <c:f>Blad1!$A$68:$A$72</c:f>
              <c:strCache>
                <c:ptCount val="5"/>
                <c:pt idx="0">
                  <c:v>reducing air leaks</c:v>
                </c:pt>
                <c:pt idx="1">
                  <c:v>Overall system design</c:v>
                </c:pt>
                <c:pt idx="2">
                  <c:v>Recovering waste heat</c:v>
                </c:pt>
                <c:pt idx="3">
                  <c:v>Adjustable speed drives</c:v>
                </c:pt>
                <c:pt idx="4">
                  <c:v>All other measures</c:v>
                </c:pt>
              </c:strCache>
            </c:strRef>
          </c:cat>
          <c:val>
            <c:numRef>
              <c:f>Blad1!$B$68:$B$72</c:f>
              <c:numCache>
                <c:formatCode>0%</c:formatCode>
                <c:ptCount val="5"/>
                <c:pt idx="0">
                  <c:v>0.42</c:v>
                </c:pt>
                <c:pt idx="1">
                  <c:v>0.12</c:v>
                </c:pt>
                <c:pt idx="2">
                  <c:v>0.1</c:v>
                </c:pt>
                <c:pt idx="3">
                  <c:v>0.1</c:v>
                </c:pt>
                <c:pt idx="4">
                  <c:v>0.26</c:v>
                </c:pt>
              </c:numCache>
            </c:numRef>
          </c:val>
          <c:extLst>
            <c:ext xmlns:c16="http://schemas.microsoft.com/office/drawing/2014/chart" uri="{C3380CC4-5D6E-409C-BE32-E72D297353CC}">
              <c16:uniqueId val="{0000000A-4233-406A-9F48-261B5C26F152}"/>
            </c:ext>
          </c:extLst>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5/21/2020</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3.284"/>
    </inkml:context>
    <inkml:brush xml:id="br0">
      <inkml:brushProperty name="width" value="0.05" units="cm"/>
      <inkml:brushProperty name="height" value="0.05" units="cm"/>
      <inkml:brushProperty name="color" value="#E71224"/>
    </inkml:brush>
  </inkml:definitions>
  <inkml:trace contextRef="#ctx0" brushRef="#br0">1397 9 1888,'-16'8'321,"16"-8"-213,0 0-1,0 0 0,0 0 1,0 0-1,0 0 1,0 0-1,0 0 0,0 0 1,0 1-1,-1-1 1,1 0-1,0 0 0,0 0 1,0 0-1,0 0 1,0 0-1,0 0 0,0 0 1,0 0-1,0 0 1,0 0-1,-1 0 0,1 0 1,0 0-1,0 0 1,0 0-1,0 0 0,0 0 1,0 0-1,0 0 1,0 0-1,0 0 0,0 0 1,-1 0-1,1 0 1,0 0-1,0 0 0,0 0 1,0-1-1,0 1 1,0 0-1,0 0 0,0 0 1,0 0-1,0 0 1,0 0-1,0 0 0,0 0-107,1-5 2486,-1 4-2334,0 1 1,0-1 0,1 1 0,-1-1-1,0 1 1,0-1 0,0 1-1,0-1 1,0 1 0,0-1-1,0 1 1,0-1 0,0 1-1,0-1 1,0 1 0,0-1 0,0 1-1,0-1 1,0 1 0,0-1-153,-1 1 240,1 0-165,0 1 0,-1-1 0,1 1 0,0-1 0,-1 0 0,1 1 0,-1-1 0,1 0 0,0 1 0,-1-1 0,1 0 0,-1 1 0,1-1 0,-1 0 0,1 0 0,-1 0 1,1 0-1,-1 1-75,-8 4 473,-22 20 367,-3 0-840,3-3 230,-16 17-230,26-18 18,1-1-18,1 0 0,-61 70 271,62-69-180,-1 0 476,-9 9-567,8-11 256,-62 58 130,70-67-377,-13 12 44,-70 63 52,54-49-18,-55 42 211,84-70-280,6-4 49,1 0 0,0 0 0,0 1 0,-3 3-67,-18 18 225,-7 5-180,1-2-45,1-3 0,-19 20-80,1 2 80,29-28 2,4-4 73,4-4 59,0 0 1,-10 14-135,8-9 6,0 0 4,-18 22 140,-15 25-150,35-46-17,3-3 202,0-2 0,-1 1 0,-7 6-185,-9 4-46,9-9 34,16-14 16,-27 19 622,18-16-600,9-4-25,-1 1 0,1-1 0,0 1 0,-1 0 0,1-1 0,0 1 0,-1 0 1,1 0-1,-1 1-1,-10 5 2,-10 9 777,22-16-779,0 0 0,0 0-1,0 0 1,0 1 0,0-1 0,0 0-1,0 0 1,0 0 0,0 0 0,0 0 0,0 0-1,0 0 1,0 0 0,0 0 0,0 1-1,0-1 1,0 0 0,-1 0 0,1 0 0,0 0-1,0 0 1,0 0 0,0 0 0,0 0-1,0 0 1,0 0 0,0 0 0,0 0 0,0 0-1,-1 0 1,1 0 0,0 0 0,0 0-1,0 0 1,0 0 0,0 0 0,0 0-1,0 0 1,0 0 0,-1 0 0,1 0 0,0 0-1,0 0 1,0 0 0,0 0 0,0 0-1,0 0 1,0 0 0,0 0 0,0 0 0,-1 0-1,1 0 1,0 0 0,0 0 0,0 0-1,0 0 1,0-1 0,0 1 0,0 0 0,0 0-1,0 0 1,0 0 0,0 0 0,0 0-1,0 0 1,0 0 0,0 0 0,0-1 0,0-4-36,2 2-2,0 0 0,0-1 0,1 1 0,-1 0-1,1 0 1,0 0 0,0 1 0,0-1 38,26-21-568,-19 17 335,18-15-4146,4-1 4379,5-4-1772,43-32-7054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04.630"/>
    </inkml:context>
    <inkml:brush xml:id="br0">
      <inkml:brushProperty name="width" value="0.05" units="cm"/>
      <inkml:brushProperty name="height" value="0.05" units="cm"/>
      <inkml:brushProperty name="color" value="#E71224"/>
    </inkml:brush>
  </inkml:definitions>
  <inkml:trace contextRef="#ctx0" brushRef="#br0">1511 1 10760,'-29'27'2346,"29"-26"-1196,0-1-1063,0 0 0,0-1 1,0 1-1,0 0 0,0 0 1,-1 0-1,1-1 0,0 1 1,0 0-1,0 0 0,0 0 1,0-1-1,0 1 0,0 0 1,0 0-1,0 0 1,0 0-1,-1-1 0,1 1 1,0 0-1,0 0 0,0 0 1,0 0-1,0 0 0,-1-1 1,1 1-1,0 0 0,0 0 1,0 0-1,-1 0 0,1 0 1,0 0-1,0 0 0,0 0 1,-1 0-88,-6 3 114,-1 0 0,1 1 1,0 0-1,0 0 0,1 0 0,-1 1 1,1 0-1,-4 5-114,-3 0 228,-29 26 507,-4 7-735,5 0 291,10-14-66,-5 8-180,-66 72-1,62-65-24,-62 70 70,61-72 356,24-24-172,-56 61 10,44-43-272,1 0-7,-1-2-4,-46 51 35,43-55 50,-34 30 499,33-34-530,12-9-43,-4 4-8,1-1 1,1 1-2,-64 67-262,60-59 252,9-5 205,-6 9-198,9-10 206,-13 13-206,8-11-224,12-13 199,-1-1 0,0-1 0,0 0 0,-5 3 25,11-9 0,-8 3 1,0 1 0,0-1 4,2-1 18,-1 0 1,1 1-1,0 1 0,-6 6-23,-37 42 222,43-45-82,0 0 1,-1 4-141,4-5 51,9-14 362,5-9-4652,1 1 0,5-6 4239,11-7-2092,12-13-5108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10.928"/>
    </inkml:context>
    <inkml:brush xml:id="br0">
      <inkml:brushProperty name="width" value="0.05" units="cm"/>
      <inkml:brushProperty name="height" value="0.05" units="cm"/>
      <inkml:brushProperty name="color" value="#E71224"/>
    </inkml:brush>
  </inkml:definitions>
  <inkml:trace contextRef="#ctx0" brushRef="#br0">1300 0 6368,'-27'29'236,"17"-21"1720,10-13-90,0 1-555,-6 7-391,-75 73 295,38-32-293,27-27-388,-59 64 775,43-46-1107,-46 48-22,69-75-177,-11 15 14,-51 62 498,44-50-276,-53 73 279,15-30-452,49-55 161,0 1 1,2 0 0,0 3-228,-7 12 251,7-17-177,-3 6-58,0-5-11,1-1-4,3-4-5,-51 62-32,24-37 164,16-18-24,2 1 0,-9 13-104,-11 24-7,20-29 268,16-25-76,-1 0 0,0-1 0,-7 6-185,5-5-32,0 0 1,-2 5 31,2-2 69,-1-1 0,0-1 1,-1 1-1,-2 0-69,-6 7 25,-2-1-16,19-15-7,-1-1-1,1 1 1,0 0 0,0 0 0,0 1-1,0-1 1,0 0 0,0 1-2,-10 15 617,2-5-617,-27 39-80,31-42 259,5-9-170,0 1 1,0 0-1,-1-1 1,1 1-1,0 0 1,-1-1-1,1 0 1,-1 1-10,0 0-11,0 4 7,2-6 2,0 0 0,0 1 0,0-1 0,0 0 0,0 0 0,0 0 0,0 0 0,0 0 0,0 0 0,0 0-1,0 0 1,0 1 0,0-1 0,0 0 0,0 0 0,0 0 0,0 0 0,0 0 0,0 0 0,0 0 0,0 0 0,0 1-1,0-1 1,0 0 0,0 0 0,0 0 0,0 0 0,0 0 0,0 0 0,0 0 0,0 0 0,0 0 0,0 1 0,0-1-1,0 0 1,1 0 0,-1 0 0,0 0 0,0 0 0,0 0 0,0 0 0,0 0 0,0 0 0,0 0 0,0 0 0,0 0 0,1 0-1,-1 0 1,0 0 0,0 0 0,0 0 0,0 0 0,0 0 0,0 0 0,0 0 0,1 0 0,-1 0 0,0 0 0,0 0-1,0 0 1,0 0 0,0 0 0,0 0 0,0 0 0,0 0 0,0 0 0,1 0 0,-1 0 0,0 0 2,10-5-553,70-51-4945,-56 37 1888,8-4 3610,-7 6-1255,41-29-5325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12.248"/>
    </inkml:context>
    <inkml:brush xml:id="br0">
      <inkml:brushProperty name="width" value="0.05" units="cm"/>
      <inkml:brushProperty name="height" value="0.05" units="cm"/>
      <inkml:brushProperty name="color" value="#E71224"/>
    </inkml:brush>
  </inkml:definitions>
  <inkml:trace contextRef="#ctx0" brushRef="#br0">1254 2 8432,'1'6'752,"2"-5"915,5-10 868,-24 25-1603,-1 5-282,-86 97 1199,69-80-1769,-60 59 97,51-56 188,-54 64 413,60-60-668,-34 56 153,62-88-250,-12 17 57,-32 62 484,30-52-380,-31 45-10,33-57-160,-4 2-6,-12 11 2,13-17-126,8-7 24,-2 1 82,17-16 21,-26 27 525,-15 10-526,11-10 124,9-9 33,-8 6-157,21-18-15,1 0-1,0 1 1,0 0 0,1 1-1,0 0 16,3-4-1,0-1 23,1 0 0,0 1 0,1-1 0,0 1 0,-1 1-22,-5 11 154,-42 77-282,41-82-2,3-2 184,2-5 4,1 0-1,-2 0 1,1 0-1,-1-1 1,1 0-1,-1 0 0,-4 3-57,-12 15 0,-11 8 136,31-30-91,0 0 0,0 1-1,0-1 1,0 0-1,0-1 1,0 1 0,0 0-1,0 0 1,-1 0 0,1-1-1,0 1 1,0-1 0,-1 1-1,1-1 1,-1 1-1,1-1 1,-1 0-45,-6 5-4,3-1-141,-2 0 8,4-2 56,-1 0 0,1 0 0,0 0 0,0 1 0,-1 0 81,0 5-24,4-8 20,0 0 1,0 0-1,0 1 1,0-1-1,0 0 0,0 0 1,0 0-1,0 0 0,0 0 1,0 1-1,0-1 1,0 0-1,0 0 0,0 0 1,0 0-1,0 0 1,1 0-1,-1 1 0,0-1 1,0 0-1,0 0 1,0 0-1,0 0 0,0 0 1,1 0-1,-1 0 0,0 0 1,0 0-1,0 1 1,0-1-1,0 0 0,1 0 1,-1 0-1,0 0 1,0 0-1,0 0 0,0 0 1,1 0-1,-1 0 1,0 0-1,0 0 0,0 0 1,0 0-1,0-1 0,1 1 1,-1 0-1,0 0 1,0 0-1,0 0 0,0 0 1,0 0-1,1 0 1,-1 0-1,0 0 0,0 0 1,0-1 3,12-3-1814,0-2 1,-1 0 0,0 0 0,9-7 1813,-1 1-1959,23-14 320,23-14-4087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13.605"/>
    </inkml:context>
    <inkml:brush xml:id="br0">
      <inkml:brushProperty name="width" value="0.05" units="cm"/>
      <inkml:brushProperty name="height" value="0.05" units="cm"/>
      <inkml:brushProperty name="color" value="#E71224"/>
    </inkml:brush>
  </inkml:definitions>
  <inkml:trace contextRef="#ctx0" brushRef="#br0">1286 1 3056,'5'5'493,"-5"-5"-398,0 1 0,0-1 0,0 1-1,0-1 1,-1 0 0,1 1 0,0-1 0,0 1-1,-1-1 1,1 0 0,0 1 0,-1-1 0,1 0 0,0 1-1,-1-1 1,1 0 0,-1 0 0,1 1-95,-14 9 2348,-1 0 1,-6 3-2349,5-4 1128,1 1-1,0 0 1,-11 11-1128,-6 9 1508,-10 14-1508,13-7 485,-35 58 963,57-83-1378,-10 17 506,-57 72 622,66-90-1157,-15 17 0,-63 60 247,77-78-270,-15 15 44,-44 60 112,41-52-156,7-10-11,-5 5-6,-52 52 79,51-51 234,-57 70 356,-11 21-706,79-103-69,10-12 90,-15 13 3,2-2 37,-3 3 154,-12 14-179,-4 7-20,-38 39-406,46-47 572,24-25-144,-2 0-1,1 0 0,-1-1 0,1 0 0,-2 0 0,-2 2-1,9-8 40,0 1-1,0 0 1,0-1-1,0 1 1,1-1 0,-1 1-1,0 0 1,0 0-1,1-1 1,-1 1 0,1 0-1,-1 0 1,1 0-1,-1 0 1,1 0 0,-1 0-1,1-1 1,0 2-40,-1 0-3,0 0 0,0 0 0,0 0 0,0 0 0,0 0 0,-1 0 0,1-1 0,-1 1 0,1 0 0,-2 0 3,3 1-33,0-3 29,1 0 1,-1 1 0,0-1 0,0 0 0,0 0 0,1 0 0,-1 0 0,0 0 0,0 0 0,0 0-1,1 0 1,-1 0 0,0 0 0,0 0 0,0 0 0,1 0 0,-1 0 0,0 0 0,0-1 0,0 1-1,1 0 1,-1 0 0,0 0 0,0 0 0,0 0 0,1 0 0,-1 0 0,0-1 3,19-10-332,1-1-2778,15-12 3110,24-21-4057,-3 3-4309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14.830"/>
    </inkml:context>
    <inkml:brush xml:id="br0">
      <inkml:brushProperty name="width" value="0.05" units="cm"/>
      <inkml:brushProperty name="height" value="0.05" units="cm"/>
      <inkml:brushProperty name="color" value="#E71224"/>
    </inkml:brush>
  </inkml:definitions>
  <inkml:trace contextRef="#ctx0" brushRef="#br0">1017 6 7000,'1'1'126,"-1"0"0,1-1 0,-1 1-1,1 0 1,-1-1 0,1 1 0,0 0 0,-1-1 0,1 1 0,0-1 0,-1 1 0,1-1 0,0 1 0,0-1 0,-1 1 0,1-1 0,0 0-1,0 1 1,0-1-126,0 0 99,-1-1-1,1 1 1,0-1-1,-1 1 0,1 0 1,-1-1-1,1 1 1,-1-1-1,1 1 1,-1-1-1,1 1 0,-1-1 1,0 1-1,1-1 1,-1 0-1,0 1 1,1-1-1,-1 0 0,0 1 1,0-1-1,0 0 1,0 1-1,1-1 1,-1 0-1,0 0-98,0 0 228,0 0 28,-1 4-196,0-1-1,0 1 1,0-1-1,0 1 1,0-1 0,0 0-1,-1 0 1,0 1-60,0 1 78,-4 8 250,-1 0 1,0-1 0,-1 0 0,0 0 0,-2 1-329,-16 21 528,-46 54 433,38-50-770,-61 63 238,52-57-9,-47 56 800,54-55-842,-47 59 109,52-64-446,12-14-21,-3 3-16,-40 50 11,39-53 50,3-3-13,-10 9 23,-21 17-75,39-38 91,-1 0 0,0 0 0,-5 1-91,4-2 94,0 0 0,1 0-1,0 2 1,1-1-1,0 2 1,-2 3-94,-4 11 454,-1 2-124,-4 9 365,16-25-640,0 0-120,2 1 0,-5 12 65,9-22-13,-5 10 185,5-13-111,2-7-183,0 5 11,-1 1 0,1-1-1,0 1 1,-1-1 0,1 1-1,0-1 1,0 1-1,0 0 1,1-2 111,0 1-320,-1 1 77,-1 0 1,1 0 0,0 0 0,-1 0 0,1 0-1,0 0 1,0 0 0,0 0 0,0 0-1,0 0 1,0 1 0,0-1 0,1 0 242,4-3-478,20-19-1770,14-10-7178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4.538"/>
    </inkml:context>
    <inkml:brush xml:id="br0">
      <inkml:brushProperty name="width" value="0.05" units="cm"/>
      <inkml:brushProperty name="height" value="0.05" units="cm"/>
      <inkml:brushProperty name="color" value="#E71224"/>
    </inkml:brush>
  </inkml:definitions>
  <inkml:trace contextRef="#ctx0" brushRef="#br0">1525 0 2608,'-63'53'2617,"-38"36"542,99-86-2980,-14 10 615,1 0 0,0 2 0,-12 15-794,-64 77 1231,79-93-1192,-21 20 402,-43 37 67,-50 41 1000,16-14-768,89-79-360,-75 78 371,-8 15 211,69-74 42,-8 5-1004,12-12 220,5-5-196,-16 13-2,-29 19-22,41-33 0,2-3 80,-29 24 834,20-10-564,-17 17-334,23-27-14,17-13 146,1 1 1,0 0-1,-5 9-148,-1 1-125,18-23 101,0 0 1,0-1-1,0 1 1,0 0 0,-1 0-1,1 0 1,0-1-1,0 1 1,-1-1-1,1 1 1,0-1 0,-2 1 23,1-1-21,1 1 0,-1-1 0,1 1 0,-1 0 1,1-1-1,-1 1 0,1 0 0,0 0 0,-1 0 0,0 1 21,-5 3-54,6-4 127,0 0-1,0 0 1,-1 0 0,1 0-1,0 0 1,0 0 0,0 0-1,0 0 1,1 0-1,-2 1-72,0 2 439,2-5-385,8-10 175,-1-5-368,-3 12-1294,0 1-1,0-1 1,1 1 0,-1 0 0,1 0-1,3-1 1434,8-6-3330,9-7 1860,13-9-2776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5.797"/>
    </inkml:context>
    <inkml:brush xml:id="br0">
      <inkml:brushProperty name="width" value="0.05" units="cm"/>
      <inkml:brushProperty name="height" value="0.05" units="cm"/>
      <inkml:brushProperty name="color" value="#E71224"/>
    </inkml:brush>
  </inkml:definitions>
  <inkml:trace contextRef="#ctx0" brushRef="#br0">1447 1 4488,'-26'20'519,"-3"-1"3587,-11 8-1769,2 3-1,-21 20-2336,52-44 275,0 0 0,-1 0 0,0-1-1,0 0-274,-2 1 246,1 1 0,-7 5-246,-2 2 245,-7 6 438,-14 15-683,4 3 254,-53 52 78,51-46-280,-61 68 546,57-65-276,-46 53 280,78-90-580,4-6-8,1 1 0,-1 0 0,1 0 0,0 1-14,-15 21 40,-4 4-32,2-3-8,2-1 0,3-8 38,0 0 0,-2-1-1,0-1 1,-4 1-38,-63 52 389,58-45-377,6-5-5,-4 4-6,-8 10 255,0 2 0,3 1-1,-9 16-255,6 0 222,12-19-449,-16 21 227,33-51-30,1 0 0,0-1-1,-1 1 1,0-1 0,0 0 0,0 0 0,0-1 0,-1 1 30,-11 8 522,-35 29-381,47-36-81,3-3-32,0 0-1,0 0 0,0-1 0,0 1 1,0 0-1,0 0 0,0-1 1,0 1-1,-1 0 0,1-1 1,0 1-1,0-1 0,0 1 0,-1-1 1,1 0-28,0 1-12,-1 0 1,2 0-2,0 0-11,16-9-895,34-29-9415,20-20 10334,-65 53-30,57-49-5576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7.003"/>
    </inkml:context>
    <inkml:brush xml:id="br0">
      <inkml:brushProperty name="width" value="0.05" units="cm"/>
      <inkml:brushProperty name="height" value="0.05" units="cm"/>
      <inkml:brushProperty name="color" value="#E71224"/>
    </inkml:brush>
  </inkml:definitions>
  <inkml:trace contextRef="#ctx0" brushRef="#br0">1460 0 1800,'-30'18'561,"-1"-2"5836,8-2-1667,-8 13-3454,14-12-328,-70 61 817,77-67-1488,1 0-1,0 0 1,-7 9-277,6-5 58,-7 5 341,-14 20-399,11-11 21,-4 4-9,-4 4-8,-70 77 24,56-67 288,-53 58 273,59-66-460,-47 51-33,48-53-158,-52 45-18,77-72 78,-13 12 178,-45 52 132,45-43-312,9-9-9,-2 4 12,2-2 6,1-1-4,-2 0-1,0-1 0,-32 36 616,40-50-574,-6 8-10,7-7-24,-7 10 23,-1 0 1,0-2-1,-6 4-31,-54 58 255,56-58-235,-1-1-1,-1-1 1,-15 10-20,29-22 7,0 0-116,-1 0 1,1-1-1,-7 4 109,-15 10 101,27-17-98,0 0 0,-1 1 0,1-1-1,0 0 1,0 0 0,0 0 0,0 1-1,0 0-2,-3 2 140,14-8-3689,0-1 0,7-5 3549,-4 2-762,0 1-2899,-4-2 2442,-2 1 479,23-20-513,17-16-2207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8.322"/>
    </inkml:context>
    <inkml:brush xml:id="br0">
      <inkml:brushProperty name="width" value="0.05" units="cm"/>
      <inkml:brushProperty name="height" value="0.05" units="cm"/>
      <inkml:brushProperty name="color" value="#E71224"/>
    </inkml:brush>
  </inkml:definitions>
  <inkml:trace contextRef="#ctx0" brushRef="#br0">1501 1 2072,'-1'5'85,"1"-4"1,0-1 1,0 0-1,0 1 1,0-1-1,0 1 1,0-1-1,-1 1 1,1-1-1,0 1 1,0-1-1,0 1 1,0-1-1,-1 0 1,1 1-1,0-1 1,-1 1-1,1-1 1,0 0-1,0 1 1,-1-1-1,1 0 1,-1 0-1,1 1 1,0-1-1,-1 0 1,1 0-1,-1 1 1,1-1-1,0 0-86,-1 0 200,1 0 0,-1 0 1,1 0-1,-1 0 0,1 0 0,0-1 0,-1 1 0,1 0 0,0 0 0,-1 0 0,1-1 0,-1 1 1,1 0-1,0 0 0,-1-1 0,1 1 0,0 0 0,0 0 0,-1-1 0,1 1 0,0-1-200,-1 1 101,1 0 0,0-1 0,0 1 0,0 0-1,-1 0 1,1-1 0,0 1 0,0 0-1,-1 0 1,1-1 0,0 1 0,0 0 0,-1 0-1,1 0 1,0 0 0,-1 0 0,1-1-1,0 1 1,-1 0 0,1 0 0,0 0 0,-1 0-1,1 0 1,0 0 0,-1 0 0,1 0-1,0 0 1,-1 0 0,1 0 0,0 0 0,0 0-1,-1 1 1,1-1 0,0 0 0,-1 0-1,1 0 1,0 0 0,-1 0 0,1 1 0,0-1-1,0 0 1,-1 0 0,1 1-101,-12 7 579,0 1 0,0 0 0,1 1 0,0 0 0,-3 6-579,-78 82 1215,14-13-503,14-20-612,32-31-60,18-18-33,-36 33 46,-60 75 450,72-76-196,35-44-264,-75 96 382,69-85-413,-12 18 170,-1-3-35,-4 6-118,-56 63-95,50-63-58,22-24 67,-12 13 29,0-1 1,-10 6 27,6-8 73,-4 4 106,0 0-1,-11 16-178,29-28-46,-5 1 36,-46 49 162,56-58-134,-53 51 292,54-52-351,-17 14-94,-1 1 332,15-11-31,-1-1-1,-7 5-165,14-12 13,-18 17-2,-4 5-165,0 0-336,-12 9 490,30-26 126,1 0-1,0 0 1,0 1-1,0 0 1,1 0-1,-1 2-125,-11 14 29,15-20-37,0-2 71,1 1-1,-1-1 1,1 1 0,0 0 0,-1 0-1,1-1 1,0 1 0,0 0 0,0 0-1,1 0 1,-1 0 0,0 0 0,0 2-63,1-4 0,0 1 0,0-1 0,0 0 0,0 0 0,0 0 0,0 0 0,0 0 0,0 0 1,0 0-1,0 0 0,0 1 0,0-1 0,0 0 0,0 0 0,1 0 0,-1 0 0,0 0 1,0 0-1,0 0 0,0 0 0,0 0 0,0 0 0,0 1 0,0-1 0,0 0 0,0 0 0,0 0 1,0 0-1,0 0 0,0 0 0,1 0 0,-1 0 0,0 0 0,0 0 0,0 0 0,0 0 0,0 0 1,0 0-1,0 0 0,0 0 0,0 0 0,1 0 0,-1 0 0,0 0 0,0 0 0,0 0 1,0 0-1,0 0 0,0 0 0,0 0 0,0 0 0,1 0 0,7-3 3,3-5-55,-2 3-69,-1-1 0,0 0 1,3-4 120,19-15-2412,32-25-479,-33 27-2432,6 0 3487,2-1 813,42-31-3183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3:59.620"/>
    </inkml:context>
    <inkml:brush xml:id="br0">
      <inkml:brushProperty name="width" value="0.05" units="cm"/>
      <inkml:brushProperty name="height" value="0.05" units="cm"/>
      <inkml:brushProperty name="color" value="#E71224"/>
    </inkml:brush>
  </inkml:definitions>
  <inkml:trace contextRef="#ctx0" brushRef="#br0">1368 19 9328,'-14'11'42,"33"-35"-3744,-19 24 3699,1 0 0,-1 0 1,0 0-1,0 0 0,1 0 0,-1-1 0,0 1 1,0 0-1,0 0 0,1 0 0,-1 0 1,0-1-1,0 1 0,0 0 0,1 0 1,-1-1-1,0 1 0,0 0 0,0 0 1,0-1-1,0 1 0,1 0 0,-1 0 0,0-1 1,0 1-1,0 0 0,0-1 3,-12 16 3421,11-14-3189,0 1-1,0-1 0,-1 0 0,1 1 0,0-1 0,0 0 1,-1 0-1,1 0 0,-1 0 0,0 1-231,-12 9 1547,-90 105 2638,68-74-3780,-67 73 487,89-102-853,-16 20 232,-77 90 549,67-72-762,-45 53-14,56-70-40,-1-1-4,-1-1 0,-89 95 383,94-101-388,-32 38-11,33-40-64,7-5 18,-4 3 50,-130 126 742,137-129-796,-14 15 427,-13 12-361,11-13 79,14-10-271,5-5 208,-10 13 55,6-13 665,-11 10-736,-13 12 204,37-36-179,1-1 21,0 0-1,-1-1 0,1 1 1,0-1-1,-1 0 0,-1 1-45,4-3 2,0 0-1,0 0 0,0 0 1,0 0-1,0 1 1,0-1-1,0 0 0,-1 0 1,1 0-1,0 0 0,0 0 1,0 0-1,0 0 0,0 0 1,0 0-1,-1 0 1,1 0-1,0 0 0,0 0 1,0 0-1,0 0 0,0 0 1,-1 0-1,1 0 1,0 0-1,0 0 0,0 0 1,0 0-1,0 0 0,0 0 1,-1 0-1,1 0 0,0-1 1,0 1-1,0 0 1,0 0-1,0 0 0,0 0 1,0 0-1,0 0 0,-1 0 1,1 0-1,0-1 0,0 1 1,0 0-1,0 0 1,0 0-1,0 0 0,0 0 1,0 0-1,0-1 0,0 1 1,0 0-1,0 0 1,0 0-1,0 0 0,0 0 1,0-1-1,0 1 0,0 0 1,0 0-1,0 0 0,0 0-1,3-12-546,-2 9-70,-2 2 601,1 1 0,0 0-1,-1-1 1,1 1 0,0 0-1,-1-1 1,1 1 0,-1 0-1,1 0 1,-1-1 0,1 1-1,0 0 1,-1 0 0,1 0-1,-1 0 1,1 0 0,-1 0-1,1 0 1,-1 0 0,1 0-1,-1 0 1,0 0 15,-14 1-1126,7-1-6704,8 0 484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00.850"/>
    </inkml:context>
    <inkml:brush xml:id="br0">
      <inkml:brushProperty name="width" value="0.05" units="cm"/>
      <inkml:brushProperty name="height" value="0.05" units="cm"/>
      <inkml:brushProperty name="color" value="#E71224"/>
    </inkml:brush>
  </inkml:definitions>
  <inkml:trace contextRef="#ctx0" brushRef="#br0">1328 0 7624,'-33'34'5401,"-17"22"-2226,34-40-2897,-1 1 1,-6 10-279,14-16 60,-89 99 297,56-64-28,-59 70 583,89-103-873,5-5-13,-1 1-1,-4 9-25,-68 100 332,50-68-192,29-48-136,-68 114 330,39-70-106,6-12 16,-18 17-244,15-21 4,-32 34-12,37-41-16,-31 34 371,30-30 56,-1-2 1,-21 18-404,11-12 7,26-23-14,-8 8-3,-12 8 10,4-4-29,-2 2 26,20-19 3,-42 33 216,9-6 167,-17 20-383,50-44 20,-31 25-5,29-24 123,-19 16 146,20-11-464,8-9 5,7-5-12,49-29-3144,-36 19-2272,7-1 3906,-3 3 508,36-17-4224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02.102"/>
    </inkml:context>
    <inkml:brush xml:id="br0">
      <inkml:brushProperty name="width" value="0.05" units="cm"/>
      <inkml:brushProperty name="height" value="0.05" units="cm"/>
      <inkml:brushProperty name="color" value="#E71224"/>
    </inkml:brush>
  </inkml:definitions>
  <inkml:trace contextRef="#ctx0" brushRef="#br0">1436 1 2872,'-2'1'97,"-1"1"0,1-1 0,-1 0 0,1 0 0,-1 0-1,-1 0-96,3-1 419,-1 0-1,1 0 1,0 1-1,-1-2 1,1 1-1,0 0 1,-1 0-1,1 0 0,0 0 1,-1-1-1,1 1 1,0-1-1,-1 1 1,1-1-419,0 1 175,0 0 1,0 0 0,1 0-1,-1 0 1,0 0 0,0 0-1,1 0 1,-1 0-1,0 1 1,1-1 0,-1 0-1,0 1 1,0-1 0,1 0-1,-1 1 1,1-1-1,-1 1 1,0-1 0,1 1-1,-1-1 1,1 1 0,-1 0-176,-101 126 3531,65-78-3063,-69 83 454,60-73-570,-64 80 537,98-124-851,-19 24 9,-71 77 15,70-79-60,-54 68 342,57-69-22,-46 63 170,49-62-360,-42 44 1,60-72-132,-13 13-9,-1-3 2,-5 4 4,-55 50 32,51-49 132,-75 71-38,99-88-139,-1 0 0,1 0 1,-3 4 14,2-1-8,-13 13 31,15-13 47,1 0 5,-1 2-34,0-1 0,-1 0 1,-1-1-1,0 0 0,-5 6-41,11-15-8,1 1-1,-1-1 1,0 1 0,1 0 0,-1 0 0,1 0 0,0 0-1,0 0 1,0 0 0,0 0 0,0 0 0,0 2 8,0-2 50,-5 8 0,0-1 0,-4 6-50,3-3 211,7-11-210,-1 1 0,1-1 0,-1 0-1,0 0 1,1 0 0,-1 0 0,0 0 0,1 0 0,-1 0 0,0 0 0,-1 1-1,-19 11 86,17-12-78,1 1-1,-1 0 1,1 0-1,0 0 0,0 0 1,-1 1-8,4-2 6,0 0-14,15-12-1102,31-29-4053,-3 3 1946,9-5-4516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19T00:54:03.385"/>
    </inkml:context>
    <inkml:brush xml:id="br0">
      <inkml:brushProperty name="width" value="0.05" units="cm"/>
      <inkml:brushProperty name="height" value="0.05" units="cm"/>
      <inkml:brushProperty name="color" value="#E71224"/>
    </inkml:brush>
  </inkml:definitions>
  <inkml:trace contextRef="#ctx0" brushRef="#br0">1550 0 6904,'-11'6'97,"-24"15"1734,34-21-1350,2-1 302,4-4 1354,4-3 1632,-18 13-2798,-33 28 1211,-4 7-2182,44-39 34,-35 32 162,-72 59 62,61-48-220,-67 71 403,68-67-188,-64 72 175,67-70-392,-48 54 75,62-66-100,-46 65 17,49-69 254,9-12-48,-5 4-188,1-1-46,1 0 2,0-1 3,1-1-4,-1-1-1,-1 0 2,-4 0 17,-4 2-19,4-4 17,-2 3 1,1-3 0,4-4 26,1 1 0,-3 4-44,1 1 11,23-21-11,-18 23 3,4-7-3,-1 1 0,-2 1 20,-14 9-20,30-26 2,-9 8 91,1 0 1,-5 6-94,-5 6 239,-22 17-239,31-28 0,-11 10 26,-5 3-26,17-13 6,8-7-7,2-4 0,0 1 1,-1-1-1,1 1 1,0-1 0,-1 1-1,1-1 1,0 1 0,-1-1-1,1 0 1,-1 1 0,1-1-1,0 1 1,-1-1-1,1 0 1,-1 0 0,1 1-1,-1-1 1,0 0 0,1 0 0,0 0 0,0 0 0,0 0 0,0 0 0,0 0 0,-1 0 0,1 0-1,0 0 1,0 0 0,0-1 0,0 1 0,0 0 0,0 0 0,-1 0 0,1 0 0,0 0 0,0 0 0,0-1-1,0 1 1,0 0 0,0 0 0,0 0 0,0 0 0,0 0 0,0-1 0,0 1 0,0 0 0,0 0 0,0 0-1,0 0 1,0 0 0,0-1 0,0 1 0,0 0 0,0 0 0,0 0 0,0 0 0,0-1 0,0 1-1,0 0 1,0 0 0,0 0 0,4-12-4,-4 10-42,2-5-3068,18-5-2490,7-6 4064,-18 11 550,30-19-5843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5/21/2020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Drukband</a:t>
            </a:r>
            <a:r>
              <a:rPr lang="en-GB" dirty="0"/>
              <a:t> op </a:t>
            </a:r>
            <a:r>
              <a:rPr lang="en-GB" dirty="0" err="1"/>
              <a:t>gegeven</a:t>
            </a:r>
            <a:r>
              <a:rPr lang="en-GB" dirty="0"/>
              <a:t> door O-I. </a:t>
            </a:r>
            <a:r>
              <a:rPr lang="en-GB" dirty="0" err="1"/>
              <a:t>afh</a:t>
            </a:r>
            <a:r>
              <a:rPr lang="en-GB" dirty="0"/>
              <a:t> </a:t>
            </a:r>
            <a:r>
              <a:rPr lang="en-GB" dirty="0" err="1"/>
              <a:t>kwaliteit</a:t>
            </a:r>
            <a:r>
              <a:rPr lang="en-GB" dirty="0"/>
              <a:t> van de </a:t>
            </a:r>
            <a:r>
              <a:rPr lang="en-GB" dirty="0" err="1"/>
              <a:t>flesjes</a:t>
            </a:r>
            <a:r>
              <a:rPr lang="en-GB" dirty="0"/>
              <a:t> – </a:t>
            </a:r>
            <a:r>
              <a:rPr lang="en-GB" dirty="0" err="1"/>
              <a:t>afh</a:t>
            </a:r>
            <a:r>
              <a:rPr lang="en-GB" dirty="0"/>
              <a:t> van </a:t>
            </a:r>
            <a:r>
              <a:rPr lang="en-GB" dirty="0" err="1"/>
              <a:t>drufluctuaties</a:t>
            </a:r>
            <a:endParaRPr lang="en-GB" dirty="0"/>
          </a:p>
          <a:p>
            <a:endParaRPr lang="en-GB" dirty="0"/>
          </a:p>
          <a:p>
            <a:r>
              <a:rPr lang="en-GB" dirty="0"/>
              <a:t>Druk </a:t>
            </a:r>
            <a:r>
              <a:rPr lang="en-GB" dirty="0" err="1"/>
              <a:t>onder</a:t>
            </a:r>
            <a:r>
              <a:rPr lang="en-GB" dirty="0"/>
              <a:t> 3 bar  </a:t>
            </a:r>
            <a:r>
              <a:rPr lang="en-GB" dirty="0" err="1"/>
              <a:t>bij</a:t>
            </a:r>
            <a:r>
              <a:rPr lang="en-GB" dirty="0"/>
              <a:t> LP</a:t>
            </a:r>
            <a:r>
              <a:rPr lang="en-GB" dirty="0">
                <a:sym typeface="Wingdings" panose="05000000000000000000" pitchFamily="2" charset="2"/>
              </a:rPr>
              <a:t> </a:t>
            </a:r>
            <a:r>
              <a:rPr lang="en-GB" dirty="0" err="1">
                <a:sym typeface="Wingdings" panose="05000000000000000000" pitchFamily="2" charset="2"/>
              </a:rPr>
              <a:t>luchtbellen</a:t>
            </a:r>
            <a:r>
              <a:rPr lang="en-GB" dirty="0">
                <a:sym typeface="Wingdings" panose="05000000000000000000" pitchFamily="2" charset="2"/>
              </a:rPr>
              <a:t> in </a:t>
            </a:r>
            <a:r>
              <a:rPr lang="en-GB" dirty="0" err="1">
                <a:sym typeface="Wingdings" panose="05000000000000000000" pitchFamily="2" charset="2"/>
              </a:rPr>
              <a:t>glas</a:t>
            </a:r>
            <a:r>
              <a:rPr lang="en-GB" dirty="0">
                <a:sym typeface="Wingdings" panose="05000000000000000000" pitchFamily="2" charset="2"/>
              </a:rPr>
              <a:t>. </a:t>
            </a:r>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5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err="1"/>
              <a:t>With</a:t>
            </a:r>
            <a:r>
              <a:rPr lang="nl-NL" sz="1200" dirty="0"/>
              <a:t> </a:t>
            </a:r>
            <a:r>
              <a:rPr lang="nl-NL" sz="1200" dirty="0" err="1"/>
              <a:t>the</a:t>
            </a:r>
            <a:r>
              <a:rPr lang="nl-NL" sz="1200" dirty="0"/>
              <a:t> </a:t>
            </a:r>
            <a:r>
              <a:rPr lang="nl-NL" sz="1200" dirty="0" err="1"/>
              <a:t>excisting</a:t>
            </a:r>
            <a:r>
              <a:rPr lang="nl-NL" sz="1200" dirty="0"/>
              <a:t> low </a:t>
            </a:r>
            <a:r>
              <a:rPr lang="nl-NL" sz="1200" dirty="0" err="1"/>
              <a:t>pressure</a:t>
            </a:r>
            <a:r>
              <a:rPr lang="nl-NL" sz="1200" dirty="0"/>
              <a:t> air </a:t>
            </a:r>
            <a:r>
              <a:rPr lang="nl-NL" sz="1200" dirty="0" err="1"/>
              <a:t>demand</a:t>
            </a:r>
            <a:r>
              <a:rPr lang="nl-NL" sz="1200" dirty="0"/>
              <a:t> </a:t>
            </a:r>
            <a:r>
              <a:rPr lang="nl-NL" sz="1200" dirty="0" err="1"/>
              <a:t>and</a:t>
            </a:r>
            <a:r>
              <a:rPr lang="nl-NL" sz="1200" dirty="0"/>
              <a:t> running </a:t>
            </a:r>
            <a:r>
              <a:rPr lang="nl-NL" sz="1200" dirty="0" err="1"/>
              <a:t>with</a:t>
            </a:r>
            <a:r>
              <a:rPr lang="nl-NL" sz="1200" dirty="0"/>
              <a:t> </a:t>
            </a:r>
            <a:r>
              <a:rPr lang="nl-NL" sz="1200" dirty="0" err="1"/>
              <a:t>the</a:t>
            </a:r>
            <a:r>
              <a:rPr lang="nl-NL" sz="1200" dirty="0"/>
              <a:t> </a:t>
            </a:r>
            <a:r>
              <a:rPr lang="nl-NL" sz="1200" dirty="0" err="1"/>
              <a:t>two</a:t>
            </a:r>
            <a:r>
              <a:rPr lang="nl-NL" sz="1200" dirty="0"/>
              <a:t> units </a:t>
            </a:r>
            <a:r>
              <a:rPr lang="nl-NL" sz="1200" dirty="0" err="1"/>
              <a:t>there</a:t>
            </a:r>
            <a:r>
              <a:rPr lang="nl-NL" sz="1200" dirty="0"/>
              <a:t> is </a:t>
            </a:r>
            <a:r>
              <a:rPr lang="nl-NL" sz="1200" dirty="0" err="1"/>
              <a:t>around</a:t>
            </a:r>
            <a:r>
              <a:rPr lang="nl-NL" sz="1200" dirty="0"/>
              <a:t> 4000Nm3/hr. </a:t>
            </a:r>
            <a:r>
              <a:rPr lang="nl-NL" sz="1200" dirty="0" err="1"/>
              <a:t>availlble</a:t>
            </a:r>
            <a:r>
              <a:rPr lang="nl-NL" sz="1200" dirty="0"/>
              <a:t> </a:t>
            </a:r>
            <a:r>
              <a:rPr lang="nl-NL" sz="1200" dirty="0" err="1"/>
              <a:t>to</a:t>
            </a:r>
            <a:r>
              <a:rPr lang="nl-NL" sz="1200" dirty="0"/>
              <a:t> feed </a:t>
            </a:r>
            <a:r>
              <a:rPr lang="nl-NL" sz="1200" dirty="0" err="1"/>
              <a:t>the</a:t>
            </a:r>
            <a:r>
              <a:rPr lang="nl-NL" sz="1200" dirty="0"/>
              <a:t> booster compressor. In </a:t>
            </a:r>
            <a:r>
              <a:rPr lang="nl-NL" sz="1200" dirty="0" err="1"/>
              <a:t>this</a:t>
            </a:r>
            <a:r>
              <a:rPr lang="nl-NL" sz="1200" dirty="0"/>
              <a:t> case </a:t>
            </a:r>
            <a:r>
              <a:rPr lang="nl-NL" sz="1200" dirty="0" err="1"/>
              <a:t>the</a:t>
            </a:r>
            <a:r>
              <a:rPr lang="nl-NL" sz="1200" dirty="0"/>
              <a:t> low </a:t>
            </a:r>
            <a:r>
              <a:rPr lang="nl-NL" sz="1200" dirty="0" err="1"/>
              <a:t>pressure</a:t>
            </a:r>
            <a:r>
              <a:rPr lang="nl-NL" sz="1200" dirty="0"/>
              <a:t> units are running full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r>
              <a:rPr lang="nl-NL" sz="1200" dirty="0"/>
              <a:t>The booster feeds </a:t>
            </a:r>
            <a:r>
              <a:rPr lang="nl-NL" sz="1200" dirty="0" err="1"/>
              <a:t>the</a:t>
            </a:r>
            <a:r>
              <a:rPr lang="nl-NL" sz="1200" dirty="0"/>
              <a:t> high </a:t>
            </a:r>
            <a:r>
              <a:rPr lang="nl-NL" sz="1200" dirty="0" err="1"/>
              <a:t>pressure</a:t>
            </a:r>
            <a:r>
              <a:rPr lang="nl-NL" sz="1200" dirty="0"/>
              <a:t> system, </a:t>
            </a:r>
            <a:r>
              <a:rPr lang="nl-NL" sz="1200" dirty="0" err="1"/>
              <a:t>and</a:t>
            </a:r>
            <a:r>
              <a:rPr lang="nl-NL" sz="1200" dirty="0"/>
              <a:t> 3 </a:t>
            </a:r>
            <a:r>
              <a:rPr lang="nl-NL" sz="1200" dirty="0" err="1"/>
              <a:t>oilfree</a:t>
            </a:r>
            <a:r>
              <a:rPr lang="nl-NL" sz="1200" dirty="0"/>
              <a:t> </a:t>
            </a:r>
            <a:r>
              <a:rPr lang="nl-NL" sz="1200" dirty="0" err="1"/>
              <a:t>screw</a:t>
            </a:r>
            <a:r>
              <a:rPr lang="nl-NL" sz="1200" dirty="0"/>
              <a:t> compressors are </a:t>
            </a:r>
            <a:r>
              <a:rPr lang="nl-NL" sz="1200" dirty="0" err="1"/>
              <a:t>not</a:t>
            </a:r>
            <a:r>
              <a:rPr lang="nl-NL" sz="1200" dirty="0"/>
              <a:t> </a:t>
            </a:r>
            <a:r>
              <a:rPr lang="nl-NL" sz="1200" dirty="0" err="1"/>
              <a:t>needed</a:t>
            </a:r>
            <a:r>
              <a:rPr lang="nl-NL" sz="1200" dirty="0"/>
              <a:t>.</a:t>
            </a:r>
          </a:p>
          <a:p>
            <a:r>
              <a:rPr lang="nl-NL" sz="1200" dirty="0" err="1"/>
              <a:t>With</a:t>
            </a:r>
            <a:r>
              <a:rPr lang="nl-NL" sz="1200" dirty="0"/>
              <a:t> </a:t>
            </a:r>
            <a:r>
              <a:rPr lang="nl-NL" sz="1200" dirty="0" err="1"/>
              <a:t>the</a:t>
            </a:r>
            <a:r>
              <a:rPr lang="nl-NL" sz="1200" dirty="0"/>
              <a:t> flow meters we </a:t>
            </a:r>
            <a:r>
              <a:rPr lang="nl-NL" sz="1200" dirty="0" err="1"/>
              <a:t>measure</a:t>
            </a:r>
            <a:r>
              <a:rPr lang="nl-NL" sz="1200" dirty="0"/>
              <a:t> </a:t>
            </a:r>
            <a:r>
              <a:rPr lang="nl-NL" sz="1200" dirty="0" err="1"/>
              <a:t>how</a:t>
            </a:r>
            <a:r>
              <a:rPr lang="nl-NL" sz="1200" dirty="0"/>
              <a:t> </a:t>
            </a:r>
            <a:r>
              <a:rPr lang="nl-NL" sz="1200" dirty="0" err="1"/>
              <a:t>much</a:t>
            </a:r>
            <a:r>
              <a:rPr lang="nl-NL" sz="1200" dirty="0"/>
              <a:t> are on </a:t>
            </a:r>
            <a:r>
              <a:rPr lang="nl-NL" sz="1200" dirty="0" err="1"/>
              <a:t>the</a:t>
            </a:r>
            <a:r>
              <a:rPr lang="nl-NL" sz="1200" dirty="0"/>
              <a:t> low </a:t>
            </a:r>
            <a:r>
              <a:rPr lang="nl-NL" sz="1200" dirty="0" err="1"/>
              <a:t>pressure</a:t>
            </a:r>
            <a:r>
              <a:rPr lang="nl-NL" sz="1200" dirty="0"/>
              <a:t> system is </a:t>
            </a:r>
            <a:r>
              <a:rPr lang="nl-NL" sz="1200" dirty="0" err="1"/>
              <a:t>availlable</a:t>
            </a:r>
            <a:r>
              <a:rPr lang="nl-NL" sz="1200" dirty="0"/>
              <a:t> </a:t>
            </a:r>
            <a:r>
              <a:rPr lang="nl-NL" sz="1200" dirty="0" err="1"/>
              <a:t>to</a:t>
            </a:r>
            <a:r>
              <a:rPr lang="nl-NL" sz="1200" dirty="0"/>
              <a:t> feed </a:t>
            </a:r>
            <a:r>
              <a:rPr lang="nl-NL" sz="1200" dirty="0" err="1"/>
              <a:t>the</a:t>
            </a:r>
            <a:r>
              <a:rPr lang="nl-NL" sz="1200" dirty="0"/>
              <a:t> booster. </a:t>
            </a:r>
            <a:r>
              <a:rPr lang="nl-NL" sz="1200" dirty="0" err="1"/>
              <a:t>If</a:t>
            </a:r>
            <a:r>
              <a:rPr lang="nl-NL" sz="1200" dirty="0"/>
              <a:t> the </a:t>
            </a:r>
            <a:r>
              <a:rPr lang="nl-NL" sz="1200" dirty="0" err="1"/>
              <a:t>demand</a:t>
            </a:r>
            <a:r>
              <a:rPr lang="nl-NL" sz="1200" dirty="0"/>
              <a:t> on the low </a:t>
            </a:r>
            <a:r>
              <a:rPr lang="nl-NL" sz="1200" dirty="0" err="1"/>
              <a:t>pressure</a:t>
            </a:r>
            <a:r>
              <a:rPr lang="nl-NL" sz="1200" dirty="0"/>
              <a:t> system </a:t>
            </a:r>
            <a:r>
              <a:rPr lang="nl-NL" sz="1200" dirty="0" err="1"/>
              <a:t>increase</a:t>
            </a:r>
            <a:r>
              <a:rPr lang="nl-NL" sz="1200" dirty="0"/>
              <a:t> we </a:t>
            </a:r>
            <a:r>
              <a:rPr lang="nl-NL" sz="1200" dirty="0" err="1"/>
              <a:t>use</a:t>
            </a:r>
            <a:r>
              <a:rPr lang="nl-NL" sz="1200" dirty="0"/>
              <a:t> the flow meters input </a:t>
            </a:r>
            <a:r>
              <a:rPr lang="nl-NL" sz="1200" dirty="0" err="1"/>
              <a:t>to</a:t>
            </a:r>
            <a:r>
              <a:rPr lang="nl-NL" sz="1200" dirty="0"/>
              <a:t> </a:t>
            </a:r>
            <a:r>
              <a:rPr lang="nl-NL" sz="1200" dirty="0" err="1"/>
              <a:t>decrease</a:t>
            </a:r>
            <a:r>
              <a:rPr lang="nl-NL" sz="1200" dirty="0"/>
              <a:t> the load on the booster. P </a:t>
            </a:r>
            <a:r>
              <a:rPr lang="nl-NL" sz="1200" dirty="0" err="1"/>
              <a:t>lower</a:t>
            </a:r>
            <a:r>
              <a:rPr lang="nl-NL" sz="1200" dirty="0"/>
              <a:t> @ Max flow </a:t>
            </a:r>
            <a:r>
              <a:rPr lang="nl-NL" sz="1200" dirty="0">
                <a:sym typeface="Wingdings" pitchFamily="2" charset="2"/>
              </a:rPr>
              <a:t> </a:t>
            </a:r>
            <a:r>
              <a:rPr lang="nl-NL" sz="1200" dirty="0" err="1">
                <a:sym typeface="Wingdings" pitchFamily="2" charset="2"/>
              </a:rPr>
              <a:t>Reduce</a:t>
            </a:r>
            <a:r>
              <a:rPr lang="nl-NL" sz="1200" dirty="0">
                <a:sym typeface="Wingdings" pitchFamily="2" charset="2"/>
              </a:rPr>
              <a:t> booster. </a:t>
            </a: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57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10:34: Stork </a:t>
            </a:r>
            <a:r>
              <a:rPr lang="nl-NL" sz="1200" dirty="0" err="1"/>
              <a:t>controls</a:t>
            </a:r>
            <a:r>
              <a:rPr lang="nl-NL" sz="1200" dirty="0"/>
              <a:t> </a:t>
            </a:r>
            <a:r>
              <a:rPr lang="nl-NL" sz="1200" dirty="0" err="1"/>
              <a:t>were</a:t>
            </a:r>
            <a:r>
              <a:rPr lang="nl-NL" sz="1200" dirty="0"/>
              <a:t> </a:t>
            </a:r>
            <a:r>
              <a:rPr lang="nl-NL" sz="1200" dirty="0" err="1"/>
              <a:t>activated</a:t>
            </a:r>
            <a:r>
              <a:rPr lang="nl-NL" sz="1200" dirty="0"/>
              <a:t>. </a:t>
            </a:r>
            <a:r>
              <a:rPr lang="nl-NL" sz="1200" dirty="0" err="1"/>
              <a:t>You</a:t>
            </a:r>
            <a:r>
              <a:rPr lang="nl-NL" sz="1200" dirty="0"/>
              <a:t> </a:t>
            </a:r>
            <a:r>
              <a:rPr lang="nl-NL" sz="1200" dirty="0" err="1"/>
              <a:t>can</a:t>
            </a:r>
            <a:r>
              <a:rPr lang="nl-NL" sz="1200" dirty="0"/>
              <a:t> </a:t>
            </a:r>
            <a:r>
              <a:rPr lang="nl-NL" sz="1200" dirty="0" err="1"/>
              <a:t>see</a:t>
            </a:r>
            <a:r>
              <a:rPr lang="nl-NL" sz="1200" dirty="0"/>
              <a:t> </a:t>
            </a:r>
            <a:r>
              <a:rPr lang="nl-NL" sz="1200" dirty="0" err="1"/>
              <a:t>the</a:t>
            </a:r>
            <a:r>
              <a:rPr lang="nl-NL" sz="1200" dirty="0"/>
              <a:t> </a:t>
            </a:r>
            <a:r>
              <a:rPr lang="nl-NL" sz="1200" dirty="0" err="1"/>
              <a:t>difference</a:t>
            </a:r>
            <a:r>
              <a:rPr lang="nl-NL" sz="1200" dirty="0"/>
              <a:t> in </a:t>
            </a:r>
            <a:r>
              <a:rPr lang="nl-NL" sz="1200" dirty="0" err="1"/>
              <a:t>fluctuations</a:t>
            </a:r>
            <a:r>
              <a:rPr lang="nl-NL" sz="1200" dirty="0"/>
              <a:t>. </a:t>
            </a:r>
            <a:r>
              <a:rPr lang="nl-NL" sz="1200" dirty="0" err="1"/>
              <a:t>Savings</a:t>
            </a:r>
            <a:r>
              <a:rPr lang="nl-NL" sz="1200" dirty="0"/>
              <a:t> </a:t>
            </a:r>
            <a:r>
              <a:rPr lang="nl-NL" sz="1200" dirty="0" err="1"/>
              <a:t>thusfar</a:t>
            </a:r>
            <a:r>
              <a:rPr lang="nl-NL" sz="1200" dirty="0"/>
              <a:t>: 150K USD per </a:t>
            </a:r>
            <a:r>
              <a:rPr lang="nl-NL" sz="1200" dirty="0" err="1"/>
              <a:t>year</a:t>
            </a:r>
            <a:r>
              <a:rPr lang="nl-NL" sz="1200" dirty="0"/>
              <a:t>!  </a:t>
            </a:r>
            <a:r>
              <a:rPr lang="nl-NL" sz="1200" dirty="0" err="1"/>
              <a:t>Also</a:t>
            </a:r>
            <a:r>
              <a:rPr lang="nl-NL" sz="1200" dirty="0"/>
              <a:t> </a:t>
            </a:r>
            <a:r>
              <a:rPr lang="nl-NL" sz="1200" dirty="0" err="1"/>
              <a:t>allows</a:t>
            </a:r>
            <a:r>
              <a:rPr lang="nl-NL" sz="1200" dirty="0"/>
              <a:t> </a:t>
            </a:r>
            <a:r>
              <a:rPr lang="nl-NL" sz="1200" dirty="0" err="1"/>
              <a:t>pressure</a:t>
            </a:r>
            <a:r>
              <a:rPr lang="nl-NL" sz="1200" dirty="0"/>
              <a:t> </a:t>
            </a:r>
            <a:r>
              <a:rPr lang="nl-NL" sz="1200" dirty="0" err="1"/>
              <a:t>reduction</a:t>
            </a:r>
            <a:r>
              <a:rPr lang="nl-NL" sz="1200" dirty="0"/>
              <a:t> </a:t>
            </a:r>
            <a:r>
              <a:rPr lang="nl-NL" sz="1200" dirty="0" err="1"/>
              <a:t>to</a:t>
            </a:r>
            <a:r>
              <a:rPr lang="nl-NL" sz="1200" dirty="0"/>
              <a:t> 5.1 bar </a:t>
            </a:r>
            <a:r>
              <a:rPr lang="nl-NL" sz="1200" dirty="0" err="1"/>
              <a:t>continuous</a:t>
            </a:r>
            <a:r>
              <a:rPr lang="nl-NL" sz="1200" dirty="0"/>
              <a:t> =&gt; </a:t>
            </a:r>
            <a:r>
              <a:rPr lang="nl-NL" sz="1200" dirty="0" err="1"/>
              <a:t>Addiitnal</a:t>
            </a:r>
            <a:r>
              <a:rPr lang="nl-NL" sz="1200" dirty="0"/>
              <a:t> </a:t>
            </a:r>
            <a:r>
              <a:rPr lang="nl-NL" sz="1200" dirty="0" err="1"/>
              <a:t>savings</a:t>
            </a:r>
            <a:r>
              <a:rPr lang="nl-NL" sz="1200" dirty="0"/>
              <a:t> ~ 1800 kW * 3% ~ 40 kW </a:t>
            </a:r>
            <a:r>
              <a:rPr lang="nl-NL" sz="1200" dirty="0" err="1"/>
              <a:t>additional</a:t>
            </a:r>
            <a:r>
              <a:rPr lang="nl-NL" sz="1200" dirty="0"/>
              <a:t>.  </a:t>
            </a:r>
            <a:r>
              <a:rPr lang="nl-NL" sz="1200" dirty="0" err="1"/>
              <a:t>Also</a:t>
            </a:r>
            <a:r>
              <a:rPr lang="nl-NL" sz="1200" dirty="0"/>
              <a:t>, </a:t>
            </a:r>
            <a:r>
              <a:rPr lang="nl-NL" sz="1200" dirty="0" err="1"/>
              <a:t>opens</a:t>
            </a:r>
            <a:r>
              <a:rPr lang="nl-NL" sz="1200" dirty="0"/>
              <a:t> opportunity </a:t>
            </a:r>
            <a:r>
              <a:rPr lang="nl-NL" sz="1200" dirty="0" err="1"/>
              <a:t>to</a:t>
            </a:r>
            <a:r>
              <a:rPr lang="nl-NL" sz="1200" dirty="0"/>
              <a:t> </a:t>
            </a:r>
            <a:r>
              <a:rPr lang="nl-NL" sz="1200" dirty="0" err="1"/>
              <a:t>shut</a:t>
            </a:r>
            <a:r>
              <a:rPr lang="nl-NL" sz="1200" dirty="0"/>
              <a:t> down </a:t>
            </a:r>
            <a:r>
              <a:rPr lang="nl-NL" sz="1200" dirty="0" err="1"/>
              <a:t>cooling</a:t>
            </a:r>
            <a:r>
              <a:rPr lang="nl-NL" sz="1200" dirty="0"/>
              <a:t> of </a:t>
            </a:r>
            <a:r>
              <a:rPr lang="nl-NL" sz="1200" dirty="0" err="1"/>
              <a:t>screw</a:t>
            </a:r>
            <a:r>
              <a:rPr lang="nl-NL" sz="1200" dirty="0"/>
              <a:t> compressors. </a:t>
            </a:r>
            <a:r>
              <a:rPr lang="nl-NL" sz="1200" dirty="0" err="1"/>
              <a:t>So</a:t>
            </a:r>
            <a:r>
              <a:rPr lang="nl-NL" sz="1200" dirty="0"/>
              <a:t> </a:t>
            </a:r>
            <a:r>
              <a:rPr lang="nl-NL" sz="1200" dirty="0" err="1"/>
              <a:t>the</a:t>
            </a:r>
            <a:r>
              <a:rPr lang="nl-NL" sz="1200" dirty="0"/>
              <a:t> </a:t>
            </a:r>
            <a:r>
              <a:rPr lang="nl-NL" sz="1200" dirty="0" err="1"/>
              <a:t>treasure</a:t>
            </a:r>
            <a:r>
              <a:rPr lang="nl-NL" sz="1200" dirty="0"/>
              <a:t> </a:t>
            </a:r>
            <a:r>
              <a:rPr lang="nl-NL" sz="1200" dirty="0" err="1"/>
              <a:t>hunt</a:t>
            </a:r>
            <a:r>
              <a:rPr lang="nl-NL" sz="1200" dirty="0"/>
              <a:t> </a:t>
            </a:r>
            <a:r>
              <a:rPr lang="nl-NL" sz="1200" dirty="0" err="1"/>
              <a:t>continues</a:t>
            </a:r>
            <a:r>
              <a:rPr lang="nl-NL"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2nd </a:t>
            </a:r>
            <a:r>
              <a:rPr lang="nl-NL" sz="1200" dirty="0" err="1"/>
              <a:t>phase</a:t>
            </a:r>
            <a:r>
              <a:rPr lang="nl-NL" sz="1200" dirty="0"/>
              <a:t> is </a:t>
            </a:r>
            <a:r>
              <a:rPr lang="nl-NL" sz="1200" dirty="0" err="1"/>
              <a:t>implemented</a:t>
            </a:r>
            <a:r>
              <a:rPr lang="nl-NL" sz="1200" dirty="0"/>
              <a:t> as we </a:t>
            </a:r>
            <a:r>
              <a:rPr lang="nl-NL" sz="1200" dirty="0" err="1"/>
              <a:t>speak</a:t>
            </a:r>
            <a:r>
              <a:rPr lang="nl-NL" sz="1200" dirty="0"/>
              <a:t>. Target: 520 kPa </a:t>
            </a:r>
            <a:r>
              <a:rPr lang="nl-NL" sz="1200" dirty="0" err="1"/>
              <a:t>pressure</a:t>
            </a:r>
            <a:r>
              <a:rPr lang="nl-NL" sz="1200" dirty="0"/>
              <a:t> level in HP part. </a:t>
            </a:r>
            <a:r>
              <a:rPr lang="nl-NL" sz="1200" dirty="0" err="1"/>
              <a:t>Another</a:t>
            </a:r>
            <a:r>
              <a:rPr lang="nl-NL" sz="1200" dirty="0"/>
              <a:t> 2 </a:t>
            </a:r>
            <a:r>
              <a:rPr lang="nl-NL" sz="1200" dirty="0" err="1"/>
              <a:t>to</a:t>
            </a:r>
            <a:r>
              <a:rPr lang="nl-NL" sz="1200" dirty="0"/>
              <a:t> 3% energy </a:t>
            </a:r>
            <a:r>
              <a:rPr lang="nl-NL" sz="1200" dirty="0" err="1"/>
              <a:t>savings</a:t>
            </a:r>
            <a:r>
              <a:rPr lang="nl-NL" sz="1200" dirty="0"/>
              <a:t> on </a:t>
            </a:r>
            <a:r>
              <a:rPr lang="nl-NL" sz="1200" dirty="0" err="1"/>
              <a:t>total</a:t>
            </a:r>
            <a:r>
              <a:rPr lang="nl-NL" sz="1200" dirty="0"/>
              <a:t> </a:t>
            </a:r>
            <a:r>
              <a:rPr lang="nl-NL" sz="1200" dirty="0" err="1"/>
              <a:t>consumption</a:t>
            </a:r>
            <a:r>
              <a:rPr lang="nl-NL" sz="1200" dirty="0"/>
              <a:t>. </a:t>
            </a:r>
            <a:r>
              <a:rPr lang="nl-NL" sz="1200" dirty="0" err="1"/>
              <a:t>Furthermore</a:t>
            </a:r>
            <a:r>
              <a:rPr lang="nl-NL" sz="1200" dirty="0"/>
              <a:t> </a:t>
            </a:r>
            <a:r>
              <a:rPr lang="nl-NL" sz="1200" dirty="0" err="1"/>
              <a:t>the</a:t>
            </a:r>
            <a:r>
              <a:rPr lang="nl-NL" sz="1200" dirty="0"/>
              <a:t> </a:t>
            </a:r>
            <a:r>
              <a:rPr lang="nl-NL" sz="1200" dirty="0" err="1"/>
              <a:t>excisting</a:t>
            </a:r>
            <a:r>
              <a:rPr lang="nl-NL" sz="1200" dirty="0"/>
              <a:t> flow meters </a:t>
            </a:r>
            <a:r>
              <a:rPr lang="nl-NL" sz="1200" dirty="0" err="1"/>
              <a:t>will</a:t>
            </a:r>
            <a:r>
              <a:rPr lang="nl-NL" sz="1200" dirty="0"/>
              <a:t> </a:t>
            </a:r>
            <a:r>
              <a:rPr lang="nl-NL" sz="1200" dirty="0" err="1"/>
              <a:t>be</a:t>
            </a:r>
            <a:r>
              <a:rPr lang="nl-NL" sz="1200" dirty="0"/>
              <a:t> </a:t>
            </a:r>
            <a:r>
              <a:rPr lang="nl-NL" sz="1200" dirty="0" err="1"/>
              <a:t>used</a:t>
            </a:r>
            <a:r>
              <a:rPr lang="nl-NL" sz="1200" dirty="0"/>
              <a:t> </a:t>
            </a:r>
            <a:r>
              <a:rPr lang="nl-NL" sz="1200" dirty="0" err="1"/>
              <a:t>for</a:t>
            </a:r>
            <a:r>
              <a:rPr lang="nl-NL" sz="1200" dirty="0"/>
              <a:t> </a:t>
            </a:r>
            <a:r>
              <a:rPr lang="nl-NL" sz="1200" dirty="0" err="1"/>
              <a:t>the</a:t>
            </a:r>
            <a:r>
              <a:rPr lang="nl-NL" sz="1200" dirty="0"/>
              <a:t> master control system. </a:t>
            </a:r>
            <a:r>
              <a:rPr lang="nl-NL" sz="1200" dirty="0" err="1"/>
              <a:t>With</a:t>
            </a:r>
            <a:r>
              <a:rPr lang="nl-NL" sz="1200" dirty="0"/>
              <a:t> </a:t>
            </a:r>
            <a:r>
              <a:rPr lang="nl-NL" sz="1200" dirty="0" err="1"/>
              <a:t>the</a:t>
            </a:r>
            <a:r>
              <a:rPr lang="nl-NL" sz="1200" dirty="0"/>
              <a:t> input of </a:t>
            </a:r>
            <a:r>
              <a:rPr lang="nl-NL" sz="1200" dirty="0" err="1"/>
              <a:t>this</a:t>
            </a:r>
            <a:r>
              <a:rPr lang="nl-NL" sz="1200" dirty="0"/>
              <a:t> flow we </a:t>
            </a:r>
            <a:r>
              <a:rPr lang="nl-NL" sz="1200" dirty="0" err="1"/>
              <a:t>will</a:t>
            </a:r>
            <a:r>
              <a:rPr lang="nl-NL" sz="1200" dirty="0"/>
              <a:t> </a:t>
            </a:r>
            <a:r>
              <a:rPr lang="nl-NL" sz="1200" dirty="0" err="1"/>
              <a:t>calculate</a:t>
            </a:r>
            <a:r>
              <a:rPr lang="nl-NL" sz="1200" dirty="0"/>
              <a:t> </a:t>
            </a:r>
            <a:r>
              <a:rPr lang="nl-NL" sz="1200" dirty="0" err="1"/>
              <a:t>if</a:t>
            </a:r>
            <a:r>
              <a:rPr lang="nl-NL" sz="1200" dirty="0"/>
              <a:t> a </a:t>
            </a:r>
            <a:r>
              <a:rPr lang="nl-NL" sz="1200" dirty="0" err="1"/>
              <a:t>screw</a:t>
            </a:r>
            <a:r>
              <a:rPr lang="nl-NL" sz="1200" dirty="0"/>
              <a:t> compressor </a:t>
            </a:r>
            <a:r>
              <a:rPr lang="nl-NL" sz="1200" dirty="0" err="1"/>
              <a:t>should</a:t>
            </a:r>
            <a:r>
              <a:rPr lang="nl-NL" sz="1200" dirty="0"/>
              <a:t> </a:t>
            </a:r>
            <a:r>
              <a:rPr lang="nl-NL" sz="1200" dirty="0" err="1"/>
              <a:t>be</a:t>
            </a:r>
            <a:r>
              <a:rPr lang="nl-NL" sz="1200" dirty="0"/>
              <a:t> </a:t>
            </a:r>
            <a:r>
              <a:rPr lang="nl-NL" sz="1200" dirty="0" err="1"/>
              <a:t>started</a:t>
            </a:r>
            <a:r>
              <a:rPr lang="nl-NL" sz="1200" dirty="0"/>
              <a:t> </a:t>
            </a:r>
            <a:r>
              <a:rPr lang="nl-NL" sz="1200" dirty="0" err="1"/>
              <a:t>and</a:t>
            </a:r>
            <a:r>
              <a:rPr lang="nl-NL" sz="1200" dirty="0"/>
              <a:t> </a:t>
            </a:r>
            <a:r>
              <a:rPr lang="nl-NL" sz="1200" dirty="0" err="1"/>
              <a:t>loaded</a:t>
            </a:r>
            <a:r>
              <a:rPr lang="nl-NL" sz="1200" dirty="0"/>
              <a:t> </a:t>
            </a:r>
            <a:r>
              <a:rPr lang="nl-NL" sz="1200" dirty="0" err="1"/>
              <a:t>into</a:t>
            </a:r>
            <a:r>
              <a:rPr lang="nl-NL" sz="1200" dirty="0"/>
              <a:t> </a:t>
            </a:r>
            <a:r>
              <a:rPr lang="nl-NL" sz="1200" dirty="0" err="1"/>
              <a:t>the</a:t>
            </a:r>
            <a:r>
              <a:rPr lang="nl-NL" sz="1200" dirty="0"/>
              <a:t> system.</a:t>
            </a:r>
          </a:p>
          <a:p>
            <a:r>
              <a:rPr lang="nl-NL" sz="1200" dirty="0" err="1"/>
              <a:t>With</a:t>
            </a:r>
            <a:r>
              <a:rPr lang="nl-NL" sz="1200" dirty="0"/>
              <a:t> </a:t>
            </a:r>
            <a:r>
              <a:rPr lang="nl-NL" sz="1200" dirty="0" err="1"/>
              <a:t>the</a:t>
            </a:r>
            <a:r>
              <a:rPr lang="nl-NL" sz="1200" dirty="0"/>
              <a:t> flow meters </a:t>
            </a:r>
            <a:r>
              <a:rPr lang="nl-NL" sz="1200" dirty="0" err="1"/>
              <a:t>the</a:t>
            </a:r>
            <a:r>
              <a:rPr lang="nl-NL" sz="1200" dirty="0"/>
              <a:t> master controller </a:t>
            </a:r>
            <a:r>
              <a:rPr lang="nl-NL" sz="1200" dirty="0" err="1"/>
              <a:t>calculates</a:t>
            </a:r>
            <a:r>
              <a:rPr lang="nl-NL" sz="1200" dirty="0"/>
              <a:t> </a:t>
            </a:r>
            <a:r>
              <a:rPr lang="nl-NL" sz="1200" dirty="0" err="1"/>
              <a:t>if</a:t>
            </a:r>
            <a:r>
              <a:rPr lang="nl-NL" sz="1200" dirty="0"/>
              <a:t> a </a:t>
            </a:r>
            <a:r>
              <a:rPr lang="nl-NL" sz="1200" dirty="0" err="1"/>
              <a:t>screw</a:t>
            </a:r>
            <a:r>
              <a:rPr lang="nl-NL" sz="1200" dirty="0"/>
              <a:t> compressor </a:t>
            </a:r>
            <a:r>
              <a:rPr lang="nl-NL" sz="1200" dirty="0" err="1"/>
              <a:t>can</a:t>
            </a:r>
            <a:r>
              <a:rPr lang="nl-NL" sz="1200" dirty="0"/>
              <a:t> </a:t>
            </a:r>
            <a:r>
              <a:rPr lang="nl-NL" sz="1200" dirty="0" err="1"/>
              <a:t>be</a:t>
            </a:r>
            <a:r>
              <a:rPr lang="nl-NL" sz="1200" dirty="0"/>
              <a:t> </a:t>
            </a:r>
            <a:r>
              <a:rPr lang="nl-NL" sz="1200" dirty="0" err="1"/>
              <a:t>shut</a:t>
            </a:r>
            <a:r>
              <a:rPr lang="nl-NL" sz="1200" dirty="0"/>
              <a:t> down </a:t>
            </a:r>
            <a:r>
              <a:rPr lang="nl-NL" sz="1200" dirty="0" err="1"/>
              <a:t>when</a:t>
            </a:r>
            <a:r>
              <a:rPr lang="nl-NL" sz="1200" dirty="0"/>
              <a:t> </a:t>
            </a:r>
            <a:r>
              <a:rPr lang="nl-NL" sz="1200" dirty="0" err="1"/>
              <a:t>the</a:t>
            </a:r>
            <a:r>
              <a:rPr lang="nl-NL" sz="1200" dirty="0"/>
              <a:t> </a:t>
            </a:r>
            <a:r>
              <a:rPr lang="nl-NL" sz="1200" dirty="0" err="1"/>
              <a:t>demand</a:t>
            </a:r>
            <a:r>
              <a:rPr lang="nl-NL" sz="1200" dirty="0"/>
              <a:t> fits </a:t>
            </a:r>
            <a:r>
              <a:rPr lang="nl-NL" sz="1200" dirty="0" err="1"/>
              <a:t>into</a:t>
            </a:r>
            <a:r>
              <a:rPr lang="nl-NL" sz="1200" dirty="0"/>
              <a:t> </a:t>
            </a:r>
            <a:r>
              <a:rPr lang="nl-NL" sz="1200" dirty="0" err="1"/>
              <a:t>the</a:t>
            </a:r>
            <a:r>
              <a:rPr lang="nl-NL" sz="1200" dirty="0"/>
              <a:t> </a:t>
            </a:r>
            <a:r>
              <a:rPr lang="nl-NL" sz="1200" dirty="0" err="1"/>
              <a:t>capacity</a:t>
            </a:r>
            <a:r>
              <a:rPr lang="nl-NL" sz="1200" dirty="0"/>
              <a:t> of </a:t>
            </a:r>
            <a:r>
              <a:rPr lang="nl-NL" sz="1200" dirty="0" err="1"/>
              <a:t>the</a:t>
            </a:r>
            <a:r>
              <a:rPr lang="nl-NL" sz="1200" dirty="0"/>
              <a:t> </a:t>
            </a:r>
            <a:r>
              <a:rPr lang="nl-NL" sz="1200" dirty="0" err="1"/>
              <a:t>centrifugal</a:t>
            </a:r>
            <a:r>
              <a:rPr lang="nl-NL" sz="1200" dirty="0"/>
              <a:t> compressors.</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98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 person who has never flown before, the cockpit shown seems like a complex maze of readouts, buttons, and levers.</a:t>
            </a:r>
          </a:p>
          <a:p>
            <a:endParaRPr lang="en-US" dirty="0"/>
          </a:p>
          <a:p>
            <a:r>
              <a:rPr lang="en-US" dirty="0"/>
              <a:t>But to an experienced pilot, these readouts allow them to make important decisions and react properly to them. The implementation of sensors and controls has proven effective in creating one of the safest and efficient mode of travel we currently have. </a:t>
            </a:r>
          </a:p>
          <a:p>
            <a:endParaRPr lang="en-US" dirty="0"/>
          </a:p>
          <a:p>
            <a:r>
              <a:rPr lang="en-US" dirty="0"/>
              <a:t>In this presentation, I would like to help others understand why we are measuring compressed air readings,</a:t>
            </a:r>
          </a:p>
          <a:p>
            <a:endParaRPr lang="en-US" dirty="0"/>
          </a:p>
          <a:p>
            <a:r>
              <a:rPr lang="en-US" dirty="0"/>
              <a:t>What the readings mean by describing some of the more common sensor types,</a:t>
            </a:r>
          </a:p>
          <a:p>
            <a:endParaRPr lang="en-US" dirty="0"/>
          </a:p>
          <a:p>
            <a:r>
              <a:rPr lang="en-US" dirty="0"/>
              <a:t>Some practical examples of what to do with the readings.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35992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quick, more common example. We have 2 vehicles shown in the example. Think about which one you would like to take on a 500 mile road trip in a day. Now think about the reason why most of us would choose the newer vehicle.</a:t>
            </a:r>
          </a:p>
          <a:p>
            <a:endParaRPr lang="en-US" dirty="0"/>
          </a:p>
          <a:p>
            <a:r>
              <a:rPr lang="en-US" dirty="0"/>
              <a:t>What is the difference between these 2 vehicles?</a:t>
            </a:r>
          </a:p>
          <a:p>
            <a:pPr marL="0" indent="0">
              <a:buFontTx/>
              <a:buNone/>
            </a:pPr>
            <a:r>
              <a:rPr lang="en-US" dirty="0"/>
              <a:t>- Performance</a:t>
            </a:r>
          </a:p>
          <a:p>
            <a:pPr marL="0" indent="0">
              <a:buFontTx/>
              <a:buNone/>
            </a:pPr>
            <a:r>
              <a:rPr lang="en-US" dirty="0"/>
              <a:t>- Reliability</a:t>
            </a:r>
          </a:p>
          <a:p>
            <a:r>
              <a:rPr lang="en-US" dirty="0"/>
              <a:t>- Efficiency</a:t>
            </a:r>
          </a:p>
          <a:p>
            <a:pPr marL="0" indent="0">
              <a:buFontTx/>
              <a:buNone/>
            </a:pPr>
            <a:r>
              <a:rPr lang="en-US" dirty="0"/>
              <a:t>- Safety</a:t>
            </a:r>
          </a:p>
          <a:p>
            <a:pPr marL="171450" indent="-171450">
              <a:buFontTx/>
              <a:buChar char="-"/>
            </a:pPr>
            <a:endParaRPr lang="en-US" dirty="0"/>
          </a:p>
          <a:p>
            <a:pPr marL="0" indent="0">
              <a:buFontTx/>
              <a:buNone/>
            </a:pPr>
            <a:r>
              <a:rPr lang="en-US" dirty="0"/>
              <a:t>How did the high performance vehicle achieve these benefits over the older vehicle?</a:t>
            </a:r>
          </a:p>
          <a:p>
            <a:pPr marL="171450" indent="-171450">
              <a:buFontTx/>
              <a:buChar char="-"/>
            </a:pPr>
            <a:r>
              <a:rPr lang="en-US" dirty="0"/>
              <a:t>The implementation of sensors for viewing information and driving controls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73554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99305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4521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needed to be gathered can vary among different installations due to different quality and performance requirements. </a:t>
            </a:r>
          </a:p>
          <a:p>
            <a:endParaRPr lang="en-US" dirty="0"/>
          </a:p>
          <a:p>
            <a:r>
              <a:rPr lang="en-US" dirty="0"/>
              <a:t>It is important to evaluate your installation, determine what is important information as it pertains to your or your customer’s installation in order to ensure the information gathered will serve a purpose.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5266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a:t>
            </a:r>
          </a:p>
          <a:p>
            <a:endParaRPr lang="en-US" dirty="0"/>
          </a:p>
          <a:p>
            <a:r>
              <a:rPr lang="en-US" dirty="0"/>
              <a:t>Pressure sensors can be used for diagnostics with pressure drops. Say, if a drain fails on refrigerated dryer or a filter, the pressure drop will increase. You can use the sensor to generate a signal to alert service personnel.</a:t>
            </a:r>
          </a:p>
          <a:p>
            <a:endParaRPr lang="en-US" dirty="0"/>
          </a:p>
          <a:p>
            <a:r>
              <a:rPr lang="en-US" dirty="0"/>
              <a:t>When evaluating pressure drops, you can set a baseline and use the pressure drop to determine if filtration needs to be changed. This is condition based monitoring and can help alleviate downtime and save money.</a:t>
            </a:r>
          </a:p>
          <a:p>
            <a:endParaRPr lang="en-US" dirty="0"/>
          </a:p>
          <a:p>
            <a:r>
              <a:rPr lang="en-US" dirty="0"/>
              <a:t>Use the readings combined with the CAGI cost of pressure drop calculator to better understand the cost of treating your air. </a:t>
            </a:r>
          </a:p>
          <a:p>
            <a:endParaRPr lang="en-US" dirty="0"/>
          </a:p>
          <a:p>
            <a:r>
              <a:rPr lang="en-US" dirty="0"/>
              <a:t>Dewpoint: </a:t>
            </a:r>
          </a:p>
          <a:p>
            <a:endParaRPr lang="en-US" dirty="0"/>
          </a:p>
          <a:p>
            <a:r>
              <a:rPr lang="en-US" dirty="0"/>
              <a:t>Use to set benchmarks for compressed air treatment and evaluate their operation continuously. </a:t>
            </a:r>
          </a:p>
          <a:p>
            <a:endParaRPr lang="en-US" dirty="0"/>
          </a:p>
          <a:p>
            <a:r>
              <a:rPr lang="en-US" dirty="0"/>
              <a:t>Use the sensor to drive controls and protect the end product.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66942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a:t>
            </a:r>
          </a:p>
          <a:p>
            <a:endParaRPr lang="en-US" dirty="0"/>
          </a:p>
          <a:p>
            <a:r>
              <a:rPr lang="en-US" dirty="0"/>
              <a:t>Verify the operation of air treatment such as aftercoolers. You can use this information to predictively set maintenance for cleaning. The sensor being placed in the air stream between the compressor and air dryer can also be good to base alerts off of so you ensure the inlet temperature does not go above the ratings of the dryer.</a:t>
            </a:r>
          </a:p>
          <a:p>
            <a:endParaRPr lang="en-US" dirty="0"/>
          </a:p>
          <a:p>
            <a:r>
              <a:rPr lang="en-US" dirty="0"/>
              <a:t>Measure the ambient temperature to ensure your it is within the operating limits. All equipment has operating temperature ranges. Monitoring, alerting, and controlling will work towards preventing downtime. </a:t>
            </a:r>
          </a:p>
          <a:p>
            <a:endParaRPr lang="en-US" dirty="0"/>
          </a:p>
          <a:p>
            <a:r>
              <a:rPr lang="en-US" dirty="0"/>
              <a:t>Flow:</a:t>
            </a:r>
          </a:p>
          <a:p>
            <a:endParaRPr lang="en-US" dirty="0"/>
          </a:p>
          <a:p>
            <a:r>
              <a:rPr lang="en-US" dirty="0"/>
              <a:t>Setting a benchmark for compressed air flow at your facility will enable you to set limits that should not be exceeded. Based on these benchmarks you can utilize the flow sensor to control different devices or alert personnel of potential issues.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1206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5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compressed air equipment has sensors built in to drive the individual piece of machinery. Many pieces of equipment have already built in methods for external communication that are under utilized. When choosing equipment, it is important to ask, “how can I get the most out of this investment?”</a:t>
            </a:r>
          </a:p>
          <a:p>
            <a:endParaRPr lang="en-US" dirty="0"/>
          </a:p>
          <a:p>
            <a:r>
              <a:rPr lang="en-US" dirty="0"/>
              <a:t>Can the internal information be communicated external of the equipment to view or drive other controls?</a:t>
            </a:r>
          </a:p>
          <a:p>
            <a:pPr marL="171450" indent="-171450">
              <a:buFontTx/>
              <a:buChar char="-"/>
            </a:pPr>
            <a:r>
              <a:rPr lang="en-US" dirty="0"/>
              <a:t>Sensor readings</a:t>
            </a:r>
          </a:p>
          <a:p>
            <a:pPr marL="171450" indent="-171450">
              <a:buFontTx/>
              <a:buChar char="-"/>
            </a:pPr>
            <a:r>
              <a:rPr lang="en-US" dirty="0"/>
              <a:t>Alarm contacts</a:t>
            </a:r>
          </a:p>
          <a:p>
            <a:pPr marL="171450" indent="-171450">
              <a:buFontTx/>
              <a:buChar char="-"/>
            </a:pPr>
            <a:r>
              <a:rPr lang="en-US" dirty="0"/>
              <a:t>Equipment status</a:t>
            </a:r>
          </a:p>
          <a:p>
            <a:pPr marL="0" indent="0">
              <a:buFontTx/>
              <a:buNone/>
            </a:pPr>
            <a:endParaRPr lang="en-US" dirty="0"/>
          </a:p>
          <a:p>
            <a:pPr marL="0" indent="0">
              <a:buFontTx/>
              <a:buNone/>
            </a:pPr>
            <a:r>
              <a:rPr lang="en-US" dirty="0"/>
              <a:t>Can external information be communicated to the equipment to assist in driving controls?</a:t>
            </a:r>
          </a:p>
          <a:p>
            <a:pPr marL="171450" indent="-171450">
              <a:buFontTx/>
              <a:buChar char="-"/>
            </a:pPr>
            <a:r>
              <a:rPr lang="en-US" dirty="0"/>
              <a:t>Remote start stop</a:t>
            </a:r>
          </a:p>
          <a:p>
            <a:pPr marL="171450" indent="-171450">
              <a:buFontTx/>
              <a:buChar char="-"/>
            </a:pPr>
            <a:r>
              <a:rPr lang="en-US" dirty="0"/>
              <a:t>Compressor synchronization</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010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34BF2D-9177-47F1-BB77-4C21283F7D1D}"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968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at this presentation about energy savings at a Dutch glass factory. VPInstruments has been involved with this glass factory for many years, where we have supplied 20 flow meters over all the years for their compressed air system measurements. It was Stork who built upon those flow meters and introduced significant energy savings at this factory.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some general remarks about compressed air usage in glass factories</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204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Compressed air in glass important utility. Used to drive glass blowing machines and to blow liquid glass into moulds. </a:t>
            </a:r>
          </a:p>
          <a:p>
            <a:r>
              <a:rPr lang="en-GB" dirty="0"/>
              <a:t>In glass factories compressed air can take up to 30% of the electricity bill, as to 10% compared to the entire industry. </a:t>
            </a:r>
          </a:p>
          <a:p>
            <a:r>
              <a:rPr lang="en-GB" dirty="0"/>
              <a:t>With a savings potential up to 50% , savings can be enormous for glass factories.</a:t>
            </a:r>
          </a:p>
          <a:p>
            <a:r>
              <a:rPr lang="en-GB" dirty="0"/>
              <a:t>In addition, the band width of the pressure level in the compressed air system is critical. Too high or too many pressure fluctuation and e.g. bubbles are formed in the glass. Too low, machines can drop to a standstill. Any pressure reduction results in significant savings, as 14.5 </a:t>
            </a:r>
            <a:r>
              <a:rPr lang="en-GB" dirty="0" err="1"/>
              <a:t>psig</a:t>
            </a:r>
            <a:r>
              <a:rPr lang="en-GB" dirty="0"/>
              <a:t> pressure reduction is 7% savings. </a:t>
            </a:r>
          </a:p>
          <a:p>
            <a:endParaRPr lang="en-GB" dirty="0"/>
          </a:p>
          <a:p>
            <a:r>
              <a:rPr lang="en-GB" dirty="0" err="1"/>
              <a:t>Niet</a:t>
            </a:r>
            <a:r>
              <a:rPr lang="en-GB" dirty="0"/>
              <a:t> </a:t>
            </a:r>
            <a:r>
              <a:rPr lang="en-GB" dirty="0" err="1"/>
              <a:t>grafiek</a:t>
            </a:r>
            <a:r>
              <a:rPr lang="en-GB" dirty="0"/>
              <a:t> </a:t>
            </a:r>
            <a:r>
              <a:rPr lang="en-GB" dirty="0" err="1"/>
              <a:t>gaan</a:t>
            </a:r>
            <a:r>
              <a:rPr lang="en-GB" dirty="0"/>
              <a:t> </a:t>
            </a:r>
            <a:r>
              <a:rPr lang="en-GB" dirty="0" err="1"/>
              <a:t>uitleggen</a:t>
            </a:r>
            <a:r>
              <a:rPr lang="en-GB" dirty="0"/>
              <a:t>! </a:t>
            </a:r>
            <a:r>
              <a:rPr lang="en-GB" dirty="0" err="1"/>
              <a:t>Kost</a:t>
            </a:r>
            <a:r>
              <a:rPr lang="en-GB" dirty="0"/>
              <a:t> </a:t>
            </a:r>
            <a:r>
              <a:rPr lang="en-GB" dirty="0" err="1"/>
              <a:t>teveel</a:t>
            </a:r>
            <a:r>
              <a:rPr lang="en-GB" dirty="0"/>
              <a:t> </a:t>
            </a:r>
            <a:r>
              <a:rPr lang="en-GB" dirty="0" err="1"/>
              <a:t>tijd</a:t>
            </a:r>
            <a:r>
              <a:rPr lang="en-GB" dirty="0"/>
              <a:t>! </a:t>
            </a:r>
            <a:r>
              <a:rPr lang="en-GB" dirty="0" err="1"/>
              <a:t>Gewoon</a:t>
            </a:r>
            <a:r>
              <a:rPr lang="en-GB" dirty="0"/>
              <a:t> </a:t>
            </a:r>
            <a:r>
              <a:rPr lang="en-GB" dirty="0" err="1"/>
              <a:t>plaatje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81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Dutch glass factory produces bottles for the Netherlands, Belgium and Luxembourg with a production of 1 billion bottles of green and brown glass annually. Their compressed air systems exists, like other glass factories, of a Low pressure and high pressure compressed air network.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Dick: </a:t>
            </a:r>
            <a:r>
              <a:rPr lang="en-US" dirty="0" err="1">
                <a:solidFill>
                  <a:srgbClr val="FF0000"/>
                </a:solidFill>
              </a:rPr>
              <a:t>kunnen</a:t>
            </a:r>
            <a:r>
              <a:rPr lang="en-US" dirty="0">
                <a:solidFill>
                  <a:srgbClr val="FF0000"/>
                </a:solidFill>
              </a:rPr>
              <a:t> we </a:t>
            </a:r>
            <a:r>
              <a:rPr lang="en-US" dirty="0" err="1">
                <a:solidFill>
                  <a:srgbClr val="FF0000"/>
                </a:solidFill>
              </a:rPr>
              <a:t>nog</a:t>
            </a:r>
            <a:r>
              <a:rPr lang="en-US" dirty="0">
                <a:solidFill>
                  <a:srgbClr val="FF0000"/>
                </a:solidFill>
              </a:rPr>
              <a:t> </a:t>
            </a:r>
            <a:r>
              <a:rPr lang="en-US" dirty="0" err="1">
                <a:solidFill>
                  <a:srgbClr val="FF0000"/>
                </a:solidFill>
              </a:rPr>
              <a:t>iets</a:t>
            </a:r>
            <a:r>
              <a:rPr lang="en-US" dirty="0">
                <a:solidFill>
                  <a:srgbClr val="FF0000"/>
                </a:solidFill>
              </a:rPr>
              <a:t> </a:t>
            </a:r>
            <a:r>
              <a:rPr lang="en-US" dirty="0" err="1">
                <a:solidFill>
                  <a:srgbClr val="FF0000"/>
                </a:solidFill>
              </a:rPr>
              <a:t>zeggen</a:t>
            </a:r>
            <a:r>
              <a:rPr lang="en-US" dirty="0">
                <a:solidFill>
                  <a:srgbClr val="FF0000"/>
                </a:solidFill>
              </a:rPr>
              <a:t> over </a:t>
            </a:r>
            <a:r>
              <a:rPr lang="en-US" dirty="0" err="1">
                <a:solidFill>
                  <a:srgbClr val="FF0000"/>
                </a:solidFill>
              </a:rPr>
              <a:t>waar</a:t>
            </a:r>
            <a:r>
              <a:rPr lang="en-US" dirty="0">
                <a:solidFill>
                  <a:srgbClr val="FF0000"/>
                </a:solidFill>
              </a:rPr>
              <a:t> het HP en LP network global </a:t>
            </a:r>
            <a:r>
              <a:rPr lang="en-US" dirty="0" err="1">
                <a:solidFill>
                  <a:srgbClr val="FF0000"/>
                </a:solidFill>
              </a:rPr>
              <a:t>voor</a:t>
            </a:r>
            <a:r>
              <a:rPr lang="en-US" dirty="0">
                <a:solidFill>
                  <a:srgbClr val="FF0000"/>
                </a:solidFill>
              </a:rPr>
              <a:t> </a:t>
            </a:r>
            <a:r>
              <a:rPr lang="en-US" dirty="0" err="1">
                <a:solidFill>
                  <a:srgbClr val="FF0000"/>
                </a:solidFill>
              </a:rPr>
              <a:t>gebruikt</a:t>
            </a:r>
            <a:r>
              <a:rPr lang="en-US" dirty="0">
                <a:solidFill>
                  <a:srgbClr val="FF0000"/>
                </a:solidFill>
              </a:rPr>
              <a:t> </a:t>
            </a:r>
            <a:r>
              <a:rPr lang="en-US" dirty="0" err="1">
                <a:solidFill>
                  <a:srgbClr val="FF0000"/>
                </a:solidFill>
              </a:rPr>
              <a:t>wordt</a:t>
            </a:r>
            <a:r>
              <a:rPr lang="en-US" dirty="0">
                <a:solidFill>
                  <a:srgbClr val="FF0000"/>
                </a:solidFill>
              </a:rPr>
              <a:t>? LP: Blow molding. HP: Transport, Filters, in the IS machines (instrument air). Dew point: LP = Fridge dried. HP = Desiccant dried</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0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Situation before. The centrifugal compressors were all individual and not centrally controlled, nor connected to the screw compressor controls. </a:t>
            </a:r>
          </a:p>
          <a:p>
            <a:r>
              <a:rPr lang="en-GB" dirty="0"/>
              <a:t>So just one example: In the LP pressure line: consumption by average was: 9400 SCFM. The left compressor was running full load. The left was then running for its minimum, which is 3770 SCFM. So almost1800 SCFM was blown off, just pure energy loss. </a:t>
            </a:r>
          </a:p>
          <a:p>
            <a:r>
              <a:rPr lang="en-GB" dirty="0"/>
              <a:t>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3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02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522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Booster is “nice to have” keeps LP constant P, as many possible via the booster. If booster in trip or service, load sharing on the LP compressors. Very flexible system, fully automatic.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802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5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8.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2032000" y="1610838"/>
            <a:ext cx="82296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5900" y="2932040"/>
            <a:ext cx="9220200" cy="202799"/>
          </a:xfrm>
          <a:prstGeom prst="rect">
            <a:avLst/>
          </a:prstGeom>
        </p:spPr>
      </p:pic>
      <p:pic>
        <p:nvPicPr>
          <p:cNvPr id="9" name="Picture 8">
            <a:hlinkClick r:id="rId3"/>
            <a:extLst>
              <a:ext uri="{FF2B5EF4-FFF2-40B4-BE49-F238E27FC236}">
                <a16:creationId xmlns:a16="http://schemas.microsoft.com/office/drawing/2014/main" id="{9DA41F06-7F3B-480C-990E-C147965EC21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5" name="Picture 4">
            <a:extLst>
              <a:ext uri="{FF2B5EF4-FFF2-40B4-BE49-F238E27FC236}">
                <a16:creationId xmlns:a16="http://schemas.microsoft.com/office/drawing/2014/main" id="{DDAD5343-5B40-4023-8E5A-0F99EEFE722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04093" y="1268414"/>
            <a:ext cx="5500078" cy="2447924"/>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6273801" y="1268415"/>
            <a:ext cx="5535246" cy="2447924"/>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6" name="Datumsplatzhalter 5"/>
          <p:cNvSpPr>
            <a:spLocks noGrp="1"/>
          </p:cNvSpPr>
          <p:nvPr>
            <p:ph type="dt" sz="half" idx="11"/>
          </p:nvPr>
        </p:nvSpPr>
        <p:spPr/>
        <p:txBody>
          <a:bodyPr/>
          <a:lstStyle>
            <a:lvl1pPr>
              <a:defRPr/>
            </a:lvl1pPr>
          </a:lstStyle>
          <a:p>
            <a:fld id="{B501130E-45D2-4212-8E07-662D603A3B1E}" type="datetime1">
              <a:rPr lang="de-DE" altLang="de-DE" smtClean="0"/>
              <a:t>21.05.2020</a:t>
            </a:fld>
            <a:endParaRPr lang="de-DE" altLang="de-DE"/>
          </a:p>
        </p:txBody>
      </p:sp>
      <p:sp>
        <p:nvSpPr>
          <p:cNvPr id="7" name="Foliennummernplatzhalter 6"/>
          <p:cNvSpPr>
            <a:spLocks noGrp="1"/>
          </p:cNvSpPr>
          <p:nvPr>
            <p:ph type="sldNum" sz="quarter" idx="12"/>
          </p:nvPr>
        </p:nvSpPr>
        <p:spPr/>
        <p:txBody>
          <a:bodyPr/>
          <a:lstStyle>
            <a:lvl1pPr>
              <a:defRPr/>
            </a:lvl1pPr>
          </a:lstStyle>
          <a:p>
            <a:r>
              <a:rPr lang="de-DE" altLang="de-DE"/>
              <a:t>/ Slide </a:t>
            </a:r>
            <a:fld id="{5402DD44-BB57-432D-A5BA-3AC47EF166F9}" type="slidenum">
              <a:rPr lang="de-DE" altLang="de-DE"/>
              <a:pPr/>
              <a:t>‹#›</a:t>
            </a:fld>
            <a:endParaRPr lang="de-DE" altLang="de-DE"/>
          </a:p>
        </p:txBody>
      </p:sp>
      <p:sp>
        <p:nvSpPr>
          <p:cNvPr id="8" name="Inhaltsplatzhalter 2"/>
          <p:cNvSpPr>
            <a:spLocks noGrp="1"/>
          </p:cNvSpPr>
          <p:nvPr>
            <p:ph sz="half" idx="13"/>
          </p:nvPr>
        </p:nvSpPr>
        <p:spPr>
          <a:xfrm>
            <a:off x="513863" y="3860801"/>
            <a:ext cx="5500078" cy="2740025"/>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Inhaltsplatzhalter 3"/>
          <p:cNvSpPr>
            <a:spLocks noGrp="1"/>
          </p:cNvSpPr>
          <p:nvPr>
            <p:ph sz="half" idx="14"/>
          </p:nvPr>
        </p:nvSpPr>
        <p:spPr>
          <a:xfrm>
            <a:off x="6283571" y="3860801"/>
            <a:ext cx="5535246" cy="2447925"/>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47414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Fußzeilenplatzhalter 2"/>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4" name="Datumsplatzhalter 3"/>
          <p:cNvSpPr>
            <a:spLocks noGrp="1"/>
          </p:cNvSpPr>
          <p:nvPr>
            <p:ph type="dt" sz="half" idx="11"/>
          </p:nvPr>
        </p:nvSpPr>
        <p:spPr/>
        <p:txBody>
          <a:bodyPr/>
          <a:lstStyle>
            <a:lvl1pPr>
              <a:defRPr/>
            </a:lvl1pPr>
          </a:lstStyle>
          <a:p>
            <a:fld id="{9EB562E8-D04C-4549-867E-5B3D647F3285}" type="datetime1">
              <a:rPr lang="de-DE" altLang="de-DE" smtClean="0"/>
              <a:t>21.05.2020</a:t>
            </a:fld>
            <a:endParaRPr lang="de-DE" altLang="de-DE"/>
          </a:p>
        </p:txBody>
      </p:sp>
      <p:sp>
        <p:nvSpPr>
          <p:cNvPr id="5" name="Foliennummernplatzhalter 4"/>
          <p:cNvSpPr>
            <a:spLocks noGrp="1"/>
          </p:cNvSpPr>
          <p:nvPr>
            <p:ph type="sldNum" sz="quarter" idx="12"/>
          </p:nvPr>
        </p:nvSpPr>
        <p:spPr/>
        <p:txBody>
          <a:bodyPr/>
          <a:lstStyle>
            <a:lvl1pPr>
              <a:defRPr/>
            </a:lvl1pPr>
          </a:lstStyle>
          <a:p>
            <a:r>
              <a:rPr lang="de-DE" altLang="de-DE"/>
              <a:t>/ Slide </a:t>
            </a:r>
            <a:fld id="{974BA37E-825D-424D-A894-578AEFA05577}" type="slidenum">
              <a:rPr lang="de-DE" altLang="de-DE"/>
              <a:pPr/>
              <a:t>‹#›</a:t>
            </a:fld>
            <a:endParaRPr lang="de-DE" altLang="de-DE"/>
          </a:p>
        </p:txBody>
      </p:sp>
      <p:sp>
        <p:nvSpPr>
          <p:cNvPr id="6" name="Inhaltsplatzhalter 2"/>
          <p:cNvSpPr>
            <a:spLocks noGrp="1"/>
          </p:cNvSpPr>
          <p:nvPr>
            <p:ph sz="half" idx="1"/>
          </p:nvPr>
        </p:nvSpPr>
        <p:spPr>
          <a:xfrm>
            <a:off x="504093" y="1268413"/>
            <a:ext cx="11314724" cy="2447926"/>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Inhaltsplatzhalter 2"/>
          <p:cNvSpPr>
            <a:spLocks noGrp="1"/>
          </p:cNvSpPr>
          <p:nvPr>
            <p:ph sz="half" idx="13"/>
          </p:nvPr>
        </p:nvSpPr>
        <p:spPr>
          <a:xfrm>
            <a:off x="504093" y="3860801"/>
            <a:ext cx="11314724" cy="2447925"/>
          </a:xfrm>
        </p:spPr>
        <p:txBody>
          <a:bodyPr/>
          <a:lstStyle>
            <a:lvl1pPr>
              <a:defRPr sz="1600"/>
            </a:lvl1pPr>
            <a:lvl2pPr marL="360363" indent="-180975">
              <a:buFont typeface="Arial" panose="020B0604020202020204" pitchFamily="34" charset="0"/>
              <a:buChar char="‒"/>
              <a:defRPr sz="1600"/>
            </a:lvl2pPr>
            <a:lvl3pPr marL="719138" indent="-179388">
              <a:buFont typeface="Arial" panose="020B0604020202020204" pitchFamily="34" charset="0"/>
              <a:buChar char="‒"/>
              <a:defRPr sz="1600"/>
            </a:lvl3pPr>
            <a:lvl4pPr marL="1077913" indent="-179388">
              <a:buFont typeface="Arial" panose="020B0604020202020204" pitchFamily="34" charset="0"/>
              <a:buChar char="‒"/>
              <a:defRPr sz="1600"/>
            </a:lvl4pPr>
            <a:lvl5pPr marL="1439863" indent="-180975">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44364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2" name="Titel 1"/>
          <p:cNvSpPr>
            <a:spLocks noGrp="1"/>
          </p:cNvSpPr>
          <p:nvPr>
            <p:ph type="title"/>
          </p:nvPr>
        </p:nvSpPr>
        <p:spPr/>
        <p:txBody>
          <a:bodyPr/>
          <a:lstStyle/>
          <a:p>
            <a:r>
              <a:rPr lang="en-US"/>
              <a:t>Click to edit Master title style</a:t>
            </a:r>
            <a:endParaRPr lang="en-GB"/>
          </a:p>
        </p:txBody>
      </p:sp>
      <p:sp>
        <p:nvSpPr>
          <p:cNvPr id="3" name="Fußzeilenplatzhalter 2"/>
          <p:cNvSpPr>
            <a:spLocks noGrp="1"/>
          </p:cNvSpPr>
          <p:nvPr>
            <p:ph type="ftr" sz="quarter" idx="10"/>
          </p:nvPr>
        </p:nvSpPr>
        <p:spPr/>
        <p:txBody>
          <a:bodyPr/>
          <a:lstStyle/>
          <a:p>
            <a:r>
              <a:rPr lang="en-GB" altLang="de-DE"/>
              <a:t>template for new presentation. Change text here (View --&gt; header)</a:t>
            </a:r>
            <a:endParaRPr lang="de-DE" altLang="de-DE"/>
          </a:p>
        </p:txBody>
      </p:sp>
      <p:sp>
        <p:nvSpPr>
          <p:cNvPr id="4" name="Datumsplatzhalter 3"/>
          <p:cNvSpPr>
            <a:spLocks noGrp="1"/>
          </p:cNvSpPr>
          <p:nvPr>
            <p:ph type="dt" sz="half" idx="11"/>
          </p:nvPr>
        </p:nvSpPr>
        <p:spPr/>
        <p:txBody>
          <a:bodyPr/>
          <a:lstStyle/>
          <a:p>
            <a:fld id="{E8F49229-1938-4683-8818-52856D103907}" type="datetime1">
              <a:rPr lang="de-DE" altLang="de-DE" smtClean="0"/>
              <a:t>21.05.2020</a:t>
            </a:fld>
            <a:endParaRPr lang="de-DE" altLang="de-DE"/>
          </a:p>
        </p:txBody>
      </p:sp>
      <p:sp>
        <p:nvSpPr>
          <p:cNvPr id="5" name="Foliennummernplatzhalter 4"/>
          <p:cNvSpPr>
            <a:spLocks noGrp="1"/>
          </p:cNvSpPr>
          <p:nvPr>
            <p:ph type="sldNum" sz="quarter" idx="12"/>
          </p:nvPr>
        </p:nvSpPr>
        <p:spPr/>
        <p:txBody>
          <a:bodyPr/>
          <a:lstStyle/>
          <a:p>
            <a:r>
              <a:rPr lang="de-DE" altLang="de-DE"/>
              <a:t>/ Slide </a:t>
            </a:r>
            <a:fld id="{4EE98901-D46B-48FA-B94A-46D0CB94B3D8}" type="slidenum">
              <a:rPr lang="de-DE" altLang="de-DE" smtClean="0"/>
              <a:pPr/>
              <a:t>‹#›</a:t>
            </a:fld>
            <a:endParaRPr lang="de-DE" altLang="de-DE"/>
          </a:p>
        </p:txBody>
      </p:sp>
      <p:sp>
        <p:nvSpPr>
          <p:cNvPr id="6" name="Inhaltsplatzhalter 2"/>
          <p:cNvSpPr>
            <a:spLocks noGrp="1"/>
          </p:cNvSpPr>
          <p:nvPr>
            <p:ph idx="1"/>
          </p:nvPr>
        </p:nvSpPr>
        <p:spPr>
          <a:xfrm>
            <a:off x="504093" y="1268414"/>
            <a:ext cx="11304954" cy="5040313"/>
          </a:xfrm>
        </p:spPr>
        <p:txBody>
          <a:bodyPr/>
          <a:lstStyle>
            <a:lvl2pPr marL="360363" indent="-180975">
              <a:buFont typeface="Arial" panose="020B0604020202020204" pitchFamily="34" charset="0"/>
              <a:buChar char="‒"/>
              <a:defRPr/>
            </a:lvl2pPr>
            <a:lvl3pPr marL="719138" indent="-179388">
              <a:buFont typeface="Arial" panose="020B0604020202020204" pitchFamily="34" charset="0"/>
              <a:buChar char="‒"/>
              <a:defRPr/>
            </a:lvl3pPr>
            <a:lvl4pPr marL="1077913" indent="-179388">
              <a:buFont typeface="Arial" panose="020B0604020202020204" pitchFamily="34" charset="0"/>
              <a:buChar char="‒"/>
              <a:defRPr/>
            </a:lvl4pPr>
            <a:lvl5pPr marL="1439863" indent="-180975">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61223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2" name="Titel 1"/>
          <p:cNvSpPr>
            <a:spLocks noGrp="1"/>
          </p:cNvSpPr>
          <p:nvPr>
            <p:ph type="title"/>
          </p:nvPr>
        </p:nvSpPr>
        <p:spPr/>
        <p:txBody>
          <a:bodyPr/>
          <a:lstStyle/>
          <a:p>
            <a:r>
              <a:rPr lang="en-US"/>
              <a:t>Click to edit Master title style</a:t>
            </a:r>
            <a:endParaRPr lang="en-GB"/>
          </a:p>
        </p:txBody>
      </p:sp>
      <p:sp>
        <p:nvSpPr>
          <p:cNvPr id="3" name="Fußzeilenplatzhalter 2"/>
          <p:cNvSpPr>
            <a:spLocks noGrp="1"/>
          </p:cNvSpPr>
          <p:nvPr>
            <p:ph type="ftr" sz="quarter" idx="10"/>
          </p:nvPr>
        </p:nvSpPr>
        <p:spPr/>
        <p:txBody>
          <a:bodyPr/>
          <a:lstStyle>
            <a:lvl1pPr>
              <a:defRPr>
                <a:solidFill>
                  <a:schemeClr val="bg1"/>
                </a:solidFill>
              </a:defRPr>
            </a:lvl1pPr>
          </a:lstStyle>
          <a:p>
            <a:r>
              <a:rPr lang="en-GB" altLang="de-DE" dirty="0"/>
              <a:t>template for new presentation. Change text here (View --&gt; header)</a:t>
            </a:r>
            <a:endParaRPr lang="de-DE" altLang="de-DE" dirty="0"/>
          </a:p>
        </p:txBody>
      </p:sp>
      <p:sp>
        <p:nvSpPr>
          <p:cNvPr id="4" name="Datumsplatzhalter 3"/>
          <p:cNvSpPr>
            <a:spLocks noGrp="1"/>
          </p:cNvSpPr>
          <p:nvPr>
            <p:ph type="dt" sz="half" idx="11"/>
          </p:nvPr>
        </p:nvSpPr>
        <p:spPr/>
        <p:txBody>
          <a:bodyPr/>
          <a:lstStyle>
            <a:lvl1pPr>
              <a:defRPr>
                <a:solidFill>
                  <a:schemeClr val="bg1"/>
                </a:solidFill>
              </a:defRPr>
            </a:lvl1pPr>
          </a:lstStyle>
          <a:p>
            <a:fld id="{E8F49229-1938-4683-8818-52856D103907}" type="datetime1">
              <a:rPr lang="de-DE" altLang="de-DE" smtClean="0"/>
              <a:pPr/>
              <a:t>21.05.2020</a:t>
            </a:fld>
            <a:endParaRPr lang="de-DE" altLang="de-DE" dirty="0"/>
          </a:p>
        </p:txBody>
      </p:sp>
      <p:sp>
        <p:nvSpPr>
          <p:cNvPr id="5" name="Foliennummernplatzhalter 4"/>
          <p:cNvSpPr>
            <a:spLocks noGrp="1"/>
          </p:cNvSpPr>
          <p:nvPr>
            <p:ph type="sldNum" sz="quarter" idx="12"/>
          </p:nvPr>
        </p:nvSpPr>
        <p:spPr/>
        <p:txBody>
          <a:bodyPr/>
          <a:lstStyle>
            <a:lvl1pPr>
              <a:defRPr>
                <a:solidFill>
                  <a:schemeClr val="bg1"/>
                </a:solidFill>
              </a:defRPr>
            </a:lvl1pPr>
          </a:lstStyle>
          <a:p>
            <a:r>
              <a:rPr lang="de-DE" altLang="de-DE" dirty="0"/>
              <a:t>/ Slide </a:t>
            </a:r>
            <a:fld id="{4EE98901-D46B-48FA-B94A-46D0CB94B3D8}" type="slidenum">
              <a:rPr lang="de-DE" altLang="de-DE" smtClean="0"/>
              <a:pPr/>
              <a:t>‹#›</a:t>
            </a:fld>
            <a:endParaRPr lang="de-DE" altLang="de-DE" dirty="0"/>
          </a:p>
        </p:txBody>
      </p:sp>
      <p:sp>
        <p:nvSpPr>
          <p:cNvPr id="6" name="Inhaltsplatzhalter 2"/>
          <p:cNvSpPr>
            <a:spLocks noGrp="1"/>
          </p:cNvSpPr>
          <p:nvPr>
            <p:ph idx="1"/>
          </p:nvPr>
        </p:nvSpPr>
        <p:spPr>
          <a:xfrm>
            <a:off x="504093" y="1268414"/>
            <a:ext cx="11304954" cy="5040313"/>
          </a:xfrm>
        </p:spPr>
        <p:txBody>
          <a:bodyPr/>
          <a:lstStyle>
            <a:lvl1pPr>
              <a:defRPr>
                <a:solidFill>
                  <a:schemeClr val="bg1"/>
                </a:solidFill>
              </a:defRPr>
            </a:lvl1pPr>
            <a:lvl2pPr marL="360363" indent="-180975">
              <a:buFont typeface="Arial" panose="020B0604020202020204" pitchFamily="34" charset="0"/>
              <a:buChar char="‒"/>
              <a:defRPr>
                <a:solidFill>
                  <a:schemeClr val="bg1"/>
                </a:solidFill>
              </a:defRPr>
            </a:lvl2pPr>
            <a:lvl3pPr marL="719138" indent="-179388">
              <a:buFont typeface="Arial" panose="020B0604020202020204" pitchFamily="34" charset="0"/>
              <a:buChar char="‒"/>
              <a:defRPr>
                <a:solidFill>
                  <a:schemeClr val="bg1"/>
                </a:solidFill>
              </a:defRPr>
            </a:lvl3pPr>
            <a:lvl4pPr marL="1077913" indent="-179388">
              <a:buFont typeface="Arial" panose="020B0604020202020204" pitchFamily="34" charset="0"/>
              <a:buChar char="‒"/>
              <a:defRPr>
                <a:solidFill>
                  <a:schemeClr val="bg1"/>
                </a:solidFill>
              </a:defRPr>
            </a:lvl4pPr>
            <a:lvl5pPr marL="1439863" indent="-180975">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650873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Title Slide">
    <p:spTree>
      <p:nvGrpSpPr>
        <p:cNvPr id="1" name=""/>
        <p:cNvGrpSpPr/>
        <p:nvPr/>
      </p:nvGrpSpPr>
      <p:grpSpPr>
        <a:xfrm>
          <a:off x="0" y="0"/>
          <a:ext cx="0" cy="0"/>
          <a:chOff x="0" y="0"/>
          <a:chExt cx="0" cy="0"/>
        </a:xfrm>
      </p:grpSpPr>
      <p:pic>
        <p:nvPicPr>
          <p:cNvPr id="4" name="Picture 3"/>
          <p:cNvPicPr>
            <a:picLocks/>
          </p:cNvPicPr>
          <p:nvPr userDrawn="1"/>
        </p:nvPicPr>
        <p:blipFill rotWithShape="1">
          <a:blip r:embed="rId2" cstate="print">
            <a:extLst>
              <a:ext uri="{28A0092B-C50C-407E-A947-70E740481C1C}">
                <a14:useLocalDpi xmlns:a14="http://schemas.microsoft.com/office/drawing/2010/main" val="0"/>
              </a:ext>
            </a:extLst>
          </a:blip>
          <a:srcRect l="1" t="16296" r="828" b="26730"/>
          <a:stretch/>
        </p:blipFill>
        <p:spPr>
          <a:xfrm>
            <a:off x="0" y="-3"/>
            <a:ext cx="12192000" cy="4535424"/>
          </a:xfrm>
          <a:prstGeom prst="rect">
            <a:avLst/>
          </a:prstGeom>
        </p:spPr>
      </p:pic>
      <p:sp>
        <p:nvSpPr>
          <p:cNvPr id="6" name="Rechteck 5"/>
          <p:cNvSpPr/>
          <p:nvPr userDrawn="1"/>
        </p:nvSpPr>
        <p:spPr>
          <a:xfrm>
            <a:off x="0" y="3962400"/>
            <a:ext cx="12192000" cy="575733"/>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noProof="0" dirty="0"/>
          </a:p>
        </p:txBody>
      </p:sp>
      <p:sp>
        <p:nvSpPr>
          <p:cNvPr id="7" name="Rechteck 6"/>
          <p:cNvSpPr/>
          <p:nvPr userDrawn="1"/>
        </p:nvSpPr>
        <p:spPr>
          <a:xfrm>
            <a:off x="0" y="3962400"/>
            <a:ext cx="575733" cy="575733"/>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noProof="0" dirty="0">
              <a:solidFill>
                <a:srgbClr val="98B911"/>
              </a:solidFill>
            </a:endParaRPr>
          </a:p>
        </p:txBody>
      </p:sp>
      <p:pic>
        <p:nvPicPr>
          <p:cNvPr id="8"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0896" y="5489896"/>
            <a:ext cx="692339" cy="915435"/>
          </a:xfrm>
          <a:prstGeom prst="rect">
            <a:avLst/>
          </a:prstGeom>
        </p:spPr>
      </p:pic>
      <p:sp>
        <p:nvSpPr>
          <p:cNvPr id="9" name="Textfeld 5"/>
          <p:cNvSpPr txBox="1"/>
          <p:nvPr userDrawn="1"/>
        </p:nvSpPr>
        <p:spPr>
          <a:xfrm>
            <a:off x="9743261" y="6204747"/>
            <a:ext cx="1258735" cy="240503"/>
          </a:xfrm>
          <a:prstGeom prst="rect">
            <a:avLst/>
          </a:prstGeom>
          <a:noFill/>
        </p:spPr>
        <p:txBody>
          <a:bodyPr wrap="none" lIns="0" tIns="48000" rIns="48000" bIns="48000" rtlCol="0">
            <a:spAutoFit/>
          </a:bodyPr>
          <a:lstStyle/>
          <a:p>
            <a:pPr algn="r"/>
            <a:r>
              <a:rPr lang="en-US" sz="933" b="1" noProof="0" dirty="0">
                <a:solidFill>
                  <a:srgbClr val="245B9C"/>
                </a:solidFill>
                <a:cs typeface="Arial" panose="020B0604020202020204" pitchFamily="34" charset="0"/>
              </a:rPr>
              <a:t>Truth In Compressed Air</a:t>
            </a:r>
          </a:p>
        </p:txBody>
      </p:sp>
      <p:sp>
        <p:nvSpPr>
          <p:cNvPr id="10" name="Untertitel 2"/>
          <p:cNvSpPr>
            <a:spLocks noGrp="1"/>
          </p:cNvSpPr>
          <p:nvPr>
            <p:ph type="subTitle" idx="1"/>
          </p:nvPr>
        </p:nvSpPr>
        <p:spPr>
          <a:xfrm>
            <a:off x="729950" y="4815840"/>
            <a:ext cx="5462059" cy="1272547"/>
          </a:xfrm>
          <a:prstGeom prst="rect">
            <a:avLst/>
          </a:prstGeom>
        </p:spPr>
        <p:txBody>
          <a:bodyPr/>
          <a:lstStyle>
            <a:lvl1pPr marL="0" indent="0" algn="l">
              <a:buNone/>
              <a:defRPr sz="2133" b="0" baseline="0">
                <a:solidFill>
                  <a:schemeClr val="accent3"/>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endParaRPr lang="en-US" noProof="0" dirty="0"/>
          </a:p>
        </p:txBody>
      </p:sp>
      <p:sp>
        <p:nvSpPr>
          <p:cNvPr id="11" name="Titel 1"/>
          <p:cNvSpPr>
            <a:spLocks noGrp="1"/>
          </p:cNvSpPr>
          <p:nvPr>
            <p:ph type="ctrTitle"/>
          </p:nvPr>
        </p:nvSpPr>
        <p:spPr>
          <a:xfrm>
            <a:off x="734052" y="3962400"/>
            <a:ext cx="11455829" cy="576000"/>
          </a:xfrm>
          <a:prstGeom prst="rect">
            <a:avLst/>
          </a:prstGeom>
          <a:noFill/>
          <a:ln>
            <a:noFill/>
          </a:ln>
        </p:spPr>
        <p:txBody>
          <a:bodyPr/>
          <a:lstStyle>
            <a:lvl1pPr>
              <a:defRPr sz="2667" b="1">
                <a:solidFill>
                  <a:schemeClr val="accent3"/>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9965061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Menu 1"/>
          <p:cNvSpPr/>
          <p:nvPr userDrawn="1"/>
        </p:nvSpPr>
        <p:spPr>
          <a:xfrm>
            <a:off x="304800" y="1354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General Info</a:t>
            </a:r>
          </a:p>
        </p:txBody>
      </p:sp>
      <p:sp>
        <p:nvSpPr>
          <p:cNvPr id="4" name="Menu 1"/>
          <p:cNvSpPr/>
          <p:nvPr userDrawn="1"/>
        </p:nvSpPr>
        <p:spPr>
          <a:xfrm>
            <a:off x="307652" y="2370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Product Line</a:t>
            </a:r>
          </a:p>
        </p:txBody>
      </p:sp>
      <p:sp>
        <p:nvSpPr>
          <p:cNvPr id="5" name="Menu 1"/>
          <p:cNvSpPr/>
          <p:nvPr userDrawn="1"/>
        </p:nvSpPr>
        <p:spPr>
          <a:xfrm>
            <a:off x="307652" y="3386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Function</a:t>
            </a:r>
          </a:p>
        </p:txBody>
      </p:sp>
      <p:sp>
        <p:nvSpPr>
          <p:cNvPr id="6" name="Menu 1"/>
          <p:cNvSpPr/>
          <p:nvPr userDrawn="1"/>
        </p:nvSpPr>
        <p:spPr>
          <a:xfrm>
            <a:off x="307652" y="5418667"/>
            <a:ext cx="2988733" cy="753533"/>
          </a:xfrm>
          <a:prstGeom prst="rect">
            <a:avLst/>
          </a:prstGeom>
          <a:solidFill>
            <a:srgbClr val="0052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chemeClr val="bg1"/>
                </a:solidFill>
              </a:rPr>
              <a:t>Applications and Sizing</a:t>
            </a:r>
          </a:p>
        </p:txBody>
      </p:sp>
      <p:sp>
        <p:nvSpPr>
          <p:cNvPr id="7" name="Menu 1"/>
          <p:cNvSpPr/>
          <p:nvPr userDrawn="1"/>
        </p:nvSpPr>
        <p:spPr>
          <a:xfrm>
            <a:off x="337458" y="4402667"/>
            <a:ext cx="2988733" cy="753533"/>
          </a:xfrm>
          <a:prstGeom prst="rect">
            <a:avLst/>
          </a:prstGeom>
          <a:solidFill>
            <a:schemeClr val="bg1"/>
          </a:solidFill>
          <a:ln w="12700">
            <a:solidFill>
              <a:srgbClr val="0052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133" noProof="0" dirty="0">
                <a:solidFill>
                  <a:srgbClr val="00529C"/>
                </a:solidFill>
              </a:rPr>
              <a:t>Why BEKO</a:t>
            </a:r>
            <a:br>
              <a:rPr lang="en-US" sz="2133" noProof="0" dirty="0">
                <a:solidFill>
                  <a:srgbClr val="00529C"/>
                </a:solidFill>
              </a:rPr>
            </a:br>
            <a:r>
              <a:rPr lang="en-US" sz="2133" noProof="0" dirty="0">
                <a:solidFill>
                  <a:srgbClr val="00529C"/>
                </a:solidFill>
              </a:rPr>
              <a:t>Technologies?</a:t>
            </a:r>
          </a:p>
        </p:txBody>
      </p:sp>
      <p:sp>
        <p:nvSpPr>
          <p:cNvPr id="8" name="Picture Placeholder 14"/>
          <p:cNvSpPr>
            <a:spLocks noGrp="1"/>
          </p:cNvSpPr>
          <p:nvPr>
            <p:ph type="pic" sz="quarter" idx="10"/>
          </p:nvPr>
        </p:nvSpPr>
        <p:spPr>
          <a:xfrm>
            <a:off x="3657600" y="990600"/>
            <a:ext cx="8229600" cy="4267200"/>
          </a:xfrm>
          <a:prstGeom prst="rect">
            <a:avLst/>
          </a:prstGeom>
        </p:spPr>
        <p:txBody>
          <a:bodyPr/>
          <a:lstStyle>
            <a:lvl1pPr>
              <a:defRPr sz="1867">
                <a:solidFill>
                  <a:schemeClr val="accent1">
                    <a:lumMod val="50000"/>
                  </a:schemeClr>
                </a:solidFill>
                <a:latin typeface="+mn-lt"/>
              </a:defRPr>
            </a:lvl1pPr>
          </a:lstStyle>
          <a:p>
            <a:r>
              <a:rPr lang="en-US" noProof="0" dirty="0"/>
              <a:t>Click icon to add picture</a:t>
            </a:r>
          </a:p>
        </p:txBody>
      </p:sp>
      <p:sp>
        <p:nvSpPr>
          <p:cNvPr id="9" name="TextBox 8"/>
          <p:cNvSpPr txBox="1"/>
          <p:nvPr userDrawn="1"/>
        </p:nvSpPr>
        <p:spPr>
          <a:xfrm>
            <a:off x="487680" y="-36576"/>
            <a:ext cx="9753600" cy="502766"/>
          </a:xfrm>
          <a:prstGeom prst="rect">
            <a:avLst/>
          </a:prstGeom>
          <a:noFill/>
        </p:spPr>
        <p:txBody>
          <a:bodyPr wrap="square" rtlCol="0">
            <a:spAutoFit/>
          </a:bodyPr>
          <a:lstStyle/>
          <a:p>
            <a:r>
              <a:rPr lang="en-US" sz="2667" noProof="0" dirty="0">
                <a:solidFill>
                  <a:srgbClr val="00529C"/>
                </a:solidFill>
                <a:latin typeface="+mn-lt"/>
              </a:rPr>
              <a:t>Main Menu</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35573121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Info">
    <p:spTree>
      <p:nvGrpSpPr>
        <p:cNvPr id="1" name=""/>
        <p:cNvGrpSpPr/>
        <p:nvPr/>
      </p:nvGrpSpPr>
      <p:grpSpPr>
        <a:xfrm>
          <a:off x="0" y="0"/>
          <a:ext cx="0" cy="0"/>
          <a:chOff x="0" y="0"/>
          <a:chExt cx="0" cy="0"/>
        </a:xfrm>
      </p:grpSpPr>
      <p:sp>
        <p:nvSpPr>
          <p:cNvPr id="3" name="Picture Placeholder 14"/>
          <p:cNvSpPr>
            <a:spLocks noGrp="1"/>
          </p:cNvSpPr>
          <p:nvPr>
            <p:ph type="pic" sz="quarter" idx="10"/>
          </p:nvPr>
        </p:nvSpPr>
        <p:spPr>
          <a:xfrm>
            <a:off x="4876800" y="990600"/>
            <a:ext cx="7010400" cy="4267200"/>
          </a:xfrm>
          <a:prstGeom prst="rect">
            <a:avLst/>
          </a:prstGeom>
        </p:spPr>
        <p:txBody>
          <a:bodyPr/>
          <a:lstStyle>
            <a:lvl1pPr>
              <a:defRPr sz="1867">
                <a:solidFill>
                  <a:schemeClr val="accent1">
                    <a:lumMod val="50000"/>
                  </a:schemeClr>
                </a:solidFill>
                <a:latin typeface="+mn-lt"/>
              </a:defRPr>
            </a:lvl1pPr>
          </a:lstStyle>
          <a:p>
            <a:r>
              <a:rPr lang="en-US" dirty="0"/>
              <a:t>Click icon to add picture</a:t>
            </a:r>
          </a:p>
        </p:txBody>
      </p:sp>
      <p:sp>
        <p:nvSpPr>
          <p:cNvPr id="4" name="Text Placeholder 5"/>
          <p:cNvSpPr>
            <a:spLocks noGrp="1"/>
          </p:cNvSpPr>
          <p:nvPr>
            <p:ph type="body" sz="quarter" idx="12"/>
          </p:nvPr>
        </p:nvSpPr>
        <p:spPr>
          <a:xfrm>
            <a:off x="304800" y="990600"/>
            <a:ext cx="4368800" cy="5283200"/>
          </a:xfrm>
          <a:prstGeom prst="rect">
            <a:avLst/>
          </a:prstGeom>
        </p:spPr>
        <p:txBody>
          <a:bodyPr>
            <a:norm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4"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63484333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 Slide without Bullets">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04800" y="990600"/>
            <a:ext cx="11582400" cy="5486400"/>
          </a:xfrm>
          <a:prstGeom prst="rect">
            <a:avLst/>
          </a:prstGeom>
        </p:spPr>
        <p:txBody>
          <a:bodyPr/>
          <a:lstStyle>
            <a:lvl1pPr>
              <a:defRPr sz="1867">
                <a:solidFill>
                  <a:schemeClr val="accent1">
                    <a:lumMod val="50000"/>
                  </a:schemeClr>
                </a:solidFill>
                <a:latin typeface="+mn-lt"/>
              </a:defRPr>
            </a:lvl1pPr>
          </a:lstStyle>
          <a:p>
            <a:r>
              <a:rPr lang="en-US" dirty="0"/>
              <a:t>Click icon to add picture</a:t>
            </a:r>
          </a:p>
        </p:txBody>
      </p:sp>
      <p:sp>
        <p:nvSpPr>
          <p:cNvPr id="5" name="Text Placeholder 13"/>
          <p:cNvSpPr>
            <a:spLocks noGrp="1"/>
          </p:cNvSpPr>
          <p:nvPr>
            <p:ph type="body" sz="quarter" idx="13"/>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4022877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ic Slide with Bulle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dirty="0"/>
              <a:t>Click icon to add media</a:t>
            </a:r>
          </a:p>
        </p:txBody>
      </p:sp>
      <p:sp>
        <p:nvSpPr>
          <p:cNvPr id="12" name="Text Placeholder 13"/>
          <p:cNvSpPr>
            <a:spLocks noGrp="1"/>
          </p:cNvSpPr>
          <p:nvPr>
            <p:ph type="body" sz="quarter" idx="16"/>
          </p:nvPr>
        </p:nvSpPr>
        <p:spPr>
          <a:xfrm>
            <a:off x="487680" y="-24384"/>
            <a:ext cx="9753600" cy="536448"/>
          </a:xfrm>
          <a:prstGeom prst="rect">
            <a:avLst/>
          </a:prstGeom>
        </p:spPr>
        <p:txBody>
          <a:bodyPr/>
          <a:lstStyle>
            <a:lvl1pPr marL="0" indent="0">
              <a:buFontTx/>
              <a:buNone/>
              <a:defRPr sz="2667">
                <a:solidFill>
                  <a:srgbClr val="00529C"/>
                </a:solidFill>
                <a:latin typeface="+mn-lt"/>
              </a:defRPr>
            </a:lvl1pPr>
            <a:lvl2pPr marL="609585" indent="0">
              <a:buFontTx/>
              <a:buNone/>
              <a:defRPr/>
            </a:lvl2pPr>
            <a:lvl3pPr marL="1219170" indent="0">
              <a:buFontTx/>
              <a:buNone/>
              <a:defRPr/>
            </a:lvl3pPr>
            <a:lvl4pPr>
              <a:buFontTx/>
              <a:buNone/>
              <a:defRPr/>
            </a:lvl4pPr>
            <a:lvl5pPr marL="2438339" indent="0">
              <a:buFontTx/>
              <a:buNone/>
              <a:defRPr/>
            </a:lvl5pPr>
          </a:lstStyle>
          <a:p>
            <a:pPr lvl="0"/>
            <a:r>
              <a:rPr lang="en-US"/>
              <a:t>Click to edit Master text styles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4288709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ction">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dirty="0"/>
              <a:t>Click icon to add media</a:t>
            </a:r>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Function</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8542830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10972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11114532" y="467868"/>
            <a:ext cx="1447800" cy="512064"/>
          </a:xfrm>
          <a:prstGeom prst="rect">
            <a:avLst/>
          </a:prstGeom>
        </p:spPr>
        <p:txBody>
          <a:bodyPr rtlCol="0"/>
          <a:lstStyle/>
          <a:p>
            <a:fld id="{2736994D-1C0E-4F38-8305-B404FD786FF8}" type="datetimeFigureOut">
              <a:rPr lang="en-US" smtClean="0"/>
              <a:pPr/>
              <a:t>5/21/2020</a:t>
            </a:fld>
            <a:endParaRPr lang="en-US"/>
          </a:p>
        </p:txBody>
      </p:sp>
      <p:sp>
        <p:nvSpPr>
          <p:cNvPr id="9" name="Slide Number Placeholder 8"/>
          <p:cNvSpPr>
            <a:spLocks noGrp="1"/>
          </p:cNvSpPr>
          <p:nvPr>
            <p:ph type="sldNum" sz="quarter" idx="15"/>
          </p:nvPr>
        </p:nvSpPr>
        <p:spPr>
          <a:xfrm>
            <a:off x="11379200" y="6336792"/>
            <a:ext cx="8128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9548558" y="3639603"/>
            <a:ext cx="4566485" cy="48768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s and Benefits">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dirty="0"/>
              <a:t>Click icon to add media</a:t>
            </a:r>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Features and Benefits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8563665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pplications and Sizing">
    <p:spTree>
      <p:nvGrpSpPr>
        <p:cNvPr id="1" name=""/>
        <p:cNvGrpSpPr/>
        <p:nvPr/>
      </p:nvGrpSpPr>
      <p:grpSpPr>
        <a:xfrm>
          <a:off x="0" y="0"/>
          <a:ext cx="0" cy="0"/>
          <a:chOff x="0" y="0"/>
          <a:chExt cx="0" cy="0"/>
        </a:xfrm>
      </p:grpSpPr>
      <p:sp>
        <p:nvSpPr>
          <p:cNvPr id="3" name="Menu 1"/>
          <p:cNvSpPr/>
          <p:nvPr userDrawn="1"/>
        </p:nvSpPr>
        <p:spPr>
          <a:xfrm>
            <a:off x="812800" y="1803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0226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241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5461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1803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8" name="Text Placeholder 20"/>
          <p:cNvSpPr>
            <a:spLocks noGrp="1"/>
          </p:cNvSpPr>
          <p:nvPr>
            <p:ph type="body" sz="quarter" idx="12"/>
          </p:nvPr>
        </p:nvSpPr>
        <p:spPr>
          <a:xfrm>
            <a:off x="1422400" y="3022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9" name="Text Placeholder 20"/>
          <p:cNvSpPr>
            <a:spLocks noGrp="1"/>
          </p:cNvSpPr>
          <p:nvPr>
            <p:ph type="body" sz="quarter" idx="13"/>
          </p:nvPr>
        </p:nvSpPr>
        <p:spPr>
          <a:xfrm>
            <a:off x="1422400" y="4225499"/>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0" name="Text Placeholder 20"/>
          <p:cNvSpPr>
            <a:spLocks noGrp="1"/>
          </p:cNvSpPr>
          <p:nvPr>
            <p:ph type="body" sz="quarter" idx="14"/>
          </p:nvPr>
        </p:nvSpPr>
        <p:spPr>
          <a:xfrm>
            <a:off x="1422400" y="5461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1" name="Media Placeholder 3"/>
          <p:cNvSpPr>
            <a:spLocks noGrp="1"/>
          </p:cNvSpPr>
          <p:nvPr>
            <p:ph type="media" sz="quarter" idx="15"/>
          </p:nvPr>
        </p:nvSpPr>
        <p:spPr>
          <a:xfrm>
            <a:off x="6096000" y="990600"/>
            <a:ext cx="5791200" cy="5486400"/>
          </a:xfrm>
          <a:prstGeom prst="rect">
            <a:avLst/>
          </a:prstGeom>
        </p:spPr>
        <p:txBody>
          <a:bodyPr/>
          <a:lstStyle>
            <a:lvl1pPr>
              <a:defRPr sz="1867">
                <a:solidFill>
                  <a:schemeClr val="accent1">
                    <a:lumMod val="50000"/>
                  </a:schemeClr>
                </a:solidFill>
                <a:latin typeface="+mn-lt"/>
              </a:defRPr>
            </a:lvl1pPr>
          </a:lstStyle>
          <a:p>
            <a:r>
              <a:rPr lang="en-US" dirty="0"/>
              <a:t>Click icon to add media</a:t>
            </a:r>
          </a:p>
        </p:txBody>
      </p:sp>
      <p:sp>
        <p:nvSpPr>
          <p:cNvPr id="13" name="TextBox 12"/>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Applications and Sizing</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13402722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y BEKO">
    <p:spTree>
      <p:nvGrpSpPr>
        <p:cNvPr id="1" name=""/>
        <p:cNvGrpSpPr/>
        <p:nvPr/>
      </p:nvGrpSpPr>
      <p:grpSpPr>
        <a:xfrm>
          <a:off x="0" y="0"/>
          <a:ext cx="0" cy="0"/>
          <a:chOff x="0" y="0"/>
          <a:chExt cx="0" cy="0"/>
        </a:xfrm>
      </p:grpSpPr>
      <p:sp>
        <p:nvSpPr>
          <p:cNvPr id="3" name="Menu 1"/>
          <p:cNvSpPr/>
          <p:nvPr userDrawn="1"/>
        </p:nvSpPr>
        <p:spPr>
          <a:xfrm>
            <a:off x="812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4" name="Menu 1"/>
          <p:cNvSpPr/>
          <p:nvPr userDrawn="1"/>
        </p:nvSpPr>
        <p:spPr>
          <a:xfrm>
            <a:off x="812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5" name="Menu 1"/>
          <p:cNvSpPr/>
          <p:nvPr userDrawn="1"/>
        </p:nvSpPr>
        <p:spPr>
          <a:xfrm>
            <a:off x="812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6" name="Menu 1"/>
          <p:cNvSpPr/>
          <p:nvPr userDrawn="1"/>
        </p:nvSpPr>
        <p:spPr>
          <a:xfrm>
            <a:off x="812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7" name="Text Placeholder 20"/>
          <p:cNvSpPr>
            <a:spLocks noGrp="1"/>
          </p:cNvSpPr>
          <p:nvPr>
            <p:ph type="body" sz="quarter" idx="11"/>
          </p:nvPr>
        </p:nvSpPr>
        <p:spPr>
          <a:xfrm>
            <a:off x="1422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8" name="Text Placeholder 20"/>
          <p:cNvSpPr>
            <a:spLocks noGrp="1"/>
          </p:cNvSpPr>
          <p:nvPr>
            <p:ph type="body" sz="quarter" idx="12"/>
          </p:nvPr>
        </p:nvSpPr>
        <p:spPr>
          <a:xfrm>
            <a:off x="1422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9" name="Text Placeholder 20"/>
          <p:cNvSpPr>
            <a:spLocks noGrp="1"/>
          </p:cNvSpPr>
          <p:nvPr>
            <p:ph type="body" sz="quarter" idx="13"/>
          </p:nvPr>
        </p:nvSpPr>
        <p:spPr>
          <a:xfrm>
            <a:off x="1422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0" name="Menu 1"/>
          <p:cNvSpPr/>
          <p:nvPr userDrawn="1"/>
        </p:nvSpPr>
        <p:spPr>
          <a:xfrm>
            <a:off x="6400800" y="22098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1" name="Menu 1"/>
          <p:cNvSpPr/>
          <p:nvPr userDrawn="1"/>
        </p:nvSpPr>
        <p:spPr>
          <a:xfrm>
            <a:off x="6400800" y="31242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2" name="Menu 1"/>
          <p:cNvSpPr/>
          <p:nvPr userDrawn="1"/>
        </p:nvSpPr>
        <p:spPr>
          <a:xfrm>
            <a:off x="6400800" y="4054901"/>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3" name="Menu 1"/>
          <p:cNvSpPr/>
          <p:nvPr userDrawn="1"/>
        </p:nvSpPr>
        <p:spPr>
          <a:xfrm>
            <a:off x="6400800" y="49530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14" name="Text Placeholder 20"/>
          <p:cNvSpPr>
            <a:spLocks noGrp="1"/>
          </p:cNvSpPr>
          <p:nvPr>
            <p:ph type="body" sz="quarter" idx="15"/>
          </p:nvPr>
        </p:nvSpPr>
        <p:spPr>
          <a:xfrm>
            <a:off x="7010400" y="22098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5" name="Text Placeholder 20"/>
          <p:cNvSpPr>
            <a:spLocks noGrp="1"/>
          </p:cNvSpPr>
          <p:nvPr>
            <p:ph type="body" sz="quarter" idx="16"/>
          </p:nvPr>
        </p:nvSpPr>
        <p:spPr>
          <a:xfrm>
            <a:off x="7010400" y="31242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6" name="Text Placeholder 20"/>
          <p:cNvSpPr>
            <a:spLocks noGrp="1"/>
          </p:cNvSpPr>
          <p:nvPr>
            <p:ph type="body" sz="quarter" idx="17"/>
          </p:nvPr>
        </p:nvSpPr>
        <p:spPr>
          <a:xfrm>
            <a:off x="7010400" y="40386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7" name="Text Placeholder 20"/>
          <p:cNvSpPr>
            <a:spLocks noGrp="1"/>
          </p:cNvSpPr>
          <p:nvPr>
            <p:ph type="body" sz="quarter" idx="18"/>
          </p:nvPr>
        </p:nvSpPr>
        <p:spPr>
          <a:xfrm>
            <a:off x="7010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18" name="TextBox 17"/>
          <p:cNvSpPr txBox="1"/>
          <p:nvPr userDrawn="1"/>
        </p:nvSpPr>
        <p:spPr>
          <a:xfrm>
            <a:off x="101600" y="585216"/>
            <a:ext cx="11988800" cy="666786"/>
          </a:xfrm>
          <a:prstGeom prst="rect">
            <a:avLst/>
          </a:prstGeom>
          <a:noFill/>
        </p:spPr>
        <p:txBody>
          <a:bodyPr wrap="square" rtlCol="0">
            <a:spAutoFit/>
          </a:bodyPr>
          <a:lstStyle/>
          <a:p>
            <a:pPr algn="ctr"/>
            <a:r>
              <a:rPr lang="en-US" sz="3733" dirty="0">
                <a:solidFill>
                  <a:srgbClr val="989FA5"/>
                </a:solidFill>
                <a:latin typeface="+mn-lt"/>
              </a:rPr>
              <a:t>Reliable</a:t>
            </a:r>
            <a:r>
              <a:rPr lang="en-US" sz="3733" baseline="0" dirty="0">
                <a:solidFill>
                  <a:schemeClr val="bg1">
                    <a:lumMod val="75000"/>
                  </a:schemeClr>
                </a:solidFill>
              </a:rPr>
              <a:t>  </a:t>
            </a:r>
            <a:r>
              <a:rPr lang="en-US" sz="3733" dirty="0">
                <a:solidFill>
                  <a:srgbClr val="00529C"/>
                </a:solidFill>
              </a:rPr>
              <a:t>|</a:t>
            </a:r>
            <a:r>
              <a:rPr lang="en-US" sz="3733" baseline="0" dirty="0">
                <a:solidFill>
                  <a:schemeClr val="tx1"/>
                </a:solidFill>
              </a:rPr>
              <a:t>  </a:t>
            </a:r>
            <a:r>
              <a:rPr lang="en-US" sz="3733" dirty="0">
                <a:solidFill>
                  <a:srgbClr val="989FA5"/>
                </a:solidFill>
                <a:latin typeface="+mn-lt"/>
              </a:rPr>
              <a:t>Efficient</a:t>
            </a:r>
            <a:r>
              <a:rPr lang="en-US" sz="3733" baseline="0" dirty="0">
                <a:solidFill>
                  <a:srgbClr val="989FA5"/>
                </a:solidFill>
                <a:latin typeface="+mn-lt"/>
              </a:rPr>
              <a:t> </a:t>
            </a:r>
            <a:r>
              <a:rPr lang="en-US" sz="3733" baseline="0" dirty="0">
                <a:solidFill>
                  <a:srgbClr val="989FA5"/>
                </a:solidFill>
              </a:rPr>
              <a:t> </a:t>
            </a:r>
            <a:r>
              <a:rPr lang="en-US" sz="3733" baseline="0" dirty="0">
                <a:solidFill>
                  <a:srgbClr val="00529C"/>
                </a:solidFill>
              </a:rPr>
              <a:t>|</a:t>
            </a:r>
            <a:r>
              <a:rPr lang="en-US" sz="3733" baseline="0" dirty="0">
                <a:solidFill>
                  <a:schemeClr val="tx1"/>
                </a:solidFill>
              </a:rPr>
              <a:t>  </a:t>
            </a:r>
            <a:r>
              <a:rPr lang="en-US" sz="3733" baseline="0" dirty="0">
                <a:solidFill>
                  <a:srgbClr val="989FA5"/>
                </a:solidFill>
                <a:latin typeface="+mn-lt"/>
              </a:rPr>
              <a:t>Innovative</a:t>
            </a:r>
            <a:endParaRPr lang="en-US" sz="3733" dirty="0">
              <a:solidFill>
                <a:srgbClr val="989FA5"/>
              </a:solidFill>
              <a:latin typeface="+mn-lt"/>
            </a:endParaRPr>
          </a:p>
        </p:txBody>
      </p:sp>
      <p:sp>
        <p:nvSpPr>
          <p:cNvPr id="19" name="TextBox 18"/>
          <p:cNvSpPr txBox="1"/>
          <p:nvPr userDrawn="1"/>
        </p:nvSpPr>
        <p:spPr>
          <a:xfrm>
            <a:off x="711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Our Performance</a:t>
            </a:r>
          </a:p>
        </p:txBody>
      </p:sp>
      <p:sp>
        <p:nvSpPr>
          <p:cNvPr id="20" name="TextBox 19"/>
          <p:cNvSpPr txBox="1"/>
          <p:nvPr userDrawn="1"/>
        </p:nvSpPr>
        <p:spPr>
          <a:xfrm>
            <a:off x="6299200" y="1498600"/>
            <a:ext cx="4165600" cy="420564"/>
          </a:xfrm>
          <a:prstGeom prst="rect">
            <a:avLst/>
          </a:prstGeom>
          <a:solidFill>
            <a:schemeClr val="bg1"/>
          </a:solidFill>
          <a:ln>
            <a:solidFill>
              <a:srgbClr val="00529C"/>
            </a:solidFill>
          </a:ln>
          <a:effectLst>
            <a:outerShdw blurRad="50800" dist="38100" dir="2700000" algn="tl" rotWithShape="0">
              <a:prstClr val="black">
                <a:alpha val="40000"/>
              </a:prstClr>
            </a:outerShdw>
          </a:effectLst>
        </p:spPr>
        <p:txBody>
          <a:bodyPr wrap="square" rtlCol="0">
            <a:spAutoFit/>
          </a:bodyPr>
          <a:lstStyle/>
          <a:p>
            <a:r>
              <a:rPr lang="en-US" sz="2133" b="1" dirty="0">
                <a:solidFill>
                  <a:srgbClr val="00529C"/>
                </a:solidFill>
              </a:rPr>
              <a:t>Your Advantage</a:t>
            </a:r>
          </a:p>
        </p:txBody>
      </p:sp>
      <p:sp>
        <p:nvSpPr>
          <p:cNvPr id="21" name="Menu 1"/>
          <p:cNvSpPr/>
          <p:nvPr userDrawn="1"/>
        </p:nvSpPr>
        <p:spPr>
          <a:xfrm>
            <a:off x="812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2" name="Text Placeholder 20"/>
          <p:cNvSpPr>
            <a:spLocks noGrp="1"/>
          </p:cNvSpPr>
          <p:nvPr>
            <p:ph type="body" sz="quarter" idx="19"/>
          </p:nvPr>
        </p:nvSpPr>
        <p:spPr>
          <a:xfrm>
            <a:off x="1422400" y="49530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23" name="Menu 1"/>
          <p:cNvSpPr/>
          <p:nvPr userDrawn="1"/>
        </p:nvSpPr>
        <p:spPr>
          <a:xfrm>
            <a:off x="6400800" y="5867400"/>
            <a:ext cx="406400" cy="406400"/>
          </a:xfrm>
          <a:prstGeom prst="rect">
            <a:avLst/>
          </a:prstGeom>
          <a:solidFill>
            <a:srgbClr val="0052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chemeClr val="bg1"/>
                </a:solidFill>
              </a:rPr>
              <a:t>+</a:t>
            </a:r>
          </a:p>
        </p:txBody>
      </p:sp>
      <p:sp>
        <p:nvSpPr>
          <p:cNvPr id="24" name="Text Placeholder 20"/>
          <p:cNvSpPr>
            <a:spLocks noGrp="1"/>
          </p:cNvSpPr>
          <p:nvPr>
            <p:ph type="body" sz="quarter" idx="21"/>
          </p:nvPr>
        </p:nvSpPr>
        <p:spPr>
          <a:xfrm>
            <a:off x="7010400" y="5867400"/>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sp>
        <p:nvSpPr>
          <p:cNvPr id="27" name="TextBox 26"/>
          <p:cNvSpPr txBox="1"/>
          <p:nvPr userDrawn="1"/>
        </p:nvSpPr>
        <p:spPr>
          <a:xfrm>
            <a:off x="487680" y="-36576"/>
            <a:ext cx="9753600" cy="502766"/>
          </a:xfrm>
          <a:prstGeom prst="rect">
            <a:avLst/>
          </a:prstGeom>
          <a:noFill/>
        </p:spPr>
        <p:txBody>
          <a:bodyPr wrap="square" rtlCol="0">
            <a:spAutoFit/>
          </a:bodyPr>
          <a:lstStyle/>
          <a:p>
            <a:r>
              <a:rPr lang="en-US" sz="2667" dirty="0">
                <a:solidFill>
                  <a:srgbClr val="00529C"/>
                </a:solidFill>
                <a:latin typeface="+mn-lt"/>
              </a:rPr>
              <a:t>Why BEKO Technologies?</a:t>
            </a:r>
          </a:p>
        </p:txBody>
      </p:sp>
      <p:sp>
        <p:nvSpPr>
          <p:cNvPr id="28" name="Text Placeholder 20"/>
          <p:cNvSpPr>
            <a:spLocks noGrp="1"/>
          </p:cNvSpPr>
          <p:nvPr>
            <p:ph type="body" sz="quarter" idx="22"/>
          </p:nvPr>
        </p:nvSpPr>
        <p:spPr>
          <a:xfrm>
            <a:off x="1426464" y="5864352"/>
            <a:ext cx="4368800" cy="406400"/>
          </a:xfrm>
          <a:prstGeom prst="rect">
            <a:avLst/>
          </a:prstGeom>
        </p:spPr>
        <p:txBody>
          <a:bodyPr>
            <a:noAutofit/>
          </a:bodyPr>
          <a:lstStyle>
            <a:lvl1pPr marL="0" indent="0">
              <a:buNone/>
              <a:defRPr sz="2133">
                <a:solidFill>
                  <a:schemeClr val="accent1">
                    <a:lumMod val="50000"/>
                  </a:schemeClr>
                </a:solidFill>
                <a:latin typeface="+mn-lt"/>
              </a:defRPr>
            </a:lvl1pPr>
          </a:lstStyle>
          <a:p>
            <a:pPr lvl="0"/>
            <a:r>
              <a:rPr lang="en-US"/>
              <a:t>Click to edit Master text styles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40453" y="6196781"/>
            <a:ext cx="406400" cy="535259"/>
          </a:xfrm>
          <a:prstGeom prst="rect">
            <a:avLst/>
          </a:prstGeom>
        </p:spPr>
      </p:pic>
    </p:spTree>
    <p:extLst>
      <p:ext uri="{BB962C8B-B14F-4D97-AF65-F5344CB8AC3E}">
        <p14:creationId xmlns:p14="http://schemas.microsoft.com/office/powerpoint/2010/main" val="23011727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Rectangle 3"/>
          <p:cNvSpPr/>
          <p:nvPr userDrawn="1"/>
        </p:nvSpPr>
        <p:spPr>
          <a:xfrm>
            <a:off x="-101600" y="-25400"/>
            <a:ext cx="12293600" cy="6883400"/>
          </a:xfrm>
          <a:prstGeom prst="rect">
            <a:avLst/>
          </a:prstGeom>
          <a:solidFill>
            <a:sysClr val="windowText" lastClr="000000"/>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66754" y="2921000"/>
            <a:ext cx="756893" cy="990600"/>
          </a:xfrm>
          <a:prstGeom prst="rect">
            <a:avLst/>
          </a:prstGeom>
        </p:spPr>
      </p:pic>
    </p:spTree>
    <p:extLst>
      <p:ext uri="{BB962C8B-B14F-4D97-AF65-F5344CB8AC3E}">
        <p14:creationId xmlns:p14="http://schemas.microsoft.com/office/powerpoint/2010/main" val="219946505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5/21/2020</a:t>
            </a:fld>
            <a:endParaRPr lang="en-US" dirty="0"/>
          </a:p>
        </p:txBody>
      </p:sp>
      <p:pic>
        <p:nvPicPr>
          <p:cNvPr id="7" name="Picture 6">
            <a:extLst>
              <a:ext uri="{FF2B5EF4-FFF2-40B4-BE49-F238E27FC236}">
                <a16:creationId xmlns:a16="http://schemas.microsoft.com/office/drawing/2014/main" id="{F4FA7FBB-129B-9948-8DC4-87260EEA10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0" y="0"/>
            <a:ext cx="6073140" cy="6858000"/>
          </a:xfrm>
          <a:prstGeom prst="rect">
            <a:avLst/>
          </a:prstGeom>
        </p:spPr>
      </p:pic>
      <p:pic>
        <p:nvPicPr>
          <p:cNvPr id="9" name="Picture 8"/>
          <p:cNvPicPr>
            <a:picLocks noChangeAspect="1"/>
          </p:cNvPicPr>
          <p:nvPr userDrawn="1"/>
        </p:nvPicPr>
        <p:blipFill>
          <a:blip r:embed="rId3"/>
          <a:stretch>
            <a:fillRect/>
          </a:stretch>
        </p:blipFill>
        <p:spPr>
          <a:xfrm>
            <a:off x="10291302" y="333375"/>
            <a:ext cx="1565736" cy="885451"/>
          </a:xfrm>
          <a:prstGeom prst="rect">
            <a:avLst/>
          </a:prstGeom>
        </p:spPr>
      </p:pic>
    </p:spTree>
    <p:extLst>
      <p:ext uri="{BB962C8B-B14F-4D97-AF65-F5344CB8AC3E}">
        <p14:creationId xmlns:p14="http://schemas.microsoft.com/office/powerpoint/2010/main" val="3741792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5/21/2020</a:t>
            </a:fld>
            <a:endParaRPr lang="en-US" dirty="0"/>
          </a:p>
        </p:txBody>
      </p:sp>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10" name="Picture Placeholder 2"/>
          <p:cNvSpPr>
            <a:spLocks noGrp="1"/>
          </p:cNvSpPr>
          <p:nvPr>
            <p:ph type="pic" idx="13"/>
          </p:nvPr>
        </p:nvSpPr>
        <p:spPr>
          <a:xfrm>
            <a:off x="1" y="0"/>
            <a:ext cx="6073140" cy="685800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grpSp>
        <p:nvGrpSpPr>
          <p:cNvPr id="7" name="Logo">
            <a:extLst>
              <a:ext uri="{FF2B5EF4-FFF2-40B4-BE49-F238E27FC236}">
                <a16:creationId xmlns:a16="http://schemas.microsoft.com/office/drawing/2014/main" id="{7D90B74C-1119-4BC5-A02D-E86FBD8F7CD4}"/>
              </a:ext>
            </a:extLst>
          </p:cNvPr>
          <p:cNvGrpSpPr/>
          <p:nvPr userDrawn="1"/>
        </p:nvGrpSpPr>
        <p:grpSpPr>
          <a:xfrm>
            <a:off x="8420986" y="333376"/>
            <a:ext cx="1728394" cy="929440"/>
            <a:chOff x="4246563" y="-879475"/>
            <a:chExt cx="6497638" cy="3494088"/>
          </a:xfrm>
        </p:grpSpPr>
        <p:sp>
          <p:nvSpPr>
            <p:cNvPr id="8" name="Freeform 6">
              <a:extLst>
                <a:ext uri="{FF2B5EF4-FFF2-40B4-BE49-F238E27FC236}">
                  <a16:creationId xmlns:a16="http://schemas.microsoft.com/office/drawing/2014/main" id="{52F4C010-61B1-4887-A2DF-06C72EDA19C4}"/>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1" name="Freeform 7">
              <a:extLst>
                <a:ext uri="{FF2B5EF4-FFF2-40B4-BE49-F238E27FC236}">
                  <a16:creationId xmlns:a16="http://schemas.microsoft.com/office/drawing/2014/main" id="{F3EF833C-2F4E-4C75-827F-0F7DDC405B7E}"/>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8">
              <a:extLst>
                <a:ext uri="{FF2B5EF4-FFF2-40B4-BE49-F238E27FC236}">
                  <a16:creationId xmlns:a16="http://schemas.microsoft.com/office/drawing/2014/main" id="{62DE772A-F299-45BA-A87E-DBE43D9D3988}"/>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9">
              <a:extLst>
                <a:ext uri="{FF2B5EF4-FFF2-40B4-BE49-F238E27FC236}">
                  <a16:creationId xmlns:a16="http://schemas.microsoft.com/office/drawing/2014/main" id="{06BA9489-514F-4D55-A9C8-B91E73A4C977}"/>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0">
              <a:extLst>
                <a:ext uri="{FF2B5EF4-FFF2-40B4-BE49-F238E27FC236}">
                  <a16:creationId xmlns:a16="http://schemas.microsoft.com/office/drawing/2014/main" id="{413E7606-69C5-46F1-95B6-BC1BAA64A5C2}"/>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1">
              <a:extLst>
                <a:ext uri="{FF2B5EF4-FFF2-40B4-BE49-F238E27FC236}">
                  <a16:creationId xmlns:a16="http://schemas.microsoft.com/office/drawing/2014/main" id="{EB4CC490-61F4-4281-964E-BD68274213AF}"/>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6" name="Freeform 12">
              <a:extLst>
                <a:ext uri="{FF2B5EF4-FFF2-40B4-BE49-F238E27FC236}">
                  <a16:creationId xmlns:a16="http://schemas.microsoft.com/office/drawing/2014/main" id="{A4994A39-1778-4CCC-80A1-B21BE52F9021}"/>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3">
              <a:extLst>
                <a:ext uri="{FF2B5EF4-FFF2-40B4-BE49-F238E27FC236}">
                  <a16:creationId xmlns:a16="http://schemas.microsoft.com/office/drawing/2014/main" id="{CA479B21-B20B-47C6-A2FC-30DD1398997D}"/>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4">
              <a:extLst>
                <a:ext uri="{FF2B5EF4-FFF2-40B4-BE49-F238E27FC236}">
                  <a16:creationId xmlns:a16="http://schemas.microsoft.com/office/drawing/2014/main" id="{382C9100-0EEC-484C-AB8C-20C65EC7FE0A}"/>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5">
              <a:extLst>
                <a:ext uri="{FF2B5EF4-FFF2-40B4-BE49-F238E27FC236}">
                  <a16:creationId xmlns:a16="http://schemas.microsoft.com/office/drawing/2014/main" id="{72A03DF3-0A85-4E89-8DCA-29837258D81F}"/>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6">
              <a:extLst>
                <a:ext uri="{FF2B5EF4-FFF2-40B4-BE49-F238E27FC236}">
                  <a16:creationId xmlns:a16="http://schemas.microsoft.com/office/drawing/2014/main" id="{94B2CD99-EECC-4686-B1C0-618AFF6545A6}"/>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7">
              <a:extLst>
                <a:ext uri="{FF2B5EF4-FFF2-40B4-BE49-F238E27FC236}">
                  <a16:creationId xmlns:a16="http://schemas.microsoft.com/office/drawing/2014/main" id="{95606519-8D98-4513-9AB0-C1B359EF72ED}"/>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18">
              <a:extLst>
                <a:ext uri="{FF2B5EF4-FFF2-40B4-BE49-F238E27FC236}">
                  <a16:creationId xmlns:a16="http://schemas.microsoft.com/office/drawing/2014/main" id="{ED6A604B-A70C-4C23-AF75-3E6DF91CB362}"/>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19">
              <a:extLst>
                <a:ext uri="{FF2B5EF4-FFF2-40B4-BE49-F238E27FC236}">
                  <a16:creationId xmlns:a16="http://schemas.microsoft.com/office/drawing/2014/main" id="{9597F479-6507-4920-B334-07B58D06DDA7}"/>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0">
              <a:extLst>
                <a:ext uri="{FF2B5EF4-FFF2-40B4-BE49-F238E27FC236}">
                  <a16:creationId xmlns:a16="http://schemas.microsoft.com/office/drawing/2014/main" id="{ED45EC26-81F3-4933-9BE5-752DAE7526A2}"/>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1">
              <a:extLst>
                <a:ext uri="{FF2B5EF4-FFF2-40B4-BE49-F238E27FC236}">
                  <a16:creationId xmlns:a16="http://schemas.microsoft.com/office/drawing/2014/main" id="{CFC7F1A3-F142-4DBA-B389-81F90D03026B}"/>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2">
              <a:extLst>
                <a:ext uri="{FF2B5EF4-FFF2-40B4-BE49-F238E27FC236}">
                  <a16:creationId xmlns:a16="http://schemas.microsoft.com/office/drawing/2014/main" id="{9D11E6C3-50FD-4DE7-97E6-946B10378495}"/>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3">
              <a:extLst>
                <a:ext uri="{FF2B5EF4-FFF2-40B4-BE49-F238E27FC236}">
                  <a16:creationId xmlns:a16="http://schemas.microsoft.com/office/drawing/2014/main" id="{0F287708-F7C6-4C98-9ACF-BC462ABB1D15}"/>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8" name="Freeform 24">
              <a:extLst>
                <a:ext uri="{FF2B5EF4-FFF2-40B4-BE49-F238E27FC236}">
                  <a16:creationId xmlns:a16="http://schemas.microsoft.com/office/drawing/2014/main" id="{CF14E838-F2D1-4702-AB55-6A37E1042093}"/>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9" name="Freeform 25">
              <a:extLst>
                <a:ext uri="{FF2B5EF4-FFF2-40B4-BE49-F238E27FC236}">
                  <a16:creationId xmlns:a16="http://schemas.microsoft.com/office/drawing/2014/main" id="{CA6C4AF2-B279-4409-AFAA-A53EF27C260A}"/>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103147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0377" y="1706880"/>
            <a:ext cx="4318885"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6830377" y="5093579"/>
            <a:ext cx="4318885" cy="604316"/>
          </a:xfrm>
          <a:prstGeom prst="rect">
            <a:avLst/>
          </a:prstGeom>
        </p:spPr>
        <p:txBody>
          <a:bodyPr/>
          <a:lstStyle>
            <a:lvl1pPr marL="0" indent="0" algn="l" rtl="0">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10" name="Picture Placeholder 2"/>
          <p:cNvSpPr>
            <a:spLocks noGrp="1"/>
          </p:cNvSpPr>
          <p:nvPr>
            <p:ph type="pic" idx="13"/>
          </p:nvPr>
        </p:nvSpPr>
        <p:spPr>
          <a:xfrm>
            <a:off x="334963" y="333374"/>
            <a:ext cx="5738178" cy="6191251"/>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grpSp>
        <p:nvGrpSpPr>
          <p:cNvPr id="6" name="Logo">
            <a:extLst>
              <a:ext uri="{FF2B5EF4-FFF2-40B4-BE49-F238E27FC236}">
                <a16:creationId xmlns:a16="http://schemas.microsoft.com/office/drawing/2014/main" id="{674847CD-7FA6-4880-BA38-7D3CDEBE6E1A}"/>
              </a:ext>
            </a:extLst>
          </p:cNvPr>
          <p:cNvGrpSpPr/>
          <p:nvPr userDrawn="1"/>
        </p:nvGrpSpPr>
        <p:grpSpPr>
          <a:xfrm>
            <a:off x="8420986" y="333376"/>
            <a:ext cx="1728394" cy="929440"/>
            <a:chOff x="4246563" y="-879475"/>
            <a:chExt cx="6497638" cy="3494088"/>
          </a:xfrm>
        </p:grpSpPr>
        <p:sp>
          <p:nvSpPr>
            <p:cNvPr id="7" name="Freeform 6">
              <a:extLst>
                <a:ext uri="{FF2B5EF4-FFF2-40B4-BE49-F238E27FC236}">
                  <a16:creationId xmlns:a16="http://schemas.microsoft.com/office/drawing/2014/main" id="{61F8D0F4-64D7-4789-9623-45483C048FDE}"/>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 name="Freeform 7">
              <a:extLst>
                <a:ext uri="{FF2B5EF4-FFF2-40B4-BE49-F238E27FC236}">
                  <a16:creationId xmlns:a16="http://schemas.microsoft.com/office/drawing/2014/main" id="{F3708071-0586-43CB-89E1-C60C8523612A}"/>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1" name="Freeform 8">
              <a:extLst>
                <a:ext uri="{FF2B5EF4-FFF2-40B4-BE49-F238E27FC236}">
                  <a16:creationId xmlns:a16="http://schemas.microsoft.com/office/drawing/2014/main" id="{3E732A40-9A24-4DCC-B1C4-309A189A37F2}"/>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9">
              <a:extLst>
                <a:ext uri="{FF2B5EF4-FFF2-40B4-BE49-F238E27FC236}">
                  <a16:creationId xmlns:a16="http://schemas.microsoft.com/office/drawing/2014/main" id="{CD6990F6-8076-40E5-9A68-3DAD17DE8D02}"/>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10">
              <a:extLst>
                <a:ext uri="{FF2B5EF4-FFF2-40B4-BE49-F238E27FC236}">
                  <a16:creationId xmlns:a16="http://schemas.microsoft.com/office/drawing/2014/main" id="{787C911B-034B-439C-BE1A-35F27EF757DA}"/>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1">
              <a:extLst>
                <a:ext uri="{FF2B5EF4-FFF2-40B4-BE49-F238E27FC236}">
                  <a16:creationId xmlns:a16="http://schemas.microsoft.com/office/drawing/2014/main" id="{C0F69754-FA98-49F7-B1FE-F657F626BF3B}"/>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2">
              <a:extLst>
                <a:ext uri="{FF2B5EF4-FFF2-40B4-BE49-F238E27FC236}">
                  <a16:creationId xmlns:a16="http://schemas.microsoft.com/office/drawing/2014/main" id="{8073D9B4-5BE5-4008-BBDB-9F11B408CDAB}"/>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6" name="Freeform 13">
              <a:extLst>
                <a:ext uri="{FF2B5EF4-FFF2-40B4-BE49-F238E27FC236}">
                  <a16:creationId xmlns:a16="http://schemas.microsoft.com/office/drawing/2014/main" id="{D4524B97-5527-49DC-8C8C-973FA910A718}"/>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4">
              <a:extLst>
                <a:ext uri="{FF2B5EF4-FFF2-40B4-BE49-F238E27FC236}">
                  <a16:creationId xmlns:a16="http://schemas.microsoft.com/office/drawing/2014/main" id="{A3E65310-163A-491E-9CB5-B9043E61FC90}"/>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5">
              <a:extLst>
                <a:ext uri="{FF2B5EF4-FFF2-40B4-BE49-F238E27FC236}">
                  <a16:creationId xmlns:a16="http://schemas.microsoft.com/office/drawing/2014/main" id="{A0C49C9D-47F4-4FCB-9655-DDF57239D601}"/>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6">
              <a:extLst>
                <a:ext uri="{FF2B5EF4-FFF2-40B4-BE49-F238E27FC236}">
                  <a16:creationId xmlns:a16="http://schemas.microsoft.com/office/drawing/2014/main" id="{B42FC973-3574-4BA4-9521-5CD077B1FEC8}"/>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7">
              <a:extLst>
                <a:ext uri="{FF2B5EF4-FFF2-40B4-BE49-F238E27FC236}">
                  <a16:creationId xmlns:a16="http://schemas.microsoft.com/office/drawing/2014/main" id="{F63FBDB0-A8D6-4914-B1BB-6B3B6302448B}"/>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8">
              <a:extLst>
                <a:ext uri="{FF2B5EF4-FFF2-40B4-BE49-F238E27FC236}">
                  <a16:creationId xmlns:a16="http://schemas.microsoft.com/office/drawing/2014/main" id="{6AE3B815-CC9C-45B8-856E-F60C4F104231}"/>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19">
              <a:extLst>
                <a:ext uri="{FF2B5EF4-FFF2-40B4-BE49-F238E27FC236}">
                  <a16:creationId xmlns:a16="http://schemas.microsoft.com/office/drawing/2014/main" id="{8301392B-A3E9-413F-A515-4EA170AA60E0}"/>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20">
              <a:extLst>
                <a:ext uri="{FF2B5EF4-FFF2-40B4-BE49-F238E27FC236}">
                  <a16:creationId xmlns:a16="http://schemas.microsoft.com/office/drawing/2014/main" id="{2261C032-8838-4FC9-A037-C88C70C5F052}"/>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1">
              <a:extLst>
                <a:ext uri="{FF2B5EF4-FFF2-40B4-BE49-F238E27FC236}">
                  <a16:creationId xmlns:a16="http://schemas.microsoft.com/office/drawing/2014/main" id="{1FAF0BD3-265D-4F5A-AFB2-06600DB67E5A}"/>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2">
              <a:extLst>
                <a:ext uri="{FF2B5EF4-FFF2-40B4-BE49-F238E27FC236}">
                  <a16:creationId xmlns:a16="http://schemas.microsoft.com/office/drawing/2014/main" id="{B13F26DA-693B-4416-9812-72E7757613D2}"/>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3">
              <a:extLst>
                <a:ext uri="{FF2B5EF4-FFF2-40B4-BE49-F238E27FC236}">
                  <a16:creationId xmlns:a16="http://schemas.microsoft.com/office/drawing/2014/main" id="{6A58736C-C6FD-4CF7-A7C6-D3B15AD4848B}"/>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4">
              <a:extLst>
                <a:ext uri="{FF2B5EF4-FFF2-40B4-BE49-F238E27FC236}">
                  <a16:creationId xmlns:a16="http://schemas.microsoft.com/office/drawing/2014/main" id="{50E3F8F5-6DA0-4638-91A8-DF5E9693BC26}"/>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8" name="Freeform 25">
              <a:extLst>
                <a:ext uri="{FF2B5EF4-FFF2-40B4-BE49-F238E27FC236}">
                  <a16:creationId xmlns:a16="http://schemas.microsoft.com/office/drawing/2014/main" id="{E60A6595-D474-440D-A598-B3B4439D08DA}"/>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4276913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0291302" y="333375"/>
            <a:ext cx="1565736" cy="885451"/>
          </a:xfrm>
          <a:prstGeom prst="rect">
            <a:avLst/>
          </a:prstGeom>
        </p:spPr>
      </p:pic>
      <p:sp>
        <p:nvSpPr>
          <p:cNvPr id="6" name="Picture Placeholder 2">
            <a:extLst>
              <a:ext uri="{FF2B5EF4-FFF2-40B4-BE49-F238E27FC236}">
                <a16:creationId xmlns:a16="http://schemas.microsoft.com/office/drawing/2014/main" id="{A6B11AF8-957E-4FD4-ADDF-BCC83C18019D}"/>
              </a:ext>
            </a:extLst>
          </p:cNvPr>
          <p:cNvSpPr>
            <a:spLocks noGrp="1"/>
          </p:cNvSpPr>
          <p:nvPr>
            <p:ph type="pic" idx="14"/>
          </p:nvPr>
        </p:nvSpPr>
        <p:spPr>
          <a:xfrm>
            <a:off x="6118861" y="333373"/>
            <a:ext cx="5738178" cy="6191251"/>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7" name="Title 1">
            <a:extLst>
              <a:ext uri="{FF2B5EF4-FFF2-40B4-BE49-F238E27FC236}">
                <a16:creationId xmlns:a16="http://schemas.microsoft.com/office/drawing/2014/main" id="{B9AAD263-21A6-4DA2-BA1B-ECCF243A4ACE}"/>
              </a:ext>
            </a:extLst>
          </p:cNvPr>
          <p:cNvSpPr>
            <a:spLocks noGrp="1"/>
          </p:cNvSpPr>
          <p:nvPr>
            <p:ph type="title" hasCustomPrompt="1"/>
          </p:nvPr>
        </p:nvSpPr>
        <p:spPr>
          <a:xfrm>
            <a:off x="779526" y="603810"/>
            <a:ext cx="5157787" cy="714889"/>
          </a:xfrm>
          <a:prstGeom prst="rect">
            <a:avLst/>
          </a:prstGeom>
        </p:spPr>
        <p:txBody>
          <a:bodyPr/>
          <a:lstStyle>
            <a:lvl1pPr rtl="0">
              <a:defRPr sz="4000" baseline="0">
                <a:solidFill>
                  <a:srgbClr val="174489"/>
                </a:solidFill>
              </a:defRPr>
            </a:lvl1pPr>
          </a:lstStyle>
          <a:p>
            <a:pPr rtl="0"/>
            <a:r>
              <a:rPr lang="en-US" dirty="0"/>
              <a:t>Master title style</a:t>
            </a:r>
            <a:endParaRPr lang="en-US" sz="4000" b="0" i="0" u="none" strike="noStrike" kern="1200" baseline="0" dirty="0">
              <a:solidFill>
                <a:srgbClr val="7F7F7F"/>
              </a:solidFill>
              <a:latin typeface="Calibri Light" charset="0"/>
            </a:endParaRPr>
          </a:p>
        </p:txBody>
      </p:sp>
      <p:sp>
        <p:nvSpPr>
          <p:cNvPr id="8" name="Content Placeholder 3">
            <a:extLst>
              <a:ext uri="{FF2B5EF4-FFF2-40B4-BE49-F238E27FC236}">
                <a16:creationId xmlns:a16="http://schemas.microsoft.com/office/drawing/2014/main" id="{71A06AC0-D73B-4FBF-BAED-DB6777883FD3}"/>
              </a:ext>
            </a:extLst>
          </p:cNvPr>
          <p:cNvSpPr>
            <a:spLocks noGrp="1"/>
          </p:cNvSpPr>
          <p:nvPr>
            <p:ph sz="half" idx="2"/>
          </p:nvPr>
        </p:nvSpPr>
        <p:spPr>
          <a:xfrm>
            <a:off x="779526" y="1477926"/>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848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779526" y="1477926"/>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grpSp>
        <p:nvGrpSpPr>
          <p:cNvPr id="5" name="Logo">
            <a:extLst>
              <a:ext uri="{FF2B5EF4-FFF2-40B4-BE49-F238E27FC236}">
                <a16:creationId xmlns:a16="http://schemas.microsoft.com/office/drawing/2014/main" id="{464E75D0-EC58-4DF2-B89C-6E8CDD9E0073}"/>
              </a:ext>
            </a:extLst>
          </p:cNvPr>
          <p:cNvGrpSpPr/>
          <p:nvPr userDrawn="1"/>
        </p:nvGrpSpPr>
        <p:grpSpPr>
          <a:xfrm>
            <a:off x="9728791" y="315746"/>
            <a:ext cx="1047909" cy="563511"/>
            <a:chOff x="4246563" y="-879475"/>
            <a:chExt cx="6497638" cy="3494088"/>
          </a:xfrm>
        </p:grpSpPr>
        <p:sp>
          <p:nvSpPr>
            <p:cNvPr id="6" name="Freeform 6">
              <a:extLst>
                <a:ext uri="{FF2B5EF4-FFF2-40B4-BE49-F238E27FC236}">
                  <a16:creationId xmlns:a16="http://schemas.microsoft.com/office/drawing/2014/main" id="{2F7CD014-0CB6-4F59-B4B6-9C35716E476D}"/>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 name="Freeform 7">
              <a:extLst>
                <a:ext uri="{FF2B5EF4-FFF2-40B4-BE49-F238E27FC236}">
                  <a16:creationId xmlns:a16="http://schemas.microsoft.com/office/drawing/2014/main" id="{748B8142-255E-4726-B288-BA05EC8F6753}"/>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 name="Freeform 8">
              <a:extLst>
                <a:ext uri="{FF2B5EF4-FFF2-40B4-BE49-F238E27FC236}">
                  <a16:creationId xmlns:a16="http://schemas.microsoft.com/office/drawing/2014/main" id="{D77384C3-7F95-4D24-A41E-361C9257FE39}"/>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9" name="Freeform 9">
              <a:extLst>
                <a:ext uri="{FF2B5EF4-FFF2-40B4-BE49-F238E27FC236}">
                  <a16:creationId xmlns:a16="http://schemas.microsoft.com/office/drawing/2014/main" id="{A2D9D917-821A-4088-B5C0-ECEA598C2679}"/>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 name="Freeform 10">
              <a:extLst>
                <a:ext uri="{FF2B5EF4-FFF2-40B4-BE49-F238E27FC236}">
                  <a16:creationId xmlns:a16="http://schemas.microsoft.com/office/drawing/2014/main" id="{F018E576-074A-439D-89AB-2894B36721ED}"/>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11">
              <a:extLst>
                <a:ext uri="{FF2B5EF4-FFF2-40B4-BE49-F238E27FC236}">
                  <a16:creationId xmlns:a16="http://schemas.microsoft.com/office/drawing/2014/main" id="{68F514F1-6488-4B3E-B839-02DD90D0773B}"/>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12">
              <a:extLst>
                <a:ext uri="{FF2B5EF4-FFF2-40B4-BE49-F238E27FC236}">
                  <a16:creationId xmlns:a16="http://schemas.microsoft.com/office/drawing/2014/main" id="{618F87DD-AF15-4521-A724-1C2BF8F36415}"/>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3">
              <a:extLst>
                <a:ext uri="{FF2B5EF4-FFF2-40B4-BE49-F238E27FC236}">
                  <a16:creationId xmlns:a16="http://schemas.microsoft.com/office/drawing/2014/main" id="{DDC8E4C4-891E-4D83-8645-AF9A6FA966C8}"/>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4">
              <a:extLst>
                <a:ext uri="{FF2B5EF4-FFF2-40B4-BE49-F238E27FC236}">
                  <a16:creationId xmlns:a16="http://schemas.microsoft.com/office/drawing/2014/main" id="{0210A27B-C83C-433C-A611-AA3662BFA503}"/>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5">
              <a:extLst>
                <a:ext uri="{FF2B5EF4-FFF2-40B4-BE49-F238E27FC236}">
                  <a16:creationId xmlns:a16="http://schemas.microsoft.com/office/drawing/2014/main" id="{8BE5DA55-3618-4DC4-ABF9-5532A41CF595}"/>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6">
              <a:extLst>
                <a:ext uri="{FF2B5EF4-FFF2-40B4-BE49-F238E27FC236}">
                  <a16:creationId xmlns:a16="http://schemas.microsoft.com/office/drawing/2014/main" id="{95208124-9E5C-4D90-B656-4E325515DFDB}"/>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7">
              <a:extLst>
                <a:ext uri="{FF2B5EF4-FFF2-40B4-BE49-F238E27FC236}">
                  <a16:creationId xmlns:a16="http://schemas.microsoft.com/office/drawing/2014/main" id="{FDF48173-DFF7-4F4B-8E02-6DB471D8F516}"/>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8">
              <a:extLst>
                <a:ext uri="{FF2B5EF4-FFF2-40B4-BE49-F238E27FC236}">
                  <a16:creationId xmlns:a16="http://schemas.microsoft.com/office/drawing/2014/main" id="{D6D73F06-F295-4DA8-AA2A-968A733260AE}"/>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9">
              <a:extLst>
                <a:ext uri="{FF2B5EF4-FFF2-40B4-BE49-F238E27FC236}">
                  <a16:creationId xmlns:a16="http://schemas.microsoft.com/office/drawing/2014/main" id="{D1D1F312-6195-4B24-89D8-C158655D0147}"/>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20">
              <a:extLst>
                <a:ext uri="{FF2B5EF4-FFF2-40B4-BE49-F238E27FC236}">
                  <a16:creationId xmlns:a16="http://schemas.microsoft.com/office/drawing/2014/main" id="{1144E72F-BBDA-4D3D-8353-A17AA23F87BA}"/>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21">
              <a:extLst>
                <a:ext uri="{FF2B5EF4-FFF2-40B4-BE49-F238E27FC236}">
                  <a16:creationId xmlns:a16="http://schemas.microsoft.com/office/drawing/2014/main" id="{1DB658C0-B01A-46A8-99D9-7A36698B3DE0}"/>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2">
              <a:extLst>
                <a:ext uri="{FF2B5EF4-FFF2-40B4-BE49-F238E27FC236}">
                  <a16:creationId xmlns:a16="http://schemas.microsoft.com/office/drawing/2014/main" id="{DF4DE7B6-6C42-4DFE-8ADC-A91B9514B00B}"/>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3">
              <a:extLst>
                <a:ext uri="{FF2B5EF4-FFF2-40B4-BE49-F238E27FC236}">
                  <a16:creationId xmlns:a16="http://schemas.microsoft.com/office/drawing/2014/main" id="{FFA23E72-C4F3-4094-8D3F-3829D59DEB94}"/>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4">
              <a:extLst>
                <a:ext uri="{FF2B5EF4-FFF2-40B4-BE49-F238E27FC236}">
                  <a16:creationId xmlns:a16="http://schemas.microsoft.com/office/drawing/2014/main" id="{2E70CBAB-336B-4B3F-9A28-964B77FB49F3}"/>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5">
              <a:extLst>
                <a:ext uri="{FF2B5EF4-FFF2-40B4-BE49-F238E27FC236}">
                  <a16:creationId xmlns:a16="http://schemas.microsoft.com/office/drawing/2014/main" id="{7469A3CF-B935-4A09-8665-6CA2D10DC7F7}"/>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4251489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779526" y="1477926"/>
            <a:ext cx="5157787"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6" name="Content Placeholder 3"/>
          <p:cNvSpPr>
            <a:spLocks noGrp="1"/>
          </p:cNvSpPr>
          <p:nvPr>
            <p:ph sz="half" idx="10"/>
          </p:nvPr>
        </p:nvSpPr>
        <p:spPr>
          <a:xfrm>
            <a:off x="779526" y="1967023"/>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Logo">
            <a:extLst>
              <a:ext uri="{FF2B5EF4-FFF2-40B4-BE49-F238E27FC236}">
                <a16:creationId xmlns:a16="http://schemas.microsoft.com/office/drawing/2014/main" id="{945377F2-2839-4AA4-AC13-DBF66DE93CD4}"/>
              </a:ext>
            </a:extLst>
          </p:cNvPr>
          <p:cNvGrpSpPr/>
          <p:nvPr userDrawn="1"/>
        </p:nvGrpSpPr>
        <p:grpSpPr>
          <a:xfrm>
            <a:off x="9728791" y="315746"/>
            <a:ext cx="1047909" cy="563511"/>
            <a:chOff x="4246563" y="-879475"/>
            <a:chExt cx="6497638" cy="3494088"/>
          </a:xfrm>
        </p:grpSpPr>
        <p:sp>
          <p:nvSpPr>
            <p:cNvPr id="8" name="Freeform 6">
              <a:extLst>
                <a:ext uri="{FF2B5EF4-FFF2-40B4-BE49-F238E27FC236}">
                  <a16:creationId xmlns:a16="http://schemas.microsoft.com/office/drawing/2014/main" id="{A299B58A-ED52-46DB-AB42-3F78309FD4AF}"/>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9" name="Freeform 7">
              <a:extLst>
                <a:ext uri="{FF2B5EF4-FFF2-40B4-BE49-F238E27FC236}">
                  <a16:creationId xmlns:a16="http://schemas.microsoft.com/office/drawing/2014/main" id="{70F924BC-7861-4BDE-B0DF-DEBA55D32EE3}"/>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 name="Freeform 8">
              <a:extLst>
                <a:ext uri="{FF2B5EF4-FFF2-40B4-BE49-F238E27FC236}">
                  <a16:creationId xmlns:a16="http://schemas.microsoft.com/office/drawing/2014/main" id="{398F0F0F-130F-4DF5-B674-210CC6E2E0E8}"/>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9">
              <a:extLst>
                <a:ext uri="{FF2B5EF4-FFF2-40B4-BE49-F238E27FC236}">
                  <a16:creationId xmlns:a16="http://schemas.microsoft.com/office/drawing/2014/main" id="{B62C801A-CA12-44F9-AD9B-69964839BB35}"/>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10">
              <a:extLst>
                <a:ext uri="{FF2B5EF4-FFF2-40B4-BE49-F238E27FC236}">
                  <a16:creationId xmlns:a16="http://schemas.microsoft.com/office/drawing/2014/main" id="{C2AD8ABD-572C-49D8-81C9-210774510A07}"/>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1">
              <a:extLst>
                <a:ext uri="{FF2B5EF4-FFF2-40B4-BE49-F238E27FC236}">
                  <a16:creationId xmlns:a16="http://schemas.microsoft.com/office/drawing/2014/main" id="{A675892F-C511-4199-B685-4DE8A86E5994}"/>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2">
              <a:extLst>
                <a:ext uri="{FF2B5EF4-FFF2-40B4-BE49-F238E27FC236}">
                  <a16:creationId xmlns:a16="http://schemas.microsoft.com/office/drawing/2014/main" id="{86558E8B-E7A7-4DBF-AE91-6C223FA55AD6}"/>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3">
              <a:extLst>
                <a:ext uri="{FF2B5EF4-FFF2-40B4-BE49-F238E27FC236}">
                  <a16:creationId xmlns:a16="http://schemas.microsoft.com/office/drawing/2014/main" id="{DB74F030-3C78-4631-9099-5CC7ED8BB344}"/>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4">
              <a:extLst>
                <a:ext uri="{FF2B5EF4-FFF2-40B4-BE49-F238E27FC236}">
                  <a16:creationId xmlns:a16="http://schemas.microsoft.com/office/drawing/2014/main" id="{AA9937B4-8078-49E6-82CC-1AB1657BE209}"/>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5">
              <a:extLst>
                <a:ext uri="{FF2B5EF4-FFF2-40B4-BE49-F238E27FC236}">
                  <a16:creationId xmlns:a16="http://schemas.microsoft.com/office/drawing/2014/main" id="{E49EAB45-897C-4A2E-AA44-D00588918574}"/>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6">
              <a:extLst>
                <a:ext uri="{FF2B5EF4-FFF2-40B4-BE49-F238E27FC236}">
                  <a16:creationId xmlns:a16="http://schemas.microsoft.com/office/drawing/2014/main" id="{D81BCB19-F2BD-49A0-BC45-ED522232DCCC}"/>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7">
              <a:extLst>
                <a:ext uri="{FF2B5EF4-FFF2-40B4-BE49-F238E27FC236}">
                  <a16:creationId xmlns:a16="http://schemas.microsoft.com/office/drawing/2014/main" id="{35642C30-B547-44FB-AFD5-F06997B3DE8F}"/>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18">
              <a:extLst>
                <a:ext uri="{FF2B5EF4-FFF2-40B4-BE49-F238E27FC236}">
                  <a16:creationId xmlns:a16="http://schemas.microsoft.com/office/drawing/2014/main" id="{6630A892-962E-4B2B-A195-3214D73A27A6}"/>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19">
              <a:extLst>
                <a:ext uri="{FF2B5EF4-FFF2-40B4-BE49-F238E27FC236}">
                  <a16:creationId xmlns:a16="http://schemas.microsoft.com/office/drawing/2014/main" id="{C92A6071-9472-42A4-B916-D8AEDC60F58F}"/>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0">
              <a:extLst>
                <a:ext uri="{FF2B5EF4-FFF2-40B4-BE49-F238E27FC236}">
                  <a16:creationId xmlns:a16="http://schemas.microsoft.com/office/drawing/2014/main" id="{7CA8BFBF-4481-4DA4-9677-89B556E92254}"/>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1">
              <a:extLst>
                <a:ext uri="{FF2B5EF4-FFF2-40B4-BE49-F238E27FC236}">
                  <a16:creationId xmlns:a16="http://schemas.microsoft.com/office/drawing/2014/main" id="{85788FB7-1080-4EAE-8A1E-5D88B60C0AE1}"/>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2">
              <a:extLst>
                <a:ext uri="{FF2B5EF4-FFF2-40B4-BE49-F238E27FC236}">
                  <a16:creationId xmlns:a16="http://schemas.microsoft.com/office/drawing/2014/main" id="{7DDCB5D2-C448-417B-A73A-ACD4E1DEF813}"/>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3">
              <a:extLst>
                <a:ext uri="{FF2B5EF4-FFF2-40B4-BE49-F238E27FC236}">
                  <a16:creationId xmlns:a16="http://schemas.microsoft.com/office/drawing/2014/main" id="{ED7EF249-31A1-4A1D-AEE6-D910945A6B90}"/>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8" name="Freeform 24">
              <a:extLst>
                <a:ext uri="{FF2B5EF4-FFF2-40B4-BE49-F238E27FC236}">
                  <a16:creationId xmlns:a16="http://schemas.microsoft.com/office/drawing/2014/main" id="{1DECB59A-5027-483C-BC84-CBAA963DF14D}"/>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9" name="Freeform 25">
              <a:extLst>
                <a:ext uri="{FF2B5EF4-FFF2-40B4-BE49-F238E27FC236}">
                  <a16:creationId xmlns:a16="http://schemas.microsoft.com/office/drawing/2014/main" id="{E8A687DB-DAD5-4076-BF0D-7269ADC058FA}"/>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277779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5/21/2020</a:t>
            </a:fld>
            <a:endParaRPr lang="en-US"/>
          </a:p>
        </p:txBody>
      </p:sp>
      <p:sp>
        <p:nvSpPr>
          <p:cNvPr id="6" name="Footer Placeholder 5"/>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9" name="Content Placeholder 8"/>
          <p:cNvSpPr>
            <a:spLocks noGrp="1"/>
          </p:cNvSpPr>
          <p:nvPr>
            <p:ph sz="quarter" idx="1"/>
          </p:nvPr>
        </p:nvSpPr>
        <p:spPr>
          <a:xfrm>
            <a:off x="609600" y="1600200"/>
            <a:ext cx="48768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9" name="Content Placeholder 3"/>
          <p:cNvSpPr>
            <a:spLocks noGrp="1"/>
          </p:cNvSpPr>
          <p:nvPr>
            <p:ph sz="half" idx="12" hasCustomPrompt="1"/>
          </p:nvPr>
        </p:nvSpPr>
        <p:spPr>
          <a:xfrm>
            <a:off x="779526" y="4943877"/>
            <a:ext cx="5157787" cy="489097"/>
          </a:xfrm>
          <a:prstGeom prst="rect">
            <a:avLst/>
          </a:prstGeom>
        </p:spPr>
        <p:txBody>
          <a:bodyPr/>
          <a:lstStyle>
            <a:lvl1pPr marL="0" indent="0">
              <a:lnSpc>
                <a:spcPct val="100000"/>
              </a:lnSpc>
              <a:spcBef>
                <a:spcPts val="0"/>
              </a:spcBef>
              <a:buClr>
                <a:srgbClr val="8DC63E"/>
              </a:buClr>
              <a:buFontTx/>
              <a:buNone/>
              <a:defRPr sz="2200" i="1">
                <a:solidFill>
                  <a:srgbClr val="8DC63E"/>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a:t>
            </a:r>
          </a:p>
        </p:txBody>
      </p:sp>
      <p:sp>
        <p:nvSpPr>
          <p:cNvPr id="7"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8" name="Content Placeholder 3"/>
          <p:cNvSpPr>
            <a:spLocks noGrp="1"/>
          </p:cNvSpPr>
          <p:nvPr>
            <p:ph sz="half" idx="2"/>
          </p:nvPr>
        </p:nvSpPr>
        <p:spPr>
          <a:xfrm>
            <a:off x="779526" y="1477926"/>
            <a:ext cx="5157787"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sp>
        <p:nvSpPr>
          <p:cNvPr id="10" name="Content Placeholder 3"/>
          <p:cNvSpPr>
            <a:spLocks noGrp="1"/>
          </p:cNvSpPr>
          <p:nvPr>
            <p:ph sz="half" idx="10"/>
          </p:nvPr>
        </p:nvSpPr>
        <p:spPr>
          <a:xfrm>
            <a:off x="779526" y="1967023"/>
            <a:ext cx="5157787"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Logo">
            <a:extLst>
              <a:ext uri="{FF2B5EF4-FFF2-40B4-BE49-F238E27FC236}">
                <a16:creationId xmlns:a16="http://schemas.microsoft.com/office/drawing/2014/main" id="{FA5CF4EE-685D-4DF1-AB9A-FB6B1DD442EF}"/>
              </a:ext>
            </a:extLst>
          </p:cNvPr>
          <p:cNvGrpSpPr/>
          <p:nvPr userDrawn="1"/>
        </p:nvGrpSpPr>
        <p:grpSpPr>
          <a:xfrm>
            <a:off x="9728791" y="315746"/>
            <a:ext cx="1047909" cy="563511"/>
            <a:chOff x="4246563" y="-879475"/>
            <a:chExt cx="6497638" cy="3494088"/>
          </a:xfrm>
        </p:grpSpPr>
        <p:sp>
          <p:nvSpPr>
            <p:cNvPr id="12" name="Freeform 6">
              <a:extLst>
                <a:ext uri="{FF2B5EF4-FFF2-40B4-BE49-F238E27FC236}">
                  <a16:creationId xmlns:a16="http://schemas.microsoft.com/office/drawing/2014/main" id="{2FE1C652-5018-4F93-B14E-C5F81361AB40}"/>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7">
              <a:extLst>
                <a:ext uri="{FF2B5EF4-FFF2-40B4-BE49-F238E27FC236}">
                  <a16:creationId xmlns:a16="http://schemas.microsoft.com/office/drawing/2014/main" id="{97738440-07C6-4CE2-9C82-FB017C9B52AC}"/>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8">
              <a:extLst>
                <a:ext uri="{FF2B5EF4-FFF2-40B4-BE49-F238E27FC236}">
                  <a16:creationId xmlns:a16="http://schemas.microsoft.com/office/drawing/2014/main" id="{2139FDDE-F030-4019-AE67-2E452FE7E278}"/>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9">
              <a:extLst>
                <a:ext uri="{FF2B5EF4-FFF2-40B4-BE49-F238E27FC236}">
                  <a16:creationId xmlns:a16="http://schemas.microsoft.com/office/drawing/2014/main" id="{999CB424-B054-447D-8BD9-677A62B3B849}"/>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0">
              <a:extLst>
                <a:ext uri="{FF2B5EF4-FFF2-40B4-BE49-F238E27FC236}">
                  <a16:creationId xmlns:a16="http://schemas.microsoft.com/office/drawing/2014/main" id="{3048929D-AC3D-4C53-BE06-FC5694EE77EE}"/>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1">
              <a:extLst>
                <a:ext uri="{FF2B5EF4-FFF2-40B4-BE49-F238E27FC236}">
                  <a16:creationId xmlns:a16="http://schemas.microsoft.com/office/drawing/2014/main" id="{5184740E-6F71-4212-BFFA-5A29CFCAEA9A}"/>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2">
              <a:extLst>
                <a:ext uri="{FF2B5EF4-FFF2-40B4-BE49-F238E27FC236}">
                  <a16:creationId xmlns:a16="http://schemas.microsoft.com/office/drawing/2014/main" id="{DDD63639-C17B-4E5C-90C3-617A6B625C25}"/>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3">
              <a:extLst>
                <a:ext uri="{FF2B5EF4-FFF2-40B4-BE49-F238E27FC236}">
                  <a16:creationId xmlns:a16="http://schemas.microsoft.com/office/drawing/2014/main" id="{AF8F8C51-065F-48FB-8391-1E25A5AA90B3}"/>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4">
              <a:extLst>
                <a:ext uri="{FF2B5EF4-FFF2-40B4-BE49-F238E27FC236}">
                  <a16:creationId xmlns:a16="http://schemas.microsoft.com/office/drawing/2014/main" id="{8325BDEB-93E9-4EC6-854C-F919959B28BB}"/>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15">
              <a:extLst>
                <a:ext uri="{FF2B5EF4-FFF2-40B4-BE49-F238E27FC236}">
                  <a16:creationId xmlns:a16="http://schemas.microsoft.com/office/drawing/2014/main" id="{AC908A1D-0AB3-467A-8EE4-32E9E2EC3009}"/>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16">
              <a:extLst>
                <a:ext uri="{FF2B5EF4-FFF2-40B4-BE49-F238E27FC236}">
                  <a16:creationId xmlns:a16="http://schemas.microsoft.com/office/drawing/2014/main" id="{1A87C16F-B714-408C-AF81-C23235FF6001}"/>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17">
              <a:extLst>
                <a:ext uri="{FF2B5EF4-FFF2-40B4-BE49-F238E27FC236}">
                  <a16:creationId xmlns:a16="http://schemas.microsoft.com/office/drawing/2014/main" id="{6D9BBA2B-B1FF-4EDA-B116-985B898DDDD1}"/>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18">
              <a:extLst>
                <a:ext uri="{FF2B5EF4-FFF2-40B4-BE49-F238E27FC236}">
                  <a16:creationId xmlns:a16="http://schemas.microsoft.com/office/drawing/2014/main" id="{47E74279-039A-4570-974E-7D840EE426AA}"/>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19">
              <a:extLst>
                <a:ext uri="{FF2B5EF4-FFF2-40B4-BE49-F238E27FC236}">
                  <a16:creationId xmlns:a16="http://schemas.microsoft.com/office/drawing/2014/main" id="{85E44656-36ED-4F2D-8520-3275879BCDD4}"/>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0">
              <a:extLst>
                <a:ext uri="{FF2B5EF4-FFF2-40B4-BE49-F238E27FC236}">
                  <a16:creationId xmlns:a16="http://schemas.microsoft.com/office/drawing/2014/main" id="{4AFE9C2F-53B0-458C-B611-B414736153C5}"/>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8" name="Freeform 21">
              <a:extLst>
                <a:ext uri="{FF2B5EF4-FFF2-40B4-BE49-F238E27FC236}">
                  <a16:creationId xmlns:a16="http://schemas.microsoft.com/office/drawing/2014/main" id="{8C9FB845-B17C-4287-93CE-76FA90B0560E}"/>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9" name="Freeform 22">
              <a:extLst>
                <a:ext uri="{FF2B5EF4-FFF2-40B4-BE49-F238E27FC236}">
                  <a16:creationId xmlns:a16="http://schemas.microsoft.com/office/drawing/2014/main" id="{4EC2C256-A560-441D-832B-012EB22DD710}"/>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30" name="Freeform 23">
              <a:extLst>
                <a:ext uri="{FF2B5EF4-FFF2-40B4-BE49-F238E27FC236}">
                  <a16:creationId xmlns:a16="http://schemas.microsoft.com/office/drawing/2014/main" id="{4CE007B3-AC28-428D-ADAF-92096912368B}"/>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31" name="Freeform 24">
              <a:extLst>
                <a:ext uri="{FF2B5EF4-FFF2-40B4-BE49-F238E27FC236}">
                  <a16:creationId xmlns:a16="http://schemas.microsoft.com/office/drawing/2014/main" id="{586E0C64-BD7E-46B5-B40D-9F7ADE55DE74}"/>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32" name="Freeform 25">
              <a:extLst>
                <a:ext uri="{FF2B5EF4-FFF2-40B4-BE49-F238E27FC236}">
                  <a16:creationId xmlns:a16="http://schemas.microsoft.com/office/drawing/2014/main" id="{E9B809D8-BE31-443D-B152-D7A936263C00}"/>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2929108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779526" y="1477926"/>
            <a:ext cx="9523423"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(1 </a:t>
            </a:r>
            <a:r>
              <a:rPr lang="en-US" dirty="0" err="1"/>
              <a:t>tekstblok</a:t>
            </a:r>
            <a:r>
              <a:rPr lang="en-US" dirty="0"/>
              <a:t>, </a:t>
            </a:r>
            <a:r>
              <a:rPr lang="en-US" dirty="0" err="1"/>
              <a:t>alleen</a:t>
            </a:r>
            <a:r>
              <a:rPr lang="en-US" dirty="0"/>
              <a:t> </a:t>
            </a:r>
            <a:r>
              <a:rPr lang="en-US" dirty="0" err="1"/>
              <a:t>tekst</a:t>
            </a:r>
            <a:r>
              <a:rPr lang="en-US" dirty="0"/>
              <a:t> over de hele </a:t>
            </a:r>
            <a:r>
              <a:rPr lang="en-US" dirty="0" err="1"/>
              <a:t>pagina</a:t>
            </a:r>
            <a:r>
              <a:rPr lang="en-US" dirty="0"/>
              <a:t> </a:t>
            </a:r>
            <a:r>
              <a:rPr lang="en-US" dirty="0" err="1"/>
              <a:t>uitgelijnd</a:t>
            </a:r>
            <a:r>
              <a:rPr lang="en-US" dirty="0"/>
              <a:t>)</a:t>
            </a:r>
          </a:p>
          <a:p>
            <a:pPr lvl="0"/>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grpSp>
        <p:nvGrpSpPr>
          <p:cNvPr id="5" name="Logo">
            <a:extLst>
              <a:ext uri="{FF2B5EF4-FFF2-40B4-BE49-F238E27FC236}">
                <a16:creationId xmlns:a16="http://schemas.microsoft.com/office/drawing/2014/main" id="{00086E7C-9FF7-4D4B-98D4-8FC16503F5F9}"/>
              </a:ext>
            </a:extLst>
          </p:cNvPr>
          <p:cNvGrpSpPr/>
          <p:nvPr userDrawn="1"/>
        </p:nvGrpSpPr>
        <p:grpSpPr>
          <a:xfrm>
            <a:off x="9728791" y="315746"/>
            <a:ext cx="1047909" cy="563511"/>
            <a:chOff x="4246563" y="-879475"/>
            <a:chExt cx="6497638" cy="3494088"/>
          </a:xfrm>
        </p:grpSpPr>
        <p:sp>
          <p:nvSpPr>
            <p:cNvPr id="6" name="Freeform 6">
              <a:extLst>
                <a:ext uri="{FF2B5EF4-FFF2-40B4-BE49-F238E27FC236}">
                  <a16:creationId xmlns:a16="http://schemas.microsoft.com/office/drawing/2014/main" id="{DE5F7F12-36B7-4D44-A645-FF809BF83126}"/>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7" name="Freeform 7">
              <a:extLst>
                <a:ext uri="{FF2B5EF4-FFF2-40B4-BE49-F238E27FC236}">
                  <a16:creationId xmlns:a16="http://schemas.microsoft.com/office/drawing/2014/main" id="{C27778D2-23E5-4835-9CFB-2C7B181B7301}"/>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 name="Freeform 8">
              <a:extLst>
                <a:ext uri="{FF2B5EF4-FFF2-40B4-BE49-F238E27FC236}">
                  <a16:creationId xmlns:a16="http://schemas.microsoft.com/office/drawing/2014/main" id="{2979F697-40C6-40F9-A078-4C202D46B04F}"/>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9" name="Freeform 9">
              <a:extLst>
                <a:ext uri="{FF2B5EF4-FFF2-40B4-BE49-F238E27FC236}">
                  <a16:creationId xmlns:a16="http://schemas.microsoft.com/office/drawing/2014/main" id="{24826379-C800-47D0-B78D-DBE8634EEBA1}"/>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 name="Freeform 10">
              <a:extLst>
                <a:ext uri="{FF2B5EF4-FFF2-40B4-BE49-F238E27FC236}">
                  <a16:creationId xmlns:a16="http://schemas.microsoft.com/office/drawing/2014/main" id="{C350AE23-2803-4C3B-9DF8-238521DB34E2}"/>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11">
              <a:extLst>
                <a:ext uri="{FF2B5EF4-FFF2-40B4-BE49-F238E27FC236}">
                  <a16:creationId xmlns:a16="http://schemas.microsoft.com/office/drawing/2014/main" id="{837E74AF-E974-4460-B81A-795FD77517BE}"/>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12">
              <a:extLst>
                <a:ext uri="{FF2B5EF4-FFF2-40B4-BE49-F238E27FC236}">
                  <a16:creationId xmlns:a16="http://schemas.microsoft.com/office/drawing/2014/main" id="{3B192BCC-9CBC-4578-AD15-63868CE2B2C6}"/>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3">
              <a:extLst>
                <a:ext uri="{FF2B5EF4-FFF2-40B4-BE49-F238E27FC236}">
                  <a16:creationId xmlns:a16="http://schemas.microsoft.com/office/drawing/2014/main" id="{E578BFB6-7287-48FE-838E-575EACD0BEB0}"/>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4">
              <a:extLst>
                <a:ext uri="{FF2B5EF4-FFF2-40B4-BE49-F238E27FC236}">
                  <a16:creationId xmlns:a16="http://schemas.microsoft.com/office/drawing/2014/main" id="{03052167-A76A-413B-9228-6EF957BB579A}"/>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5">
              <a:extLst>
                <a:ext uri="{FF2B5EF4-FFF2-40B4-BE49-F238E27FC236}">
                  <a16:creationId xmlns:a16="http://schemas.microsoft.com/office/drawing/2014/main" id="{5BAA0C51-D8B3-4FEF-BA28-26282088B3E7}"/>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6">
              <a:extLst>
                <a:ext uri="{FF2B5EF4-FFF2-40B4-BE49-F238E27FC236}">
                  <a16:creationId xmlns:a16="http://schemas.microsoft.com/office/drawing/2014/main" id="{FD8F2F8C-458A-4305-B952-6F0D1FF83761}"/>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7">
              <a:extLst>
                <a:ext uri="{FF2B5EF4-FFF2-40B4-BE49-F238E27FC236}">
                  <a16:creationId xmlns:a16="http://schemas.microsoft.com/office/drawing/2014/main" id="{33151859-A359-40A9-B22B-65A1F342287B}"/>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8">
              <a:extLst>
                <a:ext uri="{FF2B5EF4-FFF2-40B4-BE49-F238E27FC236}">
                  <a16:creationId xmlns:a16="http://schemas.microsoft.com/office/drawing/2014/main" id="{15E60354-6EE8-432F-8856-1BE3D78152DB}"/>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9">
              <a:extLst>
                <a:ext uri="{FF2B5EF4-FFF2-40B4-BE49-F238E27FC236}">
                  <a16:creationId xmlns:a16="http://schemas.microsoft.com/office/drawing/2014/main" id="{D7AC3D5B-8303-4FDB-A411-9E1BD2700EB7}"/>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20">
              <a:extLst>
                <a:ext uri="{FF2B5EF4-FFF2-40B4-BE49-F238E27FC236}">
                  <a16:creationId xmlns:a16="http://schemas.microsoft.com/office/drawing/2014/main" id="{EB4E9827-8B41-46CF-A9CE-926CD60B9E12}"/>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21">
              <a:extLst>
                <a:ext uri="{FF2B5EF4-FFF2-40B4-BE49-F238E27FC236}">
                  <a16:creationId xmlns:a16="http://schemas.microsoft.com/office/drawing/2014/main" id="{473D665F-5920-4D0F-87EB-BE34FA338A85}"/>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2">
              <a:extLst>
                <a:ext uri="{FF2B5EF4-FFF2-40B4-BE49-F238E27FC236}">
                  <a16:creationId xmlns:a16="http://schemas.microsoft.com/office/drawing/2014/main" id="{8B86F6FF-6B15-4BAA-B49E-D10B4DBF1962}"/>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3">
              <a:extLst>
                <a:ext uri="{FF2B5EF4-FFF2-40B4-BE49-F238E27FC236}">
                  <a16:creationId xmlns:a16="http://schemas.microsoft.com/office/drawing/2014/main" id="{0D08B15C-87C9-4B75-A370-8CD1751A5CD0}"/>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4">
              <a:extLst>
                <a:ext uri="{FF2B5EF4-FFF2-40B4-BE49-F238E27FC236}">
                  <a16:creationId xmlns:a16="http://schemas.microsoft.com/office/drawing/2014/main" id="{949B9007-2DEB-4602-8E3D-7E2497FA33D2}"/>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5">
              <a:extLst>
                <a:ext uri="{FF2B5EF4-FFF2-40B4-BE49-F238E27FC236}">
                  <a16:creationId xmlns:a16="http://schemas.microsoft.com/office/drawing/2014/main" id="{2C1B4B78-F0D7-4907-8556-AB04C6C006C2}"/>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4020094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9526" y="603810"/>
            <a:ext cx="9523423"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779526" y="1477926"/>
            <a:ext cx="44892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4974" y="333375"/>
            <a:ext cx="947501" cy="535828"/>
          </a:xfrm>
          <a:prstGeom prst="rect">
            <a:avLst/>
          </a:prstGeom>
        </p:spPr>
      </p:pic>
      <p:sp>
        <p:nvSpPr>
          <p:cNvPr id="5" name="Content Placeholder 3"/>
          <p:cNvSpPr>
            <a:spLocks noGrp="1"/>
          </p:cNvSpPr>
          <p:nvPr>
            <p:ph sz="half" idx="10" hasCustomPrompt="1"/>
          </p:nvPr>
        </p:nvSpPr>
        <p:spPr>
          <a:xfrm>
            <a:off x="5802949" y="1477926"/>
            <a:ext cx="45000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grpSp>
        <p:nvGrpSpPr>
          <p:cNvPr id="6" name="Logo">
            <a:extLst>
              <a:ext uri="{FF2B5EF4-FFF2-40B4-BE49-F238E27FC236}">
                <a16:creationId xmlns:a16="http://schemas.microsoft.com/office/drawing/2014/main" id="{E559EE6C-C165-474F-88F7-7D3284C18202}"/>
              </a:ext>
            </a:extLst>
          </p:cNvPr>
          <p:cNvGrpSpPr/>
          <p:nvPr userDrawn="1"/>
        </p:nvGrpSpPr>
        <p:grpSpPr>
          <a:xfrm>
            <a:off x="9728791" y="315746"/>
            <a:ext cx="1047909" cy="563511"/>
            <a:chOff x="4246563" y="-879475"/>
            <a:chExt cx="6497638" cy="3494088"/>
          </a:xfrm>
        </p:grpSpPr>
        <p:sp>
          <p:nvSpPr>
            <p:cNvPr id="7" name="Freeform 6">
              <a:extLst>
                <a:ext uri="{FF2B5EF4-FFF2-40B4-BE49-F238E27FC236}">
                  <a16:creationId xmlns:a16="http://schemas.microsoft.com/office/drawing/2014/main" id="{75F41EEC-3997-438D-B6AC-C245FBF9BCE5}"/>
                </a:ext>
              </a:extLst>
            </p:cNvPr>
            <p:cNvSpPr>
              <a:spLocks/>
            </p:cNvSpPr>
            <p:nvPr userDrawn="1"/>
          </p:nvSpPr>
          <p:spPr bwMode="auto">
            <a:xfrm>
              <a:off x="4246563" y="-879475"/>
              <a:ext cx="6497638" cy="2665413"/>
            </a:xfrm>
            <a:custGeom>
              <a:avLst/>
              <a:gdLst>
                <a:gd name="T0" fmla="*/ 584 w 4093"/>
                <a:gd name="T1" fmla="*/ 0 h 1679"/>
                <a:gd name="T2" fmla="*/ 3970 w 4093"/>
                <a:gd name="T3" fmla="*/ 0 h 1679"/>
                <a:gd name="T4" fmla="*/ 3999 w 4093"/>
                <a:gd name="T5" fmla="*/ 4 h 1679"/>
                <a:gd name="T6" fmla="*/ 4025 w 4093"/>
                <a:gd name="T7" fmla="*/ 13 h 1679"/>
                <a:gd name="T8" fmla="*/ 4047 w 4093"/>
                <a:gd name="T9" fmla="*/ 28 h 1679"/>
                <a:gd name="T10" fmla="*/ 4067 w 4093"/>
                <a:gd name="T11" fmla="*/ 46 h 1679"/>
                <a:gd name="T12" fmla="*/ 4081 w 4093"/>
                <a:gd name="T13" fmla="*/ 70 h 1679"/>
                <a:gd name="T14" fmla="*/ 4091 w 4093"/>
                <a:gd name="T15" fmla="*/ 96 h 1679"/>
                <a:gd name="T16" fmla="*/ 4093 w 4093"/>
                <a:gd name="T17" fmla="*/ 125 h 1679"/>
                <a:gd name="T18" fmla="*/ 4093 w 4093"/>
                <a:gd name="T19" fmla="*/ 1555 h 1679"/>
                <a:gd name="T20" fmla="*/ 4091 w 4093"/>
                <a:gd name="T21" fmla="*/ 1583 h 1679"/>
                <a:gd name="T22" fmla="*/ 4081 w 4093"/>
                <a:gd name="T23" fmla="*/ 1609 h 1679"/>
                <a:gd name="T24" fmla="*/ 4067 w 4093"/>
                <a:gd name="T25" fmla="*/ 1633 h 1679"/>
                <a:gd name="T26" fmla="*/ 4047 w 4093"/>
                <a:gd name="T27" fmla="*/ 1652 h 1679"/>
                <a:gd name="T28" fmla="*/ 4025 w 4093"/>
                <a:gd name="T29" fmla="*/ 1667 h 1679"/>
                <a:gd name="T30" fmla="*/ 3999 w 4093"/>
                <a:gd name="T31" fmla="*/ 1675 h 1679"/>
                <a:gd name="T32" fmla="*/ 3970 w 4093"/>
                <a:gd name="T33" fmla="*/ 1679 h 1679"/>
                <a:gd name="T34" fmla="*/ 124 w 4093"/>
                <a:gd name="T35" fmla="*/ 1679 h 1679"/>
                <a:gd name="T36" fmla="*/ 96 w 4093"/>
                <a:gd name="T37" fmla="*/ 1675 h 1679"/>
                <a:gd name="T38" fmla="*/ 70 w 4093"/>
                <a:gd name="T39" fmla="*/ 1667 h 1679"/>
                <a:gd name="T40" fmla="*/ 46 w 4093"/>
                <a:gd name="T41" fmla="*/ 1652 h 1679"/>
                <a:gd name="T42" fmla="*/ 27 w 4093"/>
                <a:gd name="T43" fmla="*/ 1633 h 1679"/>
                <a:gd name="T44" fmla="*/ 12 w 4093"/>
                <a:gd name="T45" fmla="*/ 1609 h 1679"/>
                <a:gd name="T46" fmla="*/ 4 w 4093"/>
                <a:gd name="T47" fmla="*/ 1583 h 1679"/>
                <a:gd name="T48" fmla="*/ 0 w 4093"/>
                <a:gd name="T49" fmla="*/ 1555 h 1679"/>
                <a:gd name="T50" fmla="*/ 0 w 4093"/>
                <a:gd name="T51" fmla="*/ 550 h 1679"/>
                <a:gd name="T52" fmla="*/ 2 w 4093"/>
                <a:gd name="T53" fmla="*/ 507 h 1679"/>
                <a:gd name="T54" fmla="*/ 11 w 4093"/>
                <a:gd name="T55" fmla="*/ 463 h 1679"/>
                <a:gd name="T56" fmla="*/ 24 w 4093"/>
                <a:gd name="T57" fmla="*/ 417 h 1679"/>
                <a:gd name="T58" fmla="*/ 47 w 4093"/>
                <a:gd name="T59" fmla="*/ 361 h 1679"/>
                <a:gd name="T60" fmla="*/ 77 w 4093"/>
                <a:gd name="T61" fmla="*/ 306 h 1679"/>
                <a:gd name="T62" fmla="*/ 113 w 4093"/>
                <a:gd name="T63" fmla="*/ 255 h 1679"/>
                <a:gd name="T64" fmla="*/ 153 w 4093"/>
                <a:gd name="T65" fmla="*/ 207 h 1679"/>
                <a:gd name="T66" fmla="*/ 199 w 4093"/>
                <a:gd name="T67" fmla="*/ 162 h 1679"/>
                <a:gd name="T68" fmla="*/ 247 w 4093"/>
                <a:gd name="T69" fmla="*/ 122 h 1679"/>
                <a:gd name="T70" fmla="*/ 299 w 4093"/>
                <a:gd name="T71" fmla="*/ 87 h 1679"/>
                <a:gd name="T72" fmla="*/ 354 w 4093"/>
                <a:gd name="T73" fmla="*/ 57 h 1679"/>
                <a:gd name="T74" fmla="*/ 410 w 4093"/>
                <a:gd name="T75" fmla="*/ 33 h 1679"/>
                <a:gd name="T76" fmla="*/ 468 w 4093"/>
                <a:gd name="T77" fmla="*/ 15 h 1679"/>
                <a:gd name="T78" fmla="*/ 525 w 4093"/>
                <a:gd name="T79" fmla="*/ 4 h 1679"/>
                <a:gd name="T80" fmla="*/ 584 w 4093"/>
                <a:gd name="T81" fmla="*/ 0 h 1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3" h="1679">
                  <a:moveTo>
                    <a:pt x="584" y="0"/>
                  </a:moveTo>
                  <a:lnTo>
                    <a:pt x="3970" y="0"/>
                  </a:lnTo>
                  <a:lnTo>
                    <a:pt x="3999" y="4"/>
                  </a:lnTo>
                  <a:lnTo>
                    <a:pt x="4025" y="13"/>
                  </a:lnTo>
                  <a:lnTo>
                    <a:pt x="4047" y="28"/>
                  </a:lnTo>
                  <a:lnTo>
                    <a:pt x="4067" y="46"/>
                  </a:lnTo>
                  <a:lnTo>
                    <a:pt x="4081" y="70"/>
                  </a:lnTo>
                  <a:lnTo>
                    <a:pt x="4091" y="96"/>
                  </a:lnTo>
                  <a:lnTo>
                    <a:pt x="4093" y="125"/>
                  </a:lnTo>
                  <a:lnTo>
                    <a:pt x="4093" y="1555"/>
                  </a:lnTo>
                  <a:lnTo>
                    <a:pt x="4091" y="1583"/>
                  </a:lnTo>
                  <a:lnTo>
                    <a:pt x="4081" y="1609"/>
                  </a:lnTo>
                  <a:lnTo>
                    <a:pt x="4067" y="1633"/>
                  </a:lnTo>
                  <a:lnTo>
                    <a:pt x="4047" y="1652"/>
                  </a:lnTo>
                  <a:lnTo>
                    <a:pt x="4025" y="1667"/>
                  </a:lnTo>
                  <a:lnTo>
                    <a:pt x="3999" y="1675"/>
                  </a:lnTo>
                  <a:lnTo>
                    <a:pt x="3970" y="1679"/>
                  </a:lnTo>
                  <a:lnTo>
                    <a:pt x="124" y="1679"/>
                  </a:lnTo>
                  <a:lnTo>
                    <a:pt x="96" y="1675"/>
                  </a:lnTo>
                  <a:lnTo>
                    <a:pt x="70" y="1667"/>
                  </a:lnTo>
                  <a:lnTo>
                    <a:pt x="46" y="1652"/>
                  </a:lnTo>
                  <a:lnTo>
                    <a:pt x="27" y="1633"/>
                  </a:lnTo>
                  <a:lnTo>
                    <a:pt x="12" y="1609"/>
                  </a:lnTo>
                  <a:lnTo>
                    <a:pt x="4" y="1583"/>
                  </a:lnTo>
                  <a:lnTo>
                    <a:pt x="0" y="1555"/>
                  </a:lnTo>
                  <a:lnTo>
                    <a:pt x="0" y="550"/>
                  </a:lnTo>
                  <a:lnTo>
                    <a:pt x="2" y="507"/>
                  </a:lnTo>
                  <a:lnTo>
                    <a:pt x="11" y="463"/>
                  </a:lnTo>
                  <a:lnTo>
                    <a:pt x="24" y="417"/>
                  </a:lnTo>
                  <a:lnTo>
                    <a:pt x="47" y="361"/>
                  </a:lnTo>
                  <a:lnTo>
                    <a:pt x="77" y="306"/>
                  </a:lnTo>
                  <a:lnTo>
                    <a:pt x="113" y="255"/>
                  </a:lnTo>
                  <a:lnTo>
                    <a:pt x="153" y="207"/>
                  </a:lnTo>
                  <a:lnTo>
                    <a:pt x="199" y="162"/>
                  </a:lnTo>
                  <a:lnTo>
                    <a:pt x="247" y="122"/>
                  </a:lnTo>
                  <a:lnTo>
                    <a:pt x="299" y="87"/>
                  </a:lnTo>
                  <a:lnTo>
                    <a:pt x="354" y="57"/>
                  </a:lnTo>
                  <a:lnTo>
                    <a:pt x="410" y="33"/>
                  </a:lnTo>
                  <a:lnTo>
                    <a:pt x="468" y="15"/>
                  </a:lnTo>
                  <a:lnTo>
                    <a:pt x="525" y="4"/>
                  </a:lnTo>
                  <a:lnTo>
                    <a:pt x="584"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8" name="Freeform 7">
              <a:extLst>
                <a:ext uri="{FF2B5EF4-FFF2-40B4-BE49-F238E27FC236}">
                  <a16:creationId xmlns:a16="http://schemas.microsoft.com/office/drawing/2014/main" id="{744F82FD-F5A9-4B8E-96CB-B15C6811053C}"/>
                </a:ext>
              </a:extLst>
            </p:cNvPr>
            <p:cNvSpPr>
              <a:spLocks/>
            </p:cNvSpPr>
            <p:nvPr userDrawn="1"/>
          </p:nvSpPr>
          <p:spPr bwMode="auto">
            <a:xfrm>
              <a:off x="4637088" y="12700"/>
              <a:ext cx="1071563" cy="957263"/>
            </a:xfrm>
            <a:custGeom>
              <a:avLst/>
              <a:gdLst>
                <a:gd name="T0" fmla="*/ 289 w 675"/>
                <a:gd name="T1" fmla="*/ 0 h 603"/>
                <a:gd name="T2" fmla="*/ 343 w 675"/>
                <a:gd name="T3" fmla="*/ 0 h 603"/>
                <a:gd name="T4" fmla="*/ 408 w 675"/>
                <a:gd name="T5" fmla="*/ 0 h 603"/>
                <a:gd name="T6" fmla="*/ 478 w 675"/>
                <a:gd name="T7" fmla="*/ 0 h 603"/>
                <a:gd name="T8" fmla="*/ 540 w 675"/>
                <a:gd name="T9" fmla="*/ 0 h 603"/>
                <a:gd name="T10" fmla="*/ 584 w 675"/>
                <a:gd name="T11" fmla="*/ 0 h 603"/>
                <a:gd name="T12" fmla="*/ 613 w 675"/>
                <a:gd name="T13" fmla="*/ 1 h 603"/>
                <a:gd name="T14" fmla="*/ 636 w 675"/>
                <a:gd name="T15" fmla="*/ 14 h 603"/>
                <a:gd name="T16" fmla="*/ 643 w 675"/>
                <a:gd name="T17" fmla="*/ 38 h 603"/>
                <a:gd name="T18" fmla="*/ 639 w 675"/>
                <a:gd name="T19" fmla="*/ 62 h 603"/>
                <a:gd name="T20" fmla="*/ 623 w 675"/>
                <a:gd name="T21" fmla="*/ 89 h 603"/>
                <a:gd name="T22" fmla="*/ 597 w 675"/>
                <a:gd name="T23" fmla="*/ 112 h 603"/>
                <a:gd name="T24" fmla="*/ 559 w 675"/>
                <a:gd name="T25" fmla="*/ 120 h 603"/>
                <a:gd name="T26" fmla="*/ 232 w 675"/>
                <a:gd name="T27" fmla="*/ 123 h 603"/>
                <a:gd name="T28" fmla="*/ 197 w 675"/>
                <a:gd name="T29" fmla="*/ 140 h 603"/>
                <a:gd name="T30" fmla="*/ 176 w 675"/>
                <a:gd name="T31" fmla="*/ 165 h 603"/>
                <a:gd name="T32" fmla="*/ 166 w 675"/>
                <a:gd name="T33" fmla="*/ 188 h 603"/>
                <a:gd name="T34" fmla="*/ 165 w 675"/>
                <a:gd name="T35" fmla="*/ 202 h 603"/>
                <a:gd name="T36" fmla="*/ 172 w 675"/>
                <a:gd name="T37" fmla="*/ 222 h 603"/>
                <a:gd name="T38" fmla="*/ 190 w 675"/>
                <a:gd name="T39" fmla="*/ 237 h 603"/>
                <a:gd name="T40" fmla="*/ 561 w 675"/>
                <a:gd name="T41" fmla="*/ 240 h 603"/>
                <a:gd name="T42" fmla="*/ 608 w 675"/>
                <a:gd name="T43" fmla="*/ 247 h 603"/>
                <a:gd name="T44" fmla="*/ 641 w 675"/>
                <a:gd name="T45" fmla="*/ 268 h 603"/>
                <a:gd name="T46" fmla="*/ 661 w 675"/>
                <a:gd name="T47" fmla="*/ 297 h 603"/>
                <a:gd name="T48" fmla="*/ 670 w 675"/>
                <a:gd name="T49" fmla="*/ 326 h 603"/>
                <a:gd name="T50" fmla="*/ 675 w 675"/>
                <a:gd name="T51" fmla="*/ 350 h 603"/>
                <a:gd name="T52" fmla="*/ 675 w 675"/>
                <a:gd name="T53" fmla="*/ 367 h 603"/>
                <a:gd name="T54" fmla="*/ 670 w 675"/>
                <a:gd name="T55" fmla="*/ 403 h 603"/>
                <a:gd name="T56" fmla="*/ 642 w 675"/>
                <a:gd name="T57" fmla="*/ 470 h 603"/>
                <a:gd name="T58" fmla="*/ 596 w 675"/>
                <a:gd name="T59" fmla="*/ 528 h 603"/>
                <a:gd name="T60" fmla="*/ 534 w 675"/>
                <a:gd name="T61" fmla="*/ 573 h 603"/>
                <a:gd name="T62" fmla="*/ 462 w 675"/>
                <a:gd name="T63" fmla="*/ 599 h 603"/>
                <a:gd name="T64" fmla="*/ 45 w 675"/>
                <a:gd name="T65" fmla="*/ 603 h 603"/>
                <a:gd name="T66" fmla="*/ 19 w 675"/>
                <a:gd name="T67" fmla="*/ 595 h 603"/>
                <a:gd name="T68" fmla="*/ 2 w 675"/>
                <a:gd name="T69" fmla="*/ 575 h 603"/>
                <a:gd name="T70" fmla="*/ 1 w 675"/>
                <a:gd name="T71" fmla="*/ 552 h 603"/>
                <a:gd name="T72" fmla="*/ 10 w 675"/>
                <a:gd name="T73" fmla="*/ 528 h 603"/>
                <a:gd name="T74" fmla="*/ 27 w 675"/>
                <a:gd name="T75" fmla="*/ 504 h 603"/>
                <a:gd name="T76" fmla="*/ 58 w 675"/>
                <a:gd name="T77" fmla="*/ 487 h 603"/>
                <a:gd name="T78" fmla="*/ 102 w 675"/>
                <a:gd name="T79" fmla="*/ 480 h 603"/>
                <a:gd name="T80" fmla="*/ 462 w 675"/>
                <a:gd name="T81" fmla="*/ 477 h 603"/>
                <a:gd name="T82" fmla="*/ 495 w 675"/>
                <a:gd name="T83" fmla="*/ 462 h 603"/>
                <a:gd name="T84" fmla="*/ 518 w 675"/>
                <a:gd name="T85" fmla="*/ 439 h 603"/>
                <a:gd name="T86" fmla="*/ 528 w 675"/>
                <a:gd name="T87" fmla="*/ 411 h 603"/>
                <a:gd name="T88" fmla="*/ 528 w 675"/>
                <a:gd name="T89" fmla="*/ 386 h 603"/>
                <a:gd name="T90" fmla="*/ 514 w 675"/>
                <a:gd name="T91" fmla="*/ 368 h 603"/>
                <a:gd name="T92" fmla="*/ 484 w 675"/>
                <a:gd name="T93" fmla="*/ 360 h 603"/>
                <a:gd name="T94" fmla="*/ 114 w 675"/>
                <a:gd name="T95" fmla="*/ 358 h 603"/>
                <a:gd name="T96" fmla="*/ 66 w 675"/>
                <a:gd name="T97" fmla="*/ 340 h 603"/>
                <a:gd name="T98" fmla="*/ 35 w 675"/>
                <a:gd name="T99" fmla="*/ 309 h 603"/>
                <a:gd name="T100" fmla="*/ 19 w 675"/>
                <a:gd name="T101" fmla="*/ 270 h 603"/>
                <a:gd name="T102" fmla="*/ 16 w 675"/>
                <a:gd name="T103" fmla="*/ 222 h 603"/>
                <a:gd name="T104" fmla="*/ 28 w 675"/>
                <a:gd name="T105" fmla="*/ 174 h 603"/>
                <a:gd name="T106" fmla="*/ 59 w 675"/>
                <a:gd name="T107" fmla="*/ 115 h 603"/>
                <a:gd name="T108" fmla="*/ 108 w 675"/>
                <a:gd name="T109" fmla="*/ 62 h 603"/>
                <a:gd name="T110" fmla="*/ 159 w 675"/>
                <a:gd name="T111" fmla="*/ 27 h 603"/>
                <a:gd name="T112" fmla="*/ 209 w 675"/>
                <a:gd name="T113" fmla="*/ 9 h 603"/>
                <a:gd name="T114" fmla="*/ 253 w 675"/>
                <a:gd name="T11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5" h="603">
                  <a:moveTo>
                    <a:pt x="272" y="0"/>
                  </a:moveTo>
                  <a:lnTo>
                    <a:pt x="289" y="0"/>
                  </a:lnTo>
                  <a:lnTo>
                    <a:pt x="313" y="0"/>
                  </a:lnTo>
                  <a:lnTo>
                    <a:pt x="343" y="0"/>
                  </a:lnTo>
                  <a:lnTo>
                    <a:pt x="374" y="0"/>
                  </a:lnTo>
                  <a:lnTo>
                    <a:pt x="408" y="0"/>
                  </a:lnTo>
                  <a:lnTo>
                    <a:pt x="443" y="0"/>
                  </a:lnTo>
                  <a:lnTo>
                    <a:pt x="478" y="0"/>
                  </a:lnTo>
                  <a:lnTo>
                    <a:pt x="510" y="0"/>
                  </a:lnTo>
                  <a:lnTo>
                    <a:pt x="540" y="0"/>
                  </a:lnTo>
                  <a:lnTo>
                    <a:pt x="565" y="0"/>
                  </a:lnTo>
                  <a:lnTo>
                    <a:pt x="584" y="0"/>
                  </a:lnTo>
                  <a:lnTo>
                    <a:pt x="596" y="0"/>
                  </a:lnTo>
                  <a:lnTo>
                    <a:pt x="613" y="1"/>
                  </a:lnTo>
                  <a:lnTo>
                    <a:pt x="626" y="6"/>
                  </a:lnTo>
                  <a:lnTo>
                    <a:pt x="636" y="14"/>
                  </a:lnTo>
                  <a:lnTo>
                    <a:pt x="641" y="25"/>
                  </a:lnTo>
                  <a:lnTo>
                    <a:pt x="643" y="38"/>
                  </a:lnTo>
                  <a:lnTo>
                    <a:pt x="643" y="50"/>
                  </a:lnTo>
                  <a:lnTo>
                    <a:pt x="639" y="62"/>
                  </a:lnTo>
                  <a:lnTo>
                    <a:pt x="633" y="76"/>
                  </a:lnTo>
                  <a:lnTo>
                    <a:pt x="623" y="89"/>
                  </a:lnTo>
                  <a:lnTo>
                    <a:pt x="612" y="102"/>
                  </a:lnTo>
                  <a:lnTo>
                    <a:pt x="597" y="112"/>
                  </a:lnTo>
                  <a:lnTo>
                    <a:pt x="580" y="118"/>
                  </a:lnTo>
                  <a:lnTo>
                    <a:pt x="559" y="120"/>
                  </a:lnTo>
                  <a:lnTo>
                    <a:pt x="256" y="120"/>
                  </a:lnTo>
                  <a:lnTo>
                    <a:pt x="232" y="123"/>
                  </a:lnTo>
                  <a:lnTo>
                    <a:pt x="213" y="130"/>
                  </a:lnTo>
                  <a:lnTo>
                    <a:pt x="197" y="140"/>
                  </a:lnTo>
                  <a:lnTo>
                    <a:pt x="185" y="153"/>
                  </a:lnTo>
                  <a:lnTo>
                    <a:pt x="176" y="165"/>
                  </a:lnTo>
                  <a:lnTo>
                    <a:pt x="170" y="178"/>
                  </a:lnTo>
                  <a:lnTo>
                    <a:pt x="166" y="188"/>
                  </a:lnTo>
                  <a:lnTo>
                    <a:pt x="164" y="194"/>
                  </a:lnTo>
                  <a:lnTo>
                    <a:pt x="165" y="202"/>
                  </a:lnTo>
                  <a:lnTo>
                    <a:pt x="168" y="212"/>
                  </a:lnTo>
                  <a:lnTo>
                    <a:pt x="172" y="222"/>
                  </a:lnTo>
                  <a:lnTo>
                    <a:pt x="179" y="231"/>
                  </a:lnTo>
                  <a:lnTo>
                    <a:pt x="190" y="237"/>
                  </a:lnTo>
                  <a:lnTo>
                    <a:pt x="204" y="240"/>
                  </a:lnTo>
                  <a:lnTo>
                    <a:pt x="561" y="240"/>
                  </a:lnTo>
                  <a:lnTo>
                    <a:pt x="587" y="242"/>
                  </a:lnTo>
                  <a:lnTo>
                    <a:pt x="608" y="247"/>
                  </a:lnTo>
                  <a:lnTo>
                    <a:pt x="627" y="257"/>
                  </a:lnTo>
                  <a:lnTo>
                    <a:pt x="641" y="268"/>
                  </a:lnTo>
                  <a:lnTo>
                    <a:pt x="652" y="282"/>
                  </a:lnTo>
                  <a:lnTo>
                    <a:pt x="661" y="297"/>
                  </a:lnTo>
                  <a:lnTo>
                    <a:pt x="667" y="312"/>
                  </a:lnTo>
                  <a:lnTo>
                    <a:pt x="670" y="326"/>
                  </a:lnTo>
                  <a:lnTo>
                    <a:pt x="673" y="339"/>
                  </a:lnTo>
                  <a:lnTo>
                    <a:pt x="675" y="350"/>
                  </a:lnTo>
                  <a:lnTo>
                    <a:pt x="675" y="360"/>
                  </a:lnTo>
                  <a:lnTo>
                    <a:pt x="675" y="367"/>
                  </a:lnTo>
                  <a:lnTo>
                    <a:pt x="675" y="368"/>
                  </a:lnTo>
                  <a:lnTo>
                    <a:pt x="670" y="403"/>
                  </a:lnTo>
                  <a:lnTo>
                    <a:pt x="659" y="436"/>
                  </a:lnTo>
                  <a:lnTo>
                    <a:pt x="642" y="470"/>
                  </a:lnTo>
                  <a:lnTo>
                    <a:pt x="621" y="499"/>
                  </a:lnTo>
                  <a:lnTo>
                    <a:pt x="596" y="528"/>
                  </a:lnTo>
                  <a:lnTo>
                    <a:pt x="566" y="553"/>
                  </a:lnTo>
                  <a:lnTo>
                    <a:pt x="534" y="573"/>
                  </a:lnTo>
                  <a:lnTo>
                    <a:pt x="499" y="589"/>
                  </a:lnTo>
                  <a:lnTo>
                    <a:pt x="462" y="599"/>
                  </a:lnTo>
                  <a:lnTo>
                    <a:pt x="423" y="603"/>
                  </a:lnTo>
                  <a:lnTo>
                    <a:pt x="45" y="603"/>
                  </a:lnTo>
                  <a:lnTo>
                    <a:pt x="31" y="600"/>
                  </a:lnTo>
                  <a:lnTo>
                    <a:pt x="19" y="595"/>
                  </a:lnTo>
                  <a:lnTo>
                    <a:pt x="9" y="586"/>
                  </a:lnTo>
                  <a:lnTo>
                    <a:pt x="2" y="575"/>
                  </a:lnTo>
                  <a:lnTo>
                    <a:pt x="0" y="560"/>
                  </a:lnTo>
                  <a:lnTo>
                    <a:pt x="1" y="552"/>
                  </a:lnTo>
                  <a:lnTo>
                    <a:pt x="4" y="540"/>
                  </a:lnTo>
                  <a:lnTo>
                    <a:pt x="10" y="528"/>
                  </a:lnTo>
                  <a:lnTo>
                    <a:pt x="17" y="516"/>
                  </a:lnTo>
                  <a:lnTo>
                    <a:pt x="27" y="504"/>
                  </a:lnTo>
                  <a:lnTo>
                    <a:pt x="41" y="495"/>
                  </a:lnTo>
                  <a:lnTo>
                    <a:pt x="58" y="487"/>
                  </a:lnTo>
                  <a:lnTo>
                    <a:pt x="78" y="482"/>
                  </a:lnTo>
                  <a:lnTo>
                    <a:pt x="102" y="480"/>
                  </a:lnTo>
                  <a:lnTo>
                    <a:pt x="439" y="480"/>
                  </a:lnTo>
                  <a:lnTo>
                    <a:pt x="462" y="477"/>
                  </a:lnTo>
                  <a:lnTo>
                    <a:pt x="479" y="472"/>
                  </a:lnTo>
                  <a:lnTo>
                    <a:pt x="495" y="462"/>
                  </a:lnTo>
                  <a:lnTo>
                    <a:pt x="508" y="451"/>
                  </a:lnTo>
                  <a:lnTo>
                    <a:pt x="518" y="439"/>
                  </a:lnTo>
                  <a:lnTo>
                    <a:pt x="524" y="424"/>
                  </a:lnTo>
                  <a:lnTo>
                    <a:pt x="528" y="411"/>
                  </a:lnTo>
                  <a:lnTo>
                    <a:pt x="529" y="398"/>
                  </a:lnTo>
                  <a:lnTo>
                    <a:pt x="528" y="386"/>
                  </a:lnTo>
                  <a:lnTo>
                    <a:pt x="523" y="375"/>
                  </a:lnTo>
                  <a:lnTo>
                    <a:pt x="514" y="368"/>
                  </a:lnTo>
                  <a:lnTo>
                    <a:pt x="502" y="362"/>
                  </a:lnTo>
                  <a:lnTo>
                    <a:pt x="484" y="360"/>
                  </a:lnTo>
                  <a:lnTo>
                    <a:pt x="144" y="360"/>
                  </a:lnTo>
                  <a:lnTo>
                    <a:pt x="114" y="358"/>
                  </a:lnTo>
                  <a:lnTo>
                    <a:pt x="88" y="352"/>
                  </a:lnTo>
                  <a:lnTo>
                    <a:pt x="66" y="340"/>
                  </a:lnTo>
                  <a:lnTo>
                    <a:pt x="48" y="327"/>
                  </a:lnTo>
                  <a:lnTo>
                    <a:pt x="35" y="309"/>
                  </a:lnTo>
                  <a:lnTo>
                    <a:pt x="25" y="291"/>
                  </a:lnTo>
                  <a:lnTo>
                    <a:pt x="19" y="270"/>
                  </a:lnTo>
                  <a:lnTo>
                    <a:pt x="16" y="246"/>
                  </a:lnTo>
                  <a:lnTo>
                    <a:pt x="16" y="222"/>
                  </a:lnTo>
                  <a:lnTo>
                    <a:pt x="21" y="199"/>
                  </a:lnTo>
                  <a:lnTo>
                    <a:pt x="28" y="174"/>
                  </a:lnTo>
                  <a:lnTo>
                    <a:pt x="40" y="150"/>
                  </a:lnTo>
                  <a:lnTo>
                    <a:pt x="59" y="115"/>
                  </a:lnTo>
                  <a:lnTo>
                    <a:pt x="83" y="87"/>
                  </a:lnTo>
                  <a:lnTo>
                    <a:pt x="108" y="62"/>
                  </a:lnTo>
                  <a:lnTo>
                    <a:pt x="133" y="43"/>
                  </a:lnTo>
                  <a:lnTo>
                    <a:pt x="159" y="27"/>
                  </a:lnTo>
                  <a:lnTo>
                    <a:pt x="184" y="16"/>
                  </a:lnTo>
                  <a:lnTo>
                    <a:pt x="209" y="9"/>
                  </a:lnTo>
                  <a:lnTo>
                    <a:pt x="232" y="4"/>
                  </a:lnTo>
                  <a:lnTo>
                    <a:pt x="253" y="0"/>
                  </a:lnTo>
                  <a:lnTo>
                    <a:pt x="27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9" name="Freeform 8">
              <a:extLst>
                <a:ext uri="{FF2B5EF4-FFF2-40B4-BE49-F238E27FC236}">
                  <a16:creationId xmlns:a16="http://schemas.microsoft.com/office/drawing/2014/main" id="{5E69AED2-BE36-4EC2-B151-2F6B4E614045}"/>
                </a:ext>
              </a:extLst>
            </p:cNvPr>
            <p:cNvSpPr>
              <a:spLocks/>
            </p:cNvSpPr>
            <p:nvPr userDrawn="1"/>
          </p:nvSpPr>
          <p:spPr bwMode="auto">
            <a:xfrm>
              <a:off x="5708651" y="12700"/>
              <a:ext cx="1049338" cy="958850"/>
            </a:xfrm>
            <a:custGeom>
              <a:avLst/>
              <a:gdLst>
                <a:gd name="T0" fmla="*/ 100 w 661"/>
                <a:gd name="T1" fmla="*/ 0 h 604"/>
                <a:gd name="T2" fmla="*/ 153 w 661"/>
                <a:gd name="T3" fmla="*/ 0 h 604"/>
                <a:gd name="T4" fmla="*/ 226 w 661"/>
                <a:gd name="T5" fmla="*/ 0 h 604"/>
                <a:gd name="T6" fmla="*/ 313 w 661"/>
                <a:gd name="T7" fmla="*/ 0 h 604"/>
                <a:gd name="T8" fmla="*/ 404 w 661"/>
                <a:gd name="T9" fmla="*/ 0 h 604"/>
                <a:gd name="T10" fmla="*/ 488 w 661"/>
                <a:gd name="T11" fmla="*/ 0 h 604"/>
                <a:gd name="T12" fmla="*/ 558 w 661"/>
                <a:gd name="T13" fmla="*/ 0 h 604"/>
                <a:gd name="T14" fmla="*/ 603 w 661"/>
                <a:gd name="T15" fmla="*/ 0 h 604"/>
                <a:gd name="T16" fmla="*/ 631 w 661"/>
                <a:gd name="T17" fmla="*/ 1 h 604"/>
                <a:gd name="T18" fmla="*/ 654 w 661"/>
                <a:gd name="T19" fmla="*/ 15 h 604"/>
                <a:gd name="T20" fmla="*/ 661 w 661"/>
                <a:gd name="T21" fmla="*/ 41 h 604"/>
                <a:gd name="T22" fmla="*/ 656 w 661"/>
                <a:gd name="T23" fmla="*/ 65 h 604"/>
                <a:gd name="T24" fmla="*/ 641 w 661"/>
                <a:gd name="T25" fmla="*/ 91 h 604"/>
                <a:gd name="T26" fmla="*/ 615 w 661"/>
                <a:gd name="T27" fmla="*/ 112 h 604"/>
                <a:gd name="T28" fmla="*/ 577 w 661"/>
                <a:gd name="T29" fmla="*/ 120 h 604"/>
                <a:gd name="T30" fmla="*/ 548 w 661"/>
                <a:gd name="T31" fmla="*/ 120 h 604"/>
                <a:gd name="T32" fmla="*/ 524 w 661"/>
                <a:gd name="T33" fmla="*/ 120 h 604"/>
                <a:gd name="T34" fmla="*/ 496 w 661"/>
                <a:gd name="T35" fmla="*/ 120 h 604"/>
                <a:gd name="T36" fmla="*/ 455 w 661"/>
                <a:gd name="T37" fmla="*/ 120 h 604"/>
                <a:gd name="T38" fmla="*/ 389 w 661"/>
                <a:gd name="T39" fmla="*/ 120 h 604"/>
                <a:gd name="T40" fmla="*/ 387 w 661"/>
                <a:gd name="T41" fmla="*/ 540 h 604"/>
                <a:gd name="T42" fmla="*/ 370 w 661"/>
                <a:gd name="T43" fmla="*/ 573 h 604"/>
                <a:gd name="T44" fmla="*/ 346 w 661"/>
                <a:gd name="T45" fmla="*/ 594 h 604"/>
                <a:gd name="T46" fmla="*/ 320 w 661"/>
                <a:gd name="T47" fmla="*/ 604 h 604"/>
                <a:gd name="T48" fmla="*/ 295 w 661"/>
                <a:gd name="T49" fmla="*/ 601 h 604"/>
                <a:gd name="T50" fmla="*/ 276 w 661"/>
                <a:gd name="T51" fmla="*/ 586 h 604"/>
                <a:gd name="T52" fmla="*/ 270 w 661"/>
                <a:gd name="T53" fmla="*/ 557 h 604"/>
                <a:gd name="T54" fmla="*/ 270 w 661"/>
                <a:gd name="T55" fmla="*/ 526 h 604"/>
                <a:gd name="T56" fmla="*/ 270 w 661"/>
                <a:gd name="T57" fmla="*/ 466 h 604"/>
                <a:gd name="T58" fmla="*/ 270 w 661"/>
                <a:gd name="T59" fmla="*/ 390 h 604"/>
                <a:gd name="T60" fmla="*/ 270 w 661"/>
                <a:gd name="T61" fmla="*/ 307 h 604"/>
                <a:gd name="T62" fmla="*/ 270 w 661"/>
                <a:gd name="T63" fmla="*/ 227 h 604"/>
                <a:gd name="T64" fmla="*/ 270 w 661"/>
                <a:gd name="T65" fmla="*/ 161 h 604"/>
                <a:gd name="T66" fmla="*/ 270 w 661"/>
                <a:gd name="T67" fmla="*/ 122 h 604"/>
                <a:gd name="T68" fmla="*/ 253 w 661"/>
                <a:gd name="T69" fmla="*/ 122 h 604"/>
                <a:gd name="T70" fmla="*/ 212 w 661"/>
                <a:gd name="T71" fmla="*/ 122 h 604"/>
                <a:gd name="T72" fmla="*/ 157 w 661"/>
                <a:gd name="T73" fmla="*/ 122 h 604"/>
                <a:gd name="T74" fmla="*/ 104 w 661"/>
                <a:gd name="T75" fmla="*/ 122 h 604"/>
                <a:gd name="T76" fmla="*/ 61 w 661"/>
                <a:gd name="T77" fmla="*/ 122 h 604"/>
                <a:gd name="T78" fmla="*/ 31 w 661"/>
                <a:gd name="T79" fmla="*/ 119 h 604"/>
                <a:gd name="T80" fmla="*/ 9 w 661"/>
                <a:gd name="T81" fmla="*/ 107 h 604"/>
                <a:gd name="T82" fmla="*/ 0 w 661"/>
                <a:gd name="T83" fmla="*/ 82 h 604"/>
                <a:gd name="T84" fmla="*/ 5 w 661"/>
                <a:gd name="T85" fmla="*/ 58 h 604"/>
                <a:gd name="T86" fmla="*/ 20 w 661"/>
                <a:gd name="T87" fmla="*/ 31 h 604"/>
                <a:gd name="T88" fmla="*/ 48 w 661"/>
                <a:gd name="T89" fmla="*/ 9 h 604"/>
                <a:gd name="T90" fmla="*/ 85 w 661"/>
                <a:gd name="T9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1" h="604">
                  <a:moveTo>
                    <a:pt x="85" y="0"/>
                  </a:moveTo>
                  <a:lnTo>
                    <a:pt x="100" y="0"/>
                  </a:lnTo>
                  <a:lnTo>
                    <a:pt x="123" y="0"/>
                  </a:lnTo>
                  <a:lnTo>
                    <a:pt x="153" y="0"/>
                  </a:lnTo>
                  <a:lnTo>
                    <a:pt x="188" y="0"/>
                  </a:lnTo>
                  <a:lnTo>
                    <a:pt x="226" y="0"/>
                  </a:lnTo>
                  <a:lnTo>
                    <a:pt x="269" y="0"/>
                  </a:lnTo>
                  <a:lnTo>
                    <a:pt x="313" y="0"/>
                  </a:lnTo>
                  <a:lnTo>
                    <a:pt x="359" y="0"/>
                  </a:lnTo>
                  <a:lnTo>
                    <a:pt x="404" y="0"/>
                  </a:lnTo>
                  <a:lnTo>
                    <a:pt x="447" y="0"/>
                  </a:lnTo>
                  <a:lnTo>
                    <a:pt x="488" y="0"/>
                  </a:lnTo>
                  <a:lnTo>
                    <a:pt x="526" y="0"/>
                  </a:lnTo>
                  <a:lnTo>
                    <a:pt x="558" y="0"/>
                  </a:lnTo>
                  <a:lnTo>
                    <a:pt x="584" y="0"/>
                  </a:lnTo>
                  <a:lnTo>
                    <a:pt x="603" y="0"/>
                  </a:lnTo>
                  <a:lnTo>
                    <a:pt x="614" y="0"/>
                  </a:lnTo>
                  <a:lnTo>
                    <a:pt x="631" y="1"/>
                  </a:lnTo>
                  <a:lnTo>
                    <a:pt x="644" y="7"/>
                  </a:lnTo>
                  <a:lnTo>
                    <a:pt x="654" y="15"/>
                  </a:lnTo>
                  <a:lnTo>
                    <a:pt x="659" y="27"/>
                  </a:lnTo>
                  <a:lnTo>
                    <a:pt x="661" y="41"/>
                  </a:lnTo>
                  <a:lnTo>
                    <a:pt x="660" y="52"/>
                  </a:lnTo>
                  <a:lnTo>
                    <a:pt x="656" y="65"/>
                  </a:lnTo>
                  <a:lnTo>
                    <a:pt x="650" y="77"/>
                  </a:lnTo>
                  <a:lnTo>
                    <a:pt x="641" y="91"/>
                  </a:lnTo>
                  <a:lnTo>
                    <a:pt x="629" y="102"/>
                  </a:lnTo>
                  <a:lnTo>
                    <a:pt x="615" y="112"/>
                  </a:lnTo>
                  <a:lnTo>
                    <a:pt x="597" y="118"/>
                  </a:lnTo>
                  <a:lnTo>
                    <a:pt x="577" y="120"/>
                  </a:lnTo>
                  <a:lnTo>
                    <a:pt x="560" y="120"/>
                  </a:lnTo>
                  <a:lnTo>
                    <a:pt x="548" y="120"/>
                  </a:lnTo>
                  <a:lnTo>
                    <a:pt x="536" y="120"/>
                  </a:lnTo>
                  <a:lnTo>
                    <a:pt x="524" y="120"/>
                  </a:lnTo>
                  <a:lnTo>
                    <a:pt x="511" y="120"/>
                  </a:lnTo>
                  <a:lnTo>
                    <a:pt x="496" y="120"/>
                  </a:lnTo>
                  <a:lnTo>
                    <a:pt x="477" y="120"/>
                  </a:lnTo>
                  <a:lnTo>
                    <a:pt x="455" y="120"/>
                  </a:lnTo>
                  <a:lnTo>
                    <a:pt x="425" y="120"/>
                  </a:lnTo>
                  <a:lnTo>
                    <a:pt x="389" y="120"/>
                  </a:lnTo>
                  <a:lnTo>
                    <a:pt x="389" y="519"/>
                  </a:lnTo>
                  <a:lnTo>
                    <a:pt x="387" y="540"/>
                  </a:lnTo>
                  <a:lnTo>
                    <a:pt x="380" y="558"/>
                  </a:lnTo>
                  <a:lnTo>
                    <a:pt x="370" y="573"/>
                  </a:lnTo>
                  <a:lnTo>
                    <a:pt x="359" y="584"/>
                  </a:lnTo>
                  <a:lnTo>
                    <a:pt x="346" y="594"/>
                  </a:lnTo>
                  <a:lnTo>
                    <a:pt x="332" y="600"/>
                  </a:lnTo>
                  <a:lnTo>
                    <a:pt x="320" y="604"/>
                  </a:lnTo>
                  <a:lnTo>
                    <a:pt x="308" y="604"/>
                  </a:lnTo>
                  <a:lnTo>
                    <a:pt x="295" y="601"/>
                  </a:lnTo>
                  <a:lnTo>
                    <a:pt x="284" y="596"/>
                  </a:lnTo>
                  <a:lnTo>
                    <a:pt x="276" y="586"/>
                  </a:lnTo>
                  <a:lnTo>
                    <a:pt x="271" y="574"/>
                  </a:lnTo>
                  <a:lnTo>
                    <a:pt x="270" y="557"/>
                  </a:lnTo>
                  <a:lnTo>
                    <a:pt x="270" y="545"/>
                  </a:lnTo>
                  <a:lnTo>
                    <a:pt x="270" y="526"/>
                  </a:lnTo>
                  <a:lnTo>
                    <a:pt x="270" y="498"/>
                  </a:lnTo>
                  <a:lnTo>
                    <a:pt x="270" y="466"/>
                  </a:lnTo>
                  <a:lnTo>
                    <a:pt x="270" y="430"/>
                  </a:lnTo>
                  <a:lnTo>
                    <a:pt x="270" y="390"/>
                  </a:lnTo>
                  <a:lnTo>
                    <a:pt x="270" y="348"/>
                  </a:lnTo>
                  <a:lnTo>
                    <a:pt x="270" y="307"/>
                  </a:lnTo>
                  <a:lnTo>
                    <a:pt x="270" y="266"/>
                  </a:lnTo>
                  <a:lnTo>
                    <a:pt x="270" y="227"/>
                  </a:lnTo>
                  <a:lnTo>
                    <a:pt x="270" y="191"/>
                  </a:lnTo>
                  <a:lnTo>
                    <a:pt x="270" y="161"/>
                  </a:lnTo>
                  <a:lnTo>
                    <a:pt x="270" y="138"/>
                  </a:lnTo>
                  <a:lnTo>
                    <a:pt x="270" y="122"/>
                  </a:lnTo>
                  <a:lnTo>
                    <a:pt x="265" y="122"/>
                  </a:lnTo>
                  <a:lnTo>
                    <a:pt x="253" y="122"/>
                  </a:lnTo>
                  <a:lnTo>
                    <a:pt x="234" y="122"/>
                  </a:lnTo>
                  <a:lnTo>
                    <a:pt x="212" y="122"/>
                  </a:lnTo>
                  <a:lnTo>
                    <a:pt x="185" y="122"/>
                  </a:lnTo>
                  <a:lnTo>
                    <a:pt x="157" y="122"/>
                  </a:lnTo>
                  <a:lnTo>
                    <a:pt x="130" y="122"/>
                  </a:lnTo>
                  <a:lnTo>
                    <a:pt x="104" y="122"/>
                  </a:lnTo>
                  <a:lnTo>
                    <a:pt x="80" y="122"/>
                  </a:lnTo>
                  <a:lnTo>
                    <a:pt x="61" y="122"/>
                  </a:lnTo>
                  <a:lnTo>
                    <a:pt x="49" y="122"/>
                  </a:lnTo>
                  <a:lnTo>
                    <a:pt x="31" y="119"/>
                  </a:lnTo>
                  <a:lnTo>
                    <a:pt x="18" y="114"/>
                  </a:lnTo>
                  <a:lnTo>
                    <a:pt x="9" y="107"/>
                  </a:lnTo>
                  <a:lnTo>
                    <a:pt x="3" y="96"/>
                  </a:lnTo>
                  <a:lnTo>
                    <a:pt x="0" y="82"/>
                  </a:lnTo>
                  <a:lnTo>
                    <a:pt x="2" y="71"/>
                  </a:lnTo>
                  <a:lnTo>
                    <a:pt x="5" y="58"/>
                  </a:lnTo>
                  <a:lnTo>
                    <a:pt x="12" y="45"/>
                  </a:lnTo>
                  <a:lnTo>
                    <a:pt x="20" y="31"/>
                  </a:lnTo>
                  <a:lnTo>
                    <a:pt x="33" y="19"/>
                  </a:lnTo>
                  <a:lnTo>
                    <a:pt x="48" y="9"/>
                  </a:lnTo>
                  <a:lnTo>
                    <a:pt x="65" y="2"/>
                  </a:lnTo>
                  <a:lnTo>
                    <a:pt x="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0" name="Freeform 9">
              <a:extLst>
                <a:ext uri="{FF2B5EF4-FFF2-40B4-BE49-F238E27FC236}">
                  <a16:creationId xmlns:a16="http://schemas.microsoft.com/office/drawing/2014/main" id="{DD396F85-2B09-44D6-8747-2F841F7C0075}"/>
                </a:ext>
              </a:extLst>
            </p:cNvPr>
            <p:cNvSpPr>
              <a:spLocks noEditPoints="1"/>
            </p:cNvSpPr>
            <p:nvPr userDrawn="1"/>
          </p:nvSpPr>
          <p:spPr bwMode="auto">
            <a:xfrm>
              <a:off x="6765926" y="12700"/>
              <a:ext cx="1160463" cy="957263"/>
            </a:xfrm>
            <a:custGeom>
              <a:avLst/>
              <a:gdLst>
                <a:gd name="T0" fmla="*/ 188 w 731"/>
                <a:gd name="T1" fmla="*/ 123 h 603"/>
                <a:gd name="T2" fmla="*/ 154 w 731"/>
                <a:gd name="T3" fmla="*/ 143 h 603"/>
                <a:gd name="T4" fmla="*/ 132 w 731"/>
                <a:gd name="T5" fmla="*/ 174 h 603"/>
                <a:gd name="T6" fmla="*/ 124 w 731"/>
                <a:gd name="T7" fmla="*/ 210 h 603"/>
                <a:gd name="T8" fmla="*/ 125 w 731"/>
                <a:gd name="T9" fmla="*/ 449 h 603"/>
                <a:gd name="T10" fmla="*/ 137 w 731"/>
                <a:gd name="T11" fmla="*/ 471 h 603"/>
                <a:gd name="T12" fmla="*/ 159 w 731"/>
                <a:gd name="T13" fmla="*/ 480 h 603"/>
                <a:gd name="T14" fmla="*/ 539 w 731"/>
                <a:gd name="T15" fmla="*/ 477 h 603"/>
                <a:gd name="T16" fmla="*/ 580 w 731"/>
                <a:gd name="T17" fmla="*/ 456 h 603"/>
                <a:gd name="T18" fmla="*/ 605 w 731"/>
                <a:gd name="T19" fmla="*/ 420 h 603"/>
                <a:gd name="T20" fmla="*/ 609 w 731"/>
                <a:gd name="T21" fmla="*/ 168 h 603"/>
                <a:gd name="T22" fmla="*/ 606 w 731"/>
                <a:gd name="T23" fmla="*/ 147 h 603"/>
                <a:gd name="T24" fmla="*/ 594 w 731"/>
                <a:gd name="T25" fmla="*/ 128 h 603"/>
                <a:gd name="T26" fmla="*/ 569 w 731"/>
                <a:gd name="T27" fmla="*/ 120 h 603"/>
                <a:gd name="T28" fmla="*/ 200 w 731"/>
                <a:gd name="T29" fmla="*/ 0 h 603"/>
                <a:gd name="T30" fmla="*/ 615 w 731"/>
                <a:gd name="T31" fmla="*/ 0 h 603"/>
                <a:gd name="T32" fmla="*/ 633 w 731"/>
                <a:gd name="T33" fmla="*/ 2 h 603"/>
                <a:gd name="T34" fmla="*/ 658 w 731"/>
                <a:gd name="T35" fmla="*/ 9 h 603"/>
                <a:gd name="T36" fmla="*/ 684 w 731"/>
                <a:gd name="T37" fmla="*/ 24 h 603"/>
                <a:gd name="T38" fmla="*/ 708 w 731"/>
                <a:gd name="T39" fmla="*/ 50 h 603"/>
                <a:gd name="T40" fmla="*/ 724 w 731"/>
                <a:gd name="T41" fmla="*/ 89 h 603"/>
                <a:gd name="T42" fmla="*/ 731 w 731"/>
                <a:gd name="T43" fmla="*/ 145 h 603"/>
                <a:gd name="T44" fmla="*/ 728 w 731"/>
                <a:gd name="T45" fmla="*/ 437 h 603"/>
                <a:gd name="T46" fmla="*/ 704 w 731"/>
                <a:gd name="T47" fmla="*/ 497 h 603"/>
                <a:gd name="T48" fmla="*/ 661 w 731"/>
                <a:gd name="T49" fmla="*/ 550 h 603"/>
                <a:gd name="T50" fmla="*/ 604 w 731"/>
                <a:gd name="T51" fmla="*/ 588 h 603"/>
                <a:gd name="T52" fmla="*/ 537 w 731"/>
                <a:gd name="T53" fmla="*/ 603 h 603"/>
                <a:gd name="T54" fmla="*/ 437 w 731"/>
                <a:gd name="T55" fmla="*/ 603 h 603"/>
                <a:gd name="T56" fmla="*/ 334 w 731"/>
                <a:gd name="T57" fmla="*/ 603 h 603"/>
                <a:gd name="T58" fmla="*/ 237 w 731"/>
                <a:gd name="T59" fmla="*/ 603 h 603"/>
                <a:gd name="T60" fmla="*/ 159 w 731"/>
                <a:gd name="T61" fmla="*/ 603 h 603"/>
                <a:gd name="T62" fmla="*/ 103 w 731"/>
                <a:gd name="T63" fmla="*/ 600 h 603"/>
                <a:gd name="T64" fmla="*/ 56 w 731"/>
                <a:gd name="T65" fmla="*/ 584 h 603"/>
                <a:gd name="T66" fmla="*/ 22 w 731"/>
                <a:gd name="T67" fmla="*/ 553 h 603"/>
                <a:gd name="T68" fmla="*/ 3 w 731"/>
                <a:gd name="T69" fmla="*/ 508 h 603"/>
                <a:gd name="T70" fmla="*/ 0 w 731"/>
                <a:gd name="T71" fmla="*/ 196 h 603"/>
                <a:gd name="T72" fmla="*/ 14 w 731"/>
                <a:gd name="T73" fmla="*/ 129 h 603"/>
                <a:gd name="T74" fmla="*/ 50 w 731"/>
                <a:gd name="T75" fmla="*/ 72 h 603"/>
                <a:gd name="T76" fmla="*/ 102 w 731"/>
                <a:gd name="T77" fmla="*/ 27 h 603"/>
                <a:gd name="T78" fmla="*/ 165 w 731"/>
                <a:gd name="T79" fmla="*/ 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603">
                  <a:moveTo>
                    <a:pt x="207" y="120"/>
                  </a:moveTo>
                  <a:lnTo>
                    <a:pt x="188" y="123"/>
                  </a:lnTo>
                  <a:lnTo>
                    <a:pt x="169" y="132"/>
                  </a:lnTo>
                  <a:lnTo>
                    <a:pt x="154" y="143"/>
                  </a:lnTo>
                  <a:lnTo>
                    <a:pt x="140" y="158"/>
                  </a:lnTo>
                  <a:lnTo>
                    <a:pt x="132" y="174"/>
                  </a:lnTo>
                  <a:lnTo>
                    <a:pt x="125" y="193"/>
                  </a:lnTo>
                  <a:lnTo>
                    <a:pt x="124" y="210"/>
                  </a:lnTo>
                  <a:lnTo>
                    <a:pt x="124" y="432"/>
                  </a:lnTo>
                  <a:lnTo>
                    <a:pt x="125" y="449"/>
                  </a:lnTo>
                  <a:lnTo>
                    <a:pt x="129" y="461"/>
                  </a:lnTo>
                  <a:lnTo>
                    <a:pt x="137" y="471"/>
                  </a:lnTo>
                  <a:lnTo>
                    <a:pt x="147" y="477"/>
                  </a:lnTo>
                  <a:lnTo>
                    <a:pt x="159" y="480"/>
                  </a:lnTo>
                  <a:lnTo>
                    <a:pt x="514" y="480"/>
                  </a:lnTo>
                  <a:lnTo>
                    <a:pt x="539" y="477"/>
                  </a:lnTo>
                  <a:lnTo>
                    <a:pt x="561" y="468"/>
                  </a:lnTo>
                  <a:lnTo>
                    <a:pt x="580" y="456"/>
                  </a:lnTo>
                  <a:lnTo>
                    <a:pt x="595" y="440"/>
                  </a:lnTo>
                  <a:lnTo>
                    <a:pt x="605" y="420"/>
                  </a:lnTo>
                  <a:lnTo>
                    <a:pt x="609" y="396"/>
                  </a:lnTo>
                  <a:lnTo>
                    <a:pt x="609" y="168"/>
                  </a:lnTo>
                  <a:lnTo>
                    <a:pt x="607" y="157"/>
                  </a:lnTo>
                  <a:lnTo>
                    <a:pt x="606" y="147"/>
                  </a:lnTo>
                  <a:lnTo>
                    <a:pt x="601" y="137"/>
                  </a:lnTo>
                  <a:lnTo>
                    <a:pt x="594" y="128"/>
                  </a:lnTo>
                  <a:lnTo>
                    <a:pt x="584" y="123"/>
                  </a:lnTo>
                  <a:lnTo>
                    <a:pt x="569" y="120"/>
                  </a:lnTo>
                  <a:lnTo>
                    <a:pt x="207" y="120"/>
                  </a:lnTo>
                  <a:close/>
                  <a:moveTo>
                    <a:pt x="200" y="0"/>
                  </a:moveTo>
                  <a:lnTo>
                    <a:pt x="609" y="0"/>
                  </a:lnTo>
                  <a:lnTo>
                    <a:pt x="615" y="0"/>
                  </a:lnTo>
                  <a:lnTo>
                    <a:pt x="622" y="1"/>
                  </a:lnTo>
                  <a:lnTo>
                    <a:pt x="633" y="2"/>
                  </a:lnTo>
                  <a:lnTo>
                    <a:pt x="645" y="5"/>
                  </a:lnTo>
                  <a:lnTo>
                    <a:pt x="658" y="9"/>
                  </a:lnTo>
                  <a:lnTo>
                    <a:pt x="671" y="15"/>
                  </a:lnTo>
                  <a:lnTo>
                    <a:pt x="684" y="24"/>
                  </a:lnTo>
                  <a:lnTo>
                    <a:pt x="697" y="35"/>
                  </a:lnTo>
                  <a:lnTo>
                    <a:pt x="708" y="50"/>
                  </a:lnTo>
                  <a:lnTo>
                    <a:pt x="717" y="67"/>
                  </a:lnTo>
                  <a:lnTo>
                    <a:pt x="724" y="89"/>
                  </a:lnTo>
                  <a:lnTo>
                    <a:pt x="729" y="115"/>
                  </a:lnTo>
                  <a:lnTo>
                    <a:pt x="731" y="145"/>
                  </a:lnTo>
                  <a:lnTo>
                    <a:pt x="731" y="408"/>
                  </a:lnTo>
                  <a:lnTo>
                    <a:pt x="728" y="437"/>
                  </a:lnTo>
                  <a:lnTo>
                    <a:pt x="719" y="467"/>
                  </a:lnTo>
                  <a:lnTo>
                    <a:pt x="704" y="497"/>
                  </a:lnTo>
                  <a:lnTo>
                    <a:pt x="684" y="526"/>
                  </a:lnTo>
                  <a:lnTo>
                    <a:pt x="661" y="550"/>
                  </a:lnTo>
                  <a:lnTo>
                    <a:pt x="633" y="572"/>
                  </a:lnTo>
                  <a:lnTo>
                    <a:pt x="604" y="588"/>
                  </a:lnTo>
                  <a:lnTo>
                    <a:pt x="571" y="599"/>
                  </a:lnTo>
                  <a:lnTo>
                    <a:pt x="537" y="603"/>
                  </a:lnTo>
                  <a:lnTo>
                    <a:pt x="488" y="603"/>
                  </a:lnTo>
                  <a:lnTo>
                    <a:pt x="437" y="603"/>
                  </a:lnTo>
                  <a:lnTo>
                    <a:pt x="385" y="603"/>
                  </a:lnTo>
                  <a:lnTo>
                    <a:pt x="334" y="603"/>
                  </a:lnTo>
                  <a:lnTo>
                    <a:pt x="283" y="603"/>
                  </a:lnTo>
                  <a:lnTo>
                    <a:pt x="237" y="603"/>
                  </a:lnTo>
                  <a:lnTo>
                    <a:pt x="195" y="603"/>
                  </a:lnTo>
                  <a:lnTo>
                    <a:pt x="159" y="603"/>
                  </a:lnTo>
                  <a:lnTo>
                    <a:pt x="130" y="603"/>
                  </a:lnTo>
                  <a:lnTo>
                    <a:pt x="103" y="600"/>
                  </a:lnTo>
                  <a:lnTo>
                    <a:pt x="78" y="594"/>
                  </a:lnTo>
                  <a:lnTo>
                    <a:pt x="56" y="584"/>
                  </a:lnTo>
                  <a:lnTo>
                    <a:pt x="37" y="570"/>
                  </a:lnTo>
                  <a:lnTo>
                    <a:pt x="22" y="553"/>
                  </a:lnTo>
                  <a:lnTo>
                    <a:pt x="10" y="532"/>
                  </a:lnTo>
                  <a:lnTo>
                    <a:pt x="3" y="508"/>
                  </a:lnTo>
                  <a:lnTo>
                    <a:pt x="0" y="480"/>
                  </a:lnTo>
                  <a:lnTo>
                    <a:pt x="0" y="196"/>
                  </a:lnTo>
                  <a:lnTo>
                    <a:pt x="4" y="161"/>
                  </a:lnTo>
                  <a:lnTo>
                    <a:pt x="14" y="129"/>
                  </a:lnTo>
                  <a:lnTo>
                    <a:pt x="29" y="99"/>
                  </a:lnTo>
                  <a:lnTo>
                    <a:pt x="50" y="72"/>
                  </a:lnTo>
                  <a:lnTo>
                    <a:pt x="75"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2" name="Freeform 10">
              <a:extLst>
                <a:ext uri="{FF2B5EF4-FFF2-40B4-BE49-F238E27FC236}">
                  <a16:creationId xmlns:a16="http://schemas.microsoft.com/office/drawing/2014/main" id="{94FC9D97-C30C-4251-8A36-071371F2E33E}"/>
                </a:ext>
              </a:extLst>
            </p:cNvPr>
            <p:cNvSpPr>
              <a:spLocks/>
            </p:cNvSpPr>
            <p:nvPr userDrawn="1"/>
          </p:nvSpPr>
          <p:spPr bwMode="auto">
            <a:xfrm>
              <a:off x="8069263" y="12700"/>
              <a:ext cx="1068388" cy="958850"/>
            </a:xfrm>
            <a:custGeom>
              <a:avLst/>
              <a:gdLst>
                <a:gd name="T0" fmla="*/ 550 w 673"/>
                <a:gd name="T1" fmla="*/ 0 h 604"/>
                <a:gd name="T2" fmla="*/ 565 w 673"/>
                <a:gd name="T3" fmla="*/ 1 h 604"/>
                <a:gd name="T4" fmla="*/ 587 w 673"/>
                <a:gd name="T5" fmla="*/ 5 h 604"/>
                <a:gd name="T6" fmla="*/ 613 w 673"/>
                <a:gd name="T7" fmla="*/ 15 h 604"/>
                <a:gd name="T8" fmla="*/ 638 w 673"/>
                <a:gd name="T9" fmla="*/ 36 h 604"/>
                <a:gd name="T10" fmla="*/ 659 w 673"/>
                <a:gd name="T11" fmla="*/ 68 h 604"/>
                <a:gd name="T12" fmla="*/ 672 w 673"/>
                <a:gd name="T13" fmla="*/ 115 h 604"/>
                <a:gd name="T14" fmla="*/ 670 w 673"/>
                <a:gd name="T15" fmla="*/ 175 h 604"/>
                <a:gd name="T16" fmla="*/ 656 w 673"/>
                <a:gd name="T17" fmla="*/ 221 h 604"/>
                <a:gd name="T18" fmla="*/ 634 w 673"/>
                <a:gd name="T19" fmla="*/ 252 h 604"/>
                <a:gd name="T20" fmla="*/ 615 w 673"/>
                <a:gd name="T21" fmla="*/ 271 h 604"/>
                <a:gd name="T22" fmla="*/ 606 w 673"/>
                <a:gd name="T23" fmla="*/ 277 h 604"/>
                <a:gd name="T24" fmla="*/ 616 w 673"/>
                <a:gd name="T25" fmla="*/ 282 h 604"/>
                <a:gd name="T26" fmla="*/ 636 w 673"/>
                <a:gd name="T27" fmla="*/ 299 h 604"/>
                <a:gd name="T28" fmla="*/ 657 w 673"/>
                <a:gd name="T29" fmla="*/ 326 h 604"/>
                <a:gd name="T30" fmla="*/ 667 w 673"/>
                <a:gd name="T31" fmla="*/ 360 h 604"/>
                <a:gd name="T32" fmla="*/ 664 w 673"/>
                <a:gd name="T33" fmla="*/ 540 h 604"/>
                <a:gd name="T34" fmla="*/ 648 w 673"/>
                <a:gd name="T35" fmla="*/ 573 h 604"/>
                <a:gd name="T36" fmla="*/ 623 w 673"/>
                <a:gd name="T37" fmla="*/ 594 h 604"/>
                <a:gd name="T38" fmla="*/ 597 w 673"/>
                <a:gd name="T39" fmla="*/ 604 h 604"/>
                <a:gd name="T40" fmla="*/ 572 w 673"/>
                <a:gd name="T41" fmla="*/ 601 h 604"/>
                <a:gd name="T42" fmla="*/ 554 w 673"/>
                <a:gd name="T43" fmla="*/ 586 h 604"/>
                <a:gd name="T44" fmla="*/ 546 w 673"/>
                <a:gd name="T45" fmla="*/ 557 h 604"/>
                <a:gd name="T46" fmla="*/ 546 w 673"/>
                <a:gd name="T47" fmla="*/ 396 h 604"/>
                <a:gd name="T48" fmla="*/ 540 w 673"/>
                <a:gd name="T49" fmla="*/ 376 h 604"/>
                <a:gd name="T50" fmla="*/ 523 w 673"/>
                <a:gd name="T51" fmla="*/ 363 h 604"/>
                <a:gd name="T52" fmla="*/ 192 w 673"/>
                <a:gd name="T53" fmla="*/ 360 h 604"/>
                <a:gd name="T54" fmla="*/ 163 w 673"/>
                <a:gd name="T55" fmla="*/ 354 h 604"/>
                <a:gd name="T56" fmla="*/ 148 w 673"/>
                <a:gd name="T57" fmla="*/ 334 h 604"/>
                <a:gd name="T58" fmla="*/ 146 w 673"/>
                <a:gd name="T59" fmla="*/ 309 h 604"/>
                <a:gd name="T60" fmla="*/ 156 w 673"/>
                <a:gd name="T61" fmla="*/ 283 h 604"/>
                <a:gd name="T62" fmla="*/ 177 w 673"/>
                <a:gd name="T63" fmla="*/ 258 h 604"/>
                <a:gd name="T64" fmla="*/ 210 w 673"/>
                <a:gd name="T65" fmla="*/ 242 h 604"/>
                <a:gd name="T66" fmla="*/ 468 w 673"/>
                <a:gd name="T67" fmla="*/ 240 h 604"/>
                <a:gd name="T68" fmla="*/ 514 w 673"/>
                <a:gd name="T69" fmla="*/ 229 h 604"/>
                <a:gd name="T70" fmla="*/ 544 w 673"/>
                <a:gd name="T71" fmla="*/ 202 h 604"/>
                <a:gd name="T72" fmla="*/ 555 w 673"/>
                <a:gd name="T73" fmla="*/ 173 h 604"/>
                <a:gd name="T74" fmla="*/ 555 w 673"/>
                <a:gd name="T75" fmla="*/ 148 h 604"/>
                <a:gd name="T76" fmla="*/ 541 w 673"/>
                <a:gd name="T77" fmla="*/ 129 h 604"/>
                <a:gd name="T78" fmla="*/ 512 w 673"/>
                <a:gd name="T79" fmla="*/ 122 h 604"/>
                <a:gd name="T80" fmla="*/ 187 w 673"/>
                <a:gd name="T81" fmla="*/ 124 h 604"/>
                <a:gd name="T82" fmla="*/ 154 w 673"/>
                <a:gd name="T83" fmla="*/ 143 h 604"/>
                <a:gd name="T84" fmla="*/ 132 w 673"/>
                <a:gd name="T85" fmla="*/ 175 h 604"/>
                <a:gd name="T86" fmla="*/ 124 w 673"/>
                <a:gd name="T87" fmla="*/ 210 h 604"/>
                <a:gd name="T88" fmla="*/ 120 w 673"/>
                <a:gd name="T89" fmla="*/ 540 h 604"/>
                <a:gd name="T90" fmla="*/ 104 w 673"/>
                <a:gd name="T91" fmla="*/ 572 h 604"/>
                <a:gd name="T92" fmla="*/ 77 w 673"/>
                <a:gd name="T93" fmla="*/ 593 h 604"/>
                <a:gd name="T94" fmla="*/ 50 w 673"/>
                <a:gd name="T95" fmla="*/ 603 h 604"/>
                <a:gd name="T96" fmla="*/ 25 w 673"/>
                <a:gd name="T97" fmla="*/ 601 h 604"/>
                <a:gd name="T98" fmla="*/ 6 w 673"/>
                <a:gd name="T99" fmla="*/ 585 h 604"/>
                <a:gd name="T100" fmla="*/ 0 w 673"/>
                <a:gd name="T101" fmla="*/ 553 h 604"/>
                <a:gd name="T102" fmla="*/ 4 w 673"/>
                <a:gd name="T103" fmla="*/ 160 h 604"/>
                <a:gd name="T104" fmla="*/ 28 w 673"/>
                <a:gd name="T105" fmla="*/ 98 h 604"/>
                <a:gd name="T106" fmla="*/ 74 w 673"/>
                <a:gd name="T107" fmla="*/ 47 h 604"/>
                <a:gd name="T108" fmla="*/ 133 w 673"/>
                <a:gd name="T109" fmla="*/ 12 h 604"/>
                <a:gd name="T110" fmla="*/ 200 w 67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604">
                  <a:moveTo>
                    <a:pt x="200" y="0"/>
                  </a:moveTo>
                  <a:lnTo>
                    <a:pt x="550" y="0"/>
                  </a:lnTo>
                  <a:lnTo>
                    <a:pt x="556" y="0"/>
                  </a:lnTo>
                  <a:lnTo>
                    <a:pt x="565" y="1"/>
                  </a:lnTo>
                  <a:lnTo>
                    <a:pt x="575" y="2"/>
                  </a:lnTo>
                  <a:lnTo>
                    <a:pt x="587" y="5"/>
                  </a:lnTo>
                  <a:lnTo>
                    <a:pt x="600" y="9"/>
                  </a:lnTo>
                  <a:lnTo>
                    <a:pt x="613" y="15"/>
                  </a:lnTo>
                  <a:lnTo>
                    <a:pt x="626" y="24"/>
                  </a:lnTo>
                  <a:lnTo>
                    <a:pt x="638" y="36"/>
                  </a:lnTo>
                  <a:lnTo>
                    <a:pt x="649" y="50"/>
                  </a:lnTo>
                  <a:lnTo>
                    <a:pt x="659" y="68"/>
                  </a:lnTo>
                  <a:lnTo>
                    <a:pt x="667" y="89"/>
                  </a:lnTo>
                  <a:lnTo>
                    <a:pt x="672" y="115"/>
                  </a:lnTo>
                  <a:lnTo>
                    <a:pt x="673" y="147"/>
                  </a:lnTo>
                  <a:lnTo>
                    <a:pt x="670" y="175"/>
                  </a:lnTo>
                  <a:lnTo>
                    <a:pt x="664" y="200"/>
                  </a:lnTo>
                  <a:lnTo>
                    <a:pt x="656" y="221"/>
                  </a:lnTo>
                  <a:lnTo>
                    <a:pt x="646" y="239"/>
                  </a:lnTo>
                  <a:lnTo>
                    <a:pt x="634" y="252"/>
                  </a:lnTo>
                  <a:lnTo>
                    <a:pt x="623" y="263"/>
                  </a:lnTo>
                  <a:lnTo>
                    <a:pt x="615" y="271"/>
                  </a:lnTo>
                  <a:lnTo>
                    <a:pt x="608" y="275"/>
                  </a:lnTo>
                  <a:lnTo>
                    <a:pt x="606" y="277"/>
                  </a:lnTo>
                  <a:lnTo>
                    <a:pt x="608" y="278"/>
                  </a:lnTo>
                  <a:lnTo>
                    <a:pt x="616" y="282"/>
                  </a:lnTo>
                  <a:lnTo>
                    <a:pt x="625" y="289"/>
                  </a:lnTo>
                  <a:lnTo>
                    <a:pt x="636" y="299"/>
                  </a:lnTo>
                  <a:lnTo>
                    <a:pt x="647" y="311"/>
                  </a:lnTo>
                  <a:lnTo>
                    <a:pt x="657" y="326"/>
                  </a:lnTo>
                  <a:lnTo>
                    <a:pt x="664" y="342"/>
                  </a:lnTo>
                  <a:lnTo>
                    <a:pt x="667" y="360"/>
                  </a:lnTo>
                  <a:lnTo>
                    <a:pt x="667" y="519"/>
                  </a:lnTo>
                  <a:lnTo>
                    <a:pt x="664" y="540"/>
                  </a:lnTo>
                  <a:lnTo>
                    <a:pt x="658" y="558"/>
                  </a:lnTo>
                  <a:lnTo>
                    <a:pt x="648" y="573"/>
                  </a:lnTo>
                  <a:lnTo>
                    <a:pt x="636" y="584"/>
                  </a:lnTo>
                  <a:lnTo>
                    <a:pt x="623" y="594"/>
                  </a:lnTo>
                  <a:lnTo>
                    <a:pt x="610" y="600"/>
                  </a:lnTo>
                  <a:lnTo>
                    <a:pt x="597" y="604"/>
                  </a:lnTo>
                  <a:lnTo>
                    <a:pt x="586" y="604"/>
                  </a:lnTo>
                  <a:lnTo>
                    <a:pt x="572" y="601"/>
                  </a:lnTo>
                  <a:lnTo>
                    <a:pt x="561" y="596"/>
                  </a:lnTo>
                  <a:lnTo>
                    <a:pt x="554" y="586"/>
                  </a:lnTo>
                  <a:lnTo>
                    <a:pt x="549" y="574"/>
                  </a:lnTo>
                  <a:lnTo>
                    <a:pt x="546" y="557"/>
                  </a:lnTo>
                  <a:lnTo>
                    <a:pt x="546" y="408"/>
                  </a:lnTo>
                  <a:lnTo>
                    <a:pt x="546" y="396"/>
                  </a:lnTo>
                  <a:lnTo>
                    <a:pt x="544" y="385"/>
                  </a:lnTo>
                  <a:lnTo>
                    <a:pt x="540" y="376"/>
                  </a:lnTo>
                  <a:lnTo>
                    <a:pt x="533" y="368"/>
                  </a:lnTo>
                  <a:lnTo>
                    <a:pt x="523" y="363"/>
                  </a:lnTo>
                  <a:lnTo>
                    <a:pt x="508" y="360"/>
                  </a:lnTo>
                  <a:lnTo>
                    <a:pt x="192" y="360"/>
                  </a:lnTo>
                  <a:lnTo>
                    <a:pt x="176" y="359"/>
                  </a:lnTo>
                  <a:lnTo>
                    <a:pt x="163" y="354"/>
                  </a:lnTo>
                  <a:lnTo>
                    <a:pt x="153" y="345"/>
                  </a:lnTo>
                  <a:lnTo>
                    <a:pt x="148" y="334"/>
                  </a:lnTo>
                  <a:lnTo>
                    <a:pt x="145" y="321"/>
                  </a:lnTo>
                  <a:lnTo>
                    <a:pt x="146" y="309"/>
                  </a:lnTo>
                  <a:lnTo>
                    <a:pt x="150" y="297"/>
                  </a:lnTo>
                  <a:lnTo>
                    <a:pt x="156" y="283"/>
                  </a:lnTo>
                  <a:lnTo>
                    <a:pt x="165" y="271"/>
                  </a:lnTo>
                  <a:lnTo>
                    <a:pt x="177" y="258"/>
                  </a:lnTo>
                  <a:lnTo>
                    <a:pt x="191" y="248"/>
                  </a:lnTo>
                  <a:lnTo>
                    <a:pt x="210" y="242"/>
                  </a:lnTo>
                  <a:lnTo>
                    <a:pt x="230" y="240"/>
                  </a:lnTo>
                  <a:lnTo>
                    <a:pt x="468" y="240"/>
                  </a:lnTo>
                  <a:lnTo>
                    <a:pt x="493" y="237"/>
                  </a:lnTo>
                  <a:lnTo>
                    <a:pt x="514" y="229"/>
                  </a:lnTo>
                  <a:lnTo>
                    <a:pt x="531" y="217"/>
                  </a:lnTo>
                  <a:lnTo>
                    <a:pt x="544" y="202"/>
                  </a:lnTo>
                  <a:lnTo>
                    <a:pt x="551" y="185"/>
                  </a:lnTo>
                  <a:lnTo>
                    <a:pt x="555" y="173"/>
                  </a:lnTo>
                  <a:lnTo>
                    <a:pt x="556" y="160"/>
                  </a:lnTo>
                  <a:lnTo>
                    <a:pt x="555" y="148"/>
                  </a:lnTo>
                  <a:lnTo>
                    <a:pt x="550" y="137"/>
                  </a:lnTo>
                  <a:lnTo>
                    <a:pt x="541" y="129"/>
                  </a:lnTo>
                  <a:lnTo>
                    <a:pt x="529" y="123"/>
                  </a:lnTo>
                  <a:lnTo>
                    <a:pt x="512" y="122"/>
                  </a:lnTo>
                  <a:lnTo>
                    <a:pt x="207" y="122"/>
                  </a:lnTo>
                  <a:lnTo>
                    <a:pt x="187" y="124"/>
                  </a:lnTo>
                  <a:lnTo>
                    <a:pt x="169" y="132"/>
                  </a:lnTo>
                  <a:lnTo>
                    <a:pt x="154" y="143"/>
                  </a:lnTo>
                  <a:lnTo>
                    <a:pt x="140" y="158"/>
                  </a:lnTo>
                  <a:lnTo>
                    <a:pt x="132" y="175"/>
                  </a:lnTo>
                  <a:lnTo>
                    <a:pt x="125" y="193"/>
                  </a:lnTo>
                  <a:lnTo>
                    <a:pt x="124" y="210"/>
                  </a:lnTo>
                  <a:lnTo>
                    <a:pt x="123" y="519"/>
                  </a:lnTo>
                  <a:lnTo>
                    <a:pt x="120" y="540"/>
                  </a:lnTo>
                  <a:lnTo>
                    <a:pt x="114" y="558"/>
                  </a:lnTo>
                  <a:lnTo>
                    <a:pt x="104" y="572"/>
                  </a:lnTo>
                  <a:lnTo>
                    <a:pt x="91" y="584"/>
                  </a:lnTo>
                  <a:lnTo>
                    <a:pt x="77" y="593"/>
                  </a:lnTo>
                  <a:lnTo>
                    <a:pt x="63" y="599"/>
                  </a:lnTo>
                  <a:lnTo>
                    <a:pt x="50" y="603"/>
                  </a:lnTo>
                  <a:lnTo>
                    <a:pt x="38" y="604"/>
                  </a:lnTo>
                  <a:lnTo>
                    <a:pt x="25" y="601"/>
                  </a:lnTo>
                  <a:lnTo>
                    <a:pt x="15" y="595"/>
                  </a:lnTo>
                  <a:lnTo>
                    <a:pt x="6" y="585"/>
                  </a:lnTo>
                  <a:lnTo>
                    <a:pt x="2" y="572"/>
                  </a:lnTo>
                  <a:lnTo>
                    <a:pt x="0" y="553"/>
                  </a:lnTo>
                  <a:lnTo>
                    <a:pt x="0" y="195"/>
                  </a:lnTo>
                  <a:lnTo>
                    <a:pt x="4" y="160"/>
                  </a:lnTo>
                  <a:lnTo>
                    <a:pt x="14" y="128"/>
                  </a:lnTo>
                  <a:lnTo>
                    <a:pt x="28" y="98"/>
                  </a:lnTo>
                  <a:lnTo>
                    <a:pt x="50" y="71"/>
                  </a:lnTo>
                  <a:lnTo>
                    <a:pt x="74" y="47"/>
                  </a:lnTo>
                  <a:lnTo>
                    <a:pt x="102" y="27"/>
                  </a:lnTo>
                  <a:lnTo>
                    <a:pt x="133" y="12"/>
                  </a:lnTo>
                  <a:lnTo>
                    <a:pt x="165" y="4"/>
                  </a:lnTo>
                  <a:lnTo>
                    <a:pt x="2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3" name="Freeform 11">
              <a:extLst>
                <a:ext uri="{FF2B5EF4-FFF2-40B4-BE49-F238E27FC236}">
                  <a16:creationId xmlns:a16="http://schemas.microsoft.com/office/drawing/2014/main" id="{B6D7F618-C447-41B6-8020-459D0FC99BD2}"/>
                </a:ext>
              </a:extLst>
            </p:cNvPr>
            <p:cNvSpPr>
              <a:spLocks/>
            </p:cNvSpPr>
            <p:nvPr userDrawn="1"/>
          </p:nvSpPr>
          <p:spPr bwMode="auto">
            <a:xfrm>
              <a:off x="9277351" y="6350"/>
              <a:ext cx="188913" cy="965200"/>
            </a:xfrm>
            <a:custGeom>
              <a:avLst/>
              <a:gdLst>
                <a:gd name="T0" fmla="*/ 81 w 119"/>
                <a:gd name="T1" fmla="*/ 0 h 608"/>
                <a:gd name="T2" fmla="*/ 94 w 119"/>
                <a:gd name="T3" fmla="*/ 3 h 608"/>
                <a:gd name="T4" fmla="*/ 106 w 119"/>
                <a:gd name="T5" fmla="*/ 8 h 608"/>
                <a:gd name="T6" fmla="*/ 113 w 119"/>
                <a:gd name="T7" fmla="*/ 18 h 608"/>
                <a:gd name="T8" fmla="*/ 118 w 119"/>
                <a:gd name="T9" fmla="*/ 30 h 608"/>
                <a:gd name="T10" fmla="*/ 119 w 119"/>
                <a:gd name="T11" fmla="*/ 47 h 608"/>
                <a:gd name="T12" fmla="*/ 119 w 119"/>
                <a:gd name="T13" fmla="*/ 523 h 608"/>
                <a:gd name="T14" fmla="*/ 117 w 119"/>
                <a:gd name="T15" fmla="*/ 544 h 608"/>
                <a:gd name="T16" fmla="*/ 111 w 119"/>
                <a:gd name="T17" fmla="*/ 562 h 608"/>
                <a:gd name="T18" fmla="*/ 101 w 119"/>
                <a:gd name="T19" fmla="*/ 577 h 608"/>
                <a:gd name="T20" fmla="*/ 90 w 119"/>
                <a:gd name="T21" fmla="*/ 588 h 608"/>
                <a:gd name="T22" fmla="*/ 76 w 119"/>
                <a:gd name="T23" fmla="*/ 598 h 608"/>
                <a:gd name="T24" fmla="*/ 62 w 119"/>
                <a:gd name="T25" fmla="*/ 604 h 608"/>
                <a:gd name="T26" fmla="*/ 50 w 119"/>
                <a:gd name="T27" fmla="*/ 608 h 608"/>
                <a:gd name="T28" fmla="*/ 40 w 119"/>
                <a:gd name="T29" fmla="*/ 608 h 608"/>
                <a:gd name="T30" fmla="*/ 25 w 119"/>
                <a:gd name="T31" fmla="*/ 607 h 608"/>
                <a:gd name="T32" fmla="*/ 15 w 119"/>
                <a:gd name="T33" fmla="*/ 600 h 608"/>
                <a:gd name="T34" fmla="*/ 6 w 119"/>
                <a:gd name="T35" fmla="*/ 590 h 608"/>
                <a:gd name="T36" fmla="*/ 1 w 119"/>
                <a:gd name="T37" fmla="*/ 578 h 608"/>
                <a:gd name="T38" fmla="*/ 0 w 119"/>
                <a:gd name="T39" fmla="*/ 561 h 608"/>
                <a:gd name="T40" fmla="*/ 0 w 119"/>
                <a:gd name="T41" fmla="*/ 85 h 608"/>
                <a:gd name="T42" fmla="*/ 3 w 119"/>
                <a:gd name="T43" fmla="*/ 64 h 608"/>
                <a:gd name="T44" fmla="*/ 9 w 119"/>
                <a:gd name="T45" fmla="*/ 46 h 608"/>
                <a:gd name="T46" fmla="*/ 19 w 119"/>
                <a:gd name="T47" fmla="*/ 31 h 608"/>
                <a:gd name="T48" fmla="*/ 31 w 119"/>
                <a:gd name="T49" fmla="*/ 20 h 608"/>
                <a:gd name="T50" fmla="*/ 44 w 119"/>
                <a:gd name="T51" fmla="*/ 10 h 608"/>
                <a:gd name="T52" fmla="*/ 57 w 119"/>
                <a:gd name="T53" fmla="*/ 4 h 608"/>
                <a:gd name="T54" fmla="*/ 70 w 119"/>
                <a:gd name="T55" fmla="*/ 0 h 608"/>
                <a:gd name="T56" fmla="*/ 81 w 119"/>
                <a:gd name="T5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608">
                  <a:moveTo>
                    <a:pt x="81" y="0"/>
                  </a:moveTo>
                  <a:lnTo>
                    <a:pt x="94" y="3"/>
                  </a:lnTo>
                  <a:lnTo>
                    <a:pt x="106" y="8"/>
                  </a:lnTo>
                  <a:lnTo>
                    <a:pt x="113" y="18"/>
                  </a:lnTo>
                  <a:lnTo>
                    <a:pt x="118" y="30"/>
                  </a:lnTo>
                  <a:lnTo>
                    <a:pt x="119" y="47"/>
                  </a:lnTo>
                  <a:lnTo>
                    <a:pt x="119" y="523"/>
                  </a:lnTo>
                  <a:lnTo>
                    <a:pt x="117" y="544"/>
                  </a:lnTo>
                  <a:lnTo>
                    <a:pt x="111" y="562"/>
                  </a:lnTo>
                  <a:lnTo>
                    <a:pt x="101" y="577"/>
                  </a:lnTo>
                  <a:lnTo>
                    <a:pt x="90" y="588"/>
                  </a:lnTo>
                  <a:lnTo>
                    <a:pt x="76" y="598"/>
                  </a:lnTo>
                  <a:lnTo>
                    <a:pt x="62" y="604"/>
                  </a:lnTo>
                  <a:lnTo>
                    <a:pt x="50" y="608"/>
                  </a:lnTo>
                  <a:lnTo>
                    <a:pt x="40" y="608"/>
                  </a:lnTo>
                  <a:lnTo>
                    <a:pt x="25" y="607"/>
                  </a:lnTo>
                  <a:lnTo>
                    <a:pt x="15" y="600"/>
                  </a:lnTo>
                  <a:lnTo>
                    <a:pt x="6" y="590"/>
                  </a:lnTo>
                  <a:lnTo>
                    <a:pt x="1" y="578"/>
                  </a:lnTo>
                  <a:lnTo>
                    <a:pt x="0" y="561"/>
                  </a:lnTo>
                  <a:lnTo>
                    <a:pt x="0" y="85"/>
                  </a:lnTo>
                  <a:lnTo>
                    <a:pt x="3" y="64"/>
                  </a:lnTo>
                  <a:lnTo>
                    <a:pt x="9" y="46"/>
                  </a:lnTo>
                  <a:lnTo>
                    <a:pt x="19" y="31"/>
                  </a:lnTo>
                  <a:lnTo>
                    <a:pt x="31" y="20"/>
                  </a:lnTo>
                  <a:lnTo>
                    <a:pt x="44" y="10"/>
                  </a:lnTo>
                  <a:lnTo>
                    <a:pt x="57" y="4"/>
                  </a:lnTo>
                  <a:lnTo>
                    <a:pt x="70" y="0"/>
                  </a:lnTo>
                  <a:lnTo>
                    <a:pt x="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4" name="Freeform 12">
              <a:extLst>
                <a:ext uri="{FF2B5EF4-FFF2-40B4-BE49-F238E27FC236}">
                  <a16:creationId xmlns:a16="http://schemas.microsoft.com/office/drawing/2014/main" id="{E27D89E8-D2E1-49A2-B5D3-89C395D71F43}"/>
                </a:ext>
              </a:extLst>
            </p:cNvPr>
            <p:cNvSpPr>
              <a:spLocks/>
            </p:cNvSpPr>
            <p:nvPr userDrawn="1"/>
          </p:nvSpPr>
          <p:spPr bwMode="auto">
            <a:xfrm>
              <a:off x="9494838" y="6350"/>
              <a:ext cx="858838" cy="965200"/>
            </a:xfrm>
            <a:custGeom>
              <a:avLst/>
              <a:gdLst>
                <a:gd name="T0" fmla="*/ 513 w 541"/>
                <a:gd name="T1" fmla="*/ 1 h 608"/>
                <a:gd name="T2" fmla="*/ 534 w 541"/>
                <a:gd name="T3" fmla="*/ 14 h 608"/>
                <a:gd name="T4" fmla="*/ 541 w 541"/>
                <a:gd name="T5" fmla="*/ 40 h 608"/>
                <a:gd name="T6" fmla="*/ 532 w 541"/>
                <a:gd name="T7" fmla="*/ 74 h 608"/>
                <a:gd name="T8" fmla="*/ 498 w 541"/>
                <a:gd name="T9" fmla="*/ 107 h 608"/>
                <a:gd name="T10" fmla="*/ 459 w 541"/>
                <a:gd name="T11" fmla="*/ 131 h 608"/>
                <a:gd name="T12" fmla="*/ 405 w 541"/>
                <a:gd name="T13" fmla="*/ 163 h 608"/>
                <a:gd name="T14" fmla="*/ 342 w 541"/>
                <a:gd name="T15" fmla="*/ 199 h 608"/>
                <a:gd name="T16" fmla="*/ 282 w 541"/>
                <a:gd name="T17" fmla="*/ 235 h 608"/>
                <a:gd name="T18" fmla="*/ 232 w 541"/>
                <a:gd name="T19" fmla="*/ 264 h 608"/>
                <a:gd name="T20" fmla="*/ 216 w 541"/>
                <a:gd name="T21" fmla="*/ 274 h 608"/>
                <a:gd name="T22" fmla="*/ 238 w 541"/>
                <a:gd name="T23" fmla="*/ 267 h 608"/>
                <a:gd name="T24" fmla="*/ 282 w 541"/>
                <a:gd name="T25" fmla="*/ 256 h 608"/>
                <a:gd name="T26" fmla="*/ 342 w 541"/>
                <a:gd name="T27" fmla="*/ 247 h 608"/>
                <a:gd name="T28" fmla="*/ 419 w 541"/>
                <a:gd name="T29" fmla="*/ 244 h 608"/>
                <a:gd name="T30" fmla="*/ 462 w 541"/>
                <a:gd name="T31" fmla="*/ 250 h 608"/>
                <a:gd name="T32" fmla="*/ 498 w 541"/>
                <a:gd name="T33" fmla="*/ 270 h 608"/>
                <a:gd name="T34" fmla="*/ 525 w 541"/>
                <a:gd name="T35" fmla="*/ 300 h 608"/>
                <a:gd name="T36" fmla="*/ 535 w 541"/>
                <a:gd name="T37" fmla="*/ 342 h 608"/>
                <a:gd name="T38" fmla="*/ 532 w 541"/>
                <a:gd name="T39" fmla="*/ 544 h 608"/>
                <a:gd name="T40" fmla="*/ 516 w 541"/>
                <a:gd name="T41" fmla="*/ 577 h 608"/>
                <a:gd name="T42" fmla="*/ 490 w 541"/>
                <a:gd name="T43" fmla="*/ 598 h 608"/>
                <a:gd name="T44" fmla="*/ 465 w 541"/>
                <a:gd name="T45" fmla="*/ 608 h 608"/>
                <a:gd name="T46" fmla="*/ 441 w 541"/>
                <a:gd name="T47" fmla="*/ 605 h 608"/>
                <a:gd name="T48" fmla="*/ 421 w 541"/>
                <a:gd name="T49" fmla="*/ 590 h 608"/>
                <a:gd name="T50" fmla="*/ 414 w 541"/>
                <a:gd name="T51" fmla="*/ 561 h 608"/>
                <a:gd name="T52" fmla="*/ 414 w 541"/>
                <a:gd name="T53" fmla="*/ 403 h 608"/>
                <a:gd name="T54" fmla="*/ 408 w 541"/>
                <a:gd name="T55" fmla="*/ 382 h 608"/>
                <a:gd name="T56" fmla="*/ 390 w 541"/>
                <a:gd name="T57" fmla="*/ 367 h 608"/>
                <a:gd name="T58" fmla="*/ 47 w 541"/>
                <a:gd name="T59" fmla="*/ 364 h 608"/>
                <a:gd name="T60" fmla="*/ 17 w 541"/>
                <a:gd name="T61" fmla="*/ 358 h 608"/>
                <a:gd name="T62" fmla="*/ 2 w 541"/>
                <a:gd name="T63" fmla="*/ 341 h 608"/>
                <a:gd name="T64" fmla="*/ 1 w 541"/>
                <a:gd name="T65" fmla="*/ 311 h 608"/>
                <a:gd name="T66" fmla="*/ 16 w 541"/>
                <a:gd name="T67" fmla="*/ 281 h 608"/>
                <a:gd name="T68" fmla="*/ 52 w 541"/>
                <a:gd name="T69" fmla="*/ 251 h 608"/>
                <a:gd name="T70" fmla="*/ 484 w 541"/>
                <a:gd name="T71"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1" h="608">
                  <a:moveTo>
                    <a:pt x="499" y="0"/>
                  </a:moveTo>
                  <a:lnTo>
                    <a:pt x="513" y="1"/>
                  </a:lnTo>
                  <a:lnTo>
                    <a:pt x="525" y="6"/>
                  </a:lnTo>
                  <a:lnTo>
                    <a:pt x="534" y="14"/>
                  </a:lnTo>
                  <a:lnTo>
                    <a:pt x="540" y="26"/>
                  </a:lnTo>
                  <a:lnTo>
                    <a:pt x="541" y="40"/>
                  </a:lnTo>
                  <a:lnTo>
                    <a:pt x="540" y="56"/>
                  </a:lnTo>
                  <a:lnTo>
                    <a:pt x="532" y="74"/>
                  </a:lnTo>
                  <a:lnTo>
                    <a:pt x="518" y="91"/>
                  </a:lnTo>
                  <a:lnTo>
                    <a:pt x="498" y="107"/>
                  </a:lnTo>
                  <a:lnTo>
                    <a:pt x="480" y="117"/>
                  </a:lnTo>
                  <a:lnTo>
                    <a:pt x="459" y="131"/>
                  </a:lnTo>
                  <a:lnTo>
                    <a:pt x="433" y="146"/>
                  </a:lnTo>
                  <a:lnTo>
                    <a:pt x="405" y="163"/>
                  </a:lnTo>
                  <a:lnTo>
                    <a:pt x="374" y="180"/>
                  </a:lnTo>
                  <a:lnTo>
                    <a:pt x="342" y="199"/>
                  </a:lnTo>
                  <a:lnTo>
                    <a:pt x="311" y="218"/>
                  </a:lnTo>
                  <a:lnTo>
                    <a:pt x="282" y="235"/>
                  </a:lnTo>
                  <a:lnTo>
                    <a:pt x="254" y="250"/>
                  </a:lnTo>
                  <a:lnTo>
                    <a:pt x="232" y="264"/>
                  </a:lnTo>
                  <a:lnTo>
                    <a:pt x="213" y="275"/>
                  </a:lnTo>
                  <a:lnTo>
                    <a:pt x="216" y="274"/>
                  </a:lnTo>
                  <a:lnTo>
                    <a:pt x="224" y="271"/>
                  </a:lnTo>
                  <a:lnTo>
                    <a:pt x="238" y="267"/>
                  </a:lnTo>
                  <a:lnTo>
                    <a:pt x="258" y="262"/>
                  </a:lnTo>
                  <a:lnTo>
                    <a:pt x="282" y="256"/>
                  </a:lnTo>
                  <a:lnTo>
                    <a:pt x="310" y="251"/>
                  </a:lnTo>
                  <a:lnTo>
                    <a:pt x="342" y="247"/>
                  </a:lnTo>
                  <a:lnTo>
                    <a:pt x="380" y="245"/>
                  </a:lnTo>
                  <a:lnTo>
                    <a:pt x="419" y="244"/>
                  </a:lnTo>
                  <a:lnTo>
                    <a:pt x="441" y="245"/>
                  </a:lnTo>
                  <a:lnTo>
                    <a:pt x="462" y="250"/>
                  </a:lnTo>
                  <a:lnTo>
                    <a:pt x="480" y="259"/>
                  </a:lnTo>
                  <a:lnTo>
                    <a:pt x="498" y="270"/>
                  </a:lnTo>
                  <a:lnTo>
                    <a:pt x="513" y="284"/>
                  </a:lnTo>
                  <a:lnTo>
                    <a:pt x="525" y="300"/>
                  </a:lnTo>
                  <a:lnTo>
                    <a:pt x="532" y="320"/>
                  </a:lnTo>
                  <a:lnTo>
                    <a:pt x="535" y="342"/>
                  </a:lnTo>
                  <a:lnTo>
                    <a:pt x="535" y="523"/>
                  </a:lnTo>
                  <a:lnTo>
                    <a:pt x="532" y="544"/>
                  </a:lnTo>
                  <a:lnTo>
                    <a:pt x="525" y="562"/>
                  </a:lnTo>
                  <a:lnTo>
                    <a:pt x="516" y="577"/>
                  </a:lnTo>
                  <a:lnTo>
                    <a:pt x="504" y="588"/>
                  </a:lnTo>
                  <a:lnTo>
                    <a:pt x="490" y="598"/>
                  </a:lnTo>
                  <a:lnTo>
                    <a:pt x="478" y="604"/>
                  </a:lnTo>
                  <a:lnTo>
                    <a:pt x="465" y="608"/>
                  </a:lnTo>
                  <a:lnTo>
                    <a:pt x="454" y="608"/>
                  </a:lnTo>
                  <a:lnTo>
                    <a:pt x="441" y="605"/>
                  </a:lnTo>
                  <a:lnTo>
                    <a:pt x="429" y="600"/>
                  </a:lnTo>
                  <a:lnTo>
                    <a:pt x="421" y="590"/>
                  </a:lnTo>
                  <a:lnTo>
                    <a:pt x="416" y="578"/>
                  </a:lnTo>
                  <a:lnTo>
                    <a:pt x="414" y="561"/>
                  </a:lnTo>
                  <a:lnTo>
                    <a:pt x="414" y="414"/>
                  </a:lnTo>
                  <a:lnTo>
                    <a:pt x="414" y="403"/>
                  </a:lnTo>
                  <a:lnTo>
                    <a:pt x="412" y="392"/>
                  </a:lnTo>
                  <a:lnTo>
                    <a:pt x="408" y="382"/>
                  </a:lnTo>
                  <a:lnTo>
                    <a:pt x="401" y="373"/>
                  </a:lnTo>
                  <a:lnTo>
                    <a:pt x="390" y="367"/>
                  </a:lnTo>
                  <a:lnTo>
                    <a:pt x="376" y="364"/>
                  </a:lnTo>
                  <a:lnTo>
                    <a:pt x="47" y="364"/>
                  </a:lnTo>
                  <a:lnTo>
                    <a:pt x="30" y="363"/>
                  </a:lnTo>
                  <a:lnTo>
                    <a:pt x="17" y="358"/>
                  </a:lnTo>
                  <a:lnTo>
                    <a:pt x="7" y="351"/>
                  </a:lnTo>
                  <a:lnTo>
                    <a:pt x="2" y="341"/>
                  </a:lnTo>
                  <a:lnTo>
                    <a:pt x="0" y="326"/>
                  </a:lnTo>
                  <a:lnTo>
                    <a:pt x="1" y="311"/>
                  </a:lnTo>
                  <a:lnTo>
                    <a:pt x="6" y="296"/>
                  </a:lnTo>
                  <a:lnTo>
                    <a:pt x="16" y="281"/>
                  </a:lnTo>
                  <a:lnTo>
                    <a:pt x="31" y="266"/>
                  </a:lnTo>
                  <a:lnTo>
                    <a:pt x="52" y="251"/>
                  </a:lnTo>
                  <a:lnTo>
                    <a:pt x="472" y="8"/>
                  </a:lnTo>
                  <a:lnTo>
                    <a:pt x="484" y="1"/>
                  </a:lnTo>
                  <a:lnTo>
                    <a:pt x="49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5" name="Freeform 13">
              <a:extLst>
                <a:ext uri="{FF2B5EF4-FFF2-40B4-BE49-F238E27FC236}">
                  <a16:creationId xmlns:a16="http://schemas.microsoft.com/office/drawing/2014/main" id="{210916CB-CCB1-4F46-921B-77456B0ECBF1}"/>
                </a:ext>
              </a:extLst>
            </p:cNvPr>
            <p:cNvSpPr>
              <a:spLocks noEditPoints="1"/>
            </p:cNvSpPr>
            <p:nvPr userDrawn="1"/>
          </p:nvSpPr>
          <p:spPr bwMode="auto">
            <a:xfrm>
              <a:off x="6167438" y="2022475"/>
              <a:ext cx="355600" cy="446088"/>
            </a:xfrm>
            <a:custGeom>
              <a:avLst/>
              <a:gdLst>
                <a:gd name="T0" fmla="*/ 158 w 224"/>
                <a:gd name="T1" fmla="*/ 31 h 281"/>
                <a:gd name="T2" fmla="*/ 147 w 224"/>
                <a:gd name="T3" fmla="*/ 57 h 281"/>
                <a:gd name="T4" fmla="*/ 135 w 224"/>
                <a:gd name="T5" fmla="*/ 83 h 281"/>
                <a:gd name="T6" fmla="*/ 94 w 224"/>
                <a:gd name="T7" fmla="*/ 164 h 281"/>
                <a:gd name="T8" fmla="*/ 175 w 224"/>
                <a:gd name="T9" fmla="*/ 164 h 281"/>
                <a:gd name="T10" fmla="*/ 165 w 224"/>
                <a:gd name="T11" fmla="*/ 83 h 281"/>
                <a:gd name="T12" fmla="*/ 161 w 224"/>
                <a:gd name="T13" fmla="*/ 59 h 281"/>
                <a:gd name="T14" fmla="*/ 160 w 224"/>
                <a:gd name="T15" fmla="*/ 31 h 281"/>
                <a:gd name="T16" fmla="*/ 158 w 224"/>
                <a:gd name="T17" fmla="*/ 31 h 281"/>
                <a:gd name="T18" fmla="*/ 145 w 224"/>
                <a:gd name="T19" fmla="*/ 0 h 281"/>
                <a:gd name="T20" fmla="*/ 186 w 224"/>
                <a:gd name="T21" fmla="*/ 0 h 281"/>
                <a:gd name="T22" fmla="*/ 224 w 224"/>
                <a:gd name="T23" fmla="*/ 281 h 281"/>
                <a:gd name="T24" fmla="*/ 190 w 224"/>
                <a:gd name="T25" fmla="*/ 281 h 281"/>
                <a:gd name="T26" fmla="*/ 178 w 224"/>
                <a:gd name="T27" fmla="*/ 192 h 281"/>
                <a:gd name="T28" fmla="*/ 81 w 224"/>
                <a:gd name="T29" fmla="*/ 192 h 281"/>
                <a:gd name="T30" fmla="*/ 37 w 224"/>
                <a:gd name="T31" fmla="*/ 281 h 281"/>
                <a:gd name="T32" fmla="*/ 0 w 224"/>
                <a:gd name="T33" fmla="*/ 281 h 281"/>
                <a:gd name="T34" fmla="*/ 145 w 224"/>
                <a:gd name="T3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281">
                  <a:moveTo>
                    <a:pt x="158" y="31"/>
                  </a:moveTo>
                  <a:lnTo>
                    <a:pt x="147" y="57"/>
                  </a:lnTo>
                  <a:lnTo>
                    <a:pt x="135" y="83"/>
                  </a:lnTo>
                  <a:lnTo>
                    <a:pt x="94" y="164"/>
                  </a:lnTo>
                  <a:lnTo>
                    <a:pt x="175" y="164"/>
                  </a:lnTo>
                  <a:lnTo>
                    <a:pt x="165" y="83"/>
                  </a:lnTo>
                  <a:lnTo>
                    <a:pt x="161" y="59"/>
                  </a:lnTo>
                  <a:lnTo>
                    <a:pt x="160" y="31"/>
                  </a:lnTo>
                  <a:lnTo>
                    <a:pt x="158" y="31"/>
                  </a:lnTo>
                  <a:close/>
                  <a:moveTo>
                    <a:pt x="145" y="0"/>
                  </a:moveTo>
                  <a:lnTo>
                    <a:pt x="186" y="0"/>
                  </a:lnTo>
                  <a:lnTo>
                    <a:pt x="224" y="281"/>
                  </a:lnTo>
                  <a:lnTo>
                    <a:pt x="190" y="281"/>
                  </a:lnTo>
                  <a:lnTo>
                    <a:pt x="178" y="192"/>
                  </a:lnTo>
                  <a:lnTo>
                    <a:pt x="81" y="192"/>
                  </a:lnTo>
                  <a:lnTo>
                    <a:pt x="37" y="281"/>
                  </a:lnTo>
                  <a:lnTo>
                    <a:pt x="0" y="281"/>
                  </a:lnTo>
                  <a:lnTo>
                    <a:pt x="145"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7" name="Freeform 14">
              <a:extLst>
                <a:ext uri="{FF2B5EF4-FFF2-40B4-BE49-F238E27FC236}">
                  <a16:creationId xmlns:a16="http://schemas.microsoft.com/office/drawing/2014/main" id="{9D03FC28-EFA9-4CF7-A6DD-8DAE2B400081}"/>
                </a:ext>
              </a:extLst>
            </p:cNvPr>
            <p:cNvSpPr>
              <a:spLocks/>
            </p:cNvSpPr>
            <p:nvPr userDrawn="1"/>
          </p:nvSpPr>
          <p:spPr bwMode="auto">
            <a:xfrm>
              <a:off x="6700838" y="2022475"/>
              <a:ext cx="311150" cy="446088"/>
            </a:xfrm>
            <a:custGeom>
              <a:avLst/>
              <a:gdLst>
                <a:gd name="T0" fmla="*/ 53 w 196"/>
                <a:gd name="T1" fmla="*/ 0 h 281"/>
                <a:gd name="T2" fmla="*/ 196 w 196"/>
                <a:gd name="T3" fmla="*/ 0 h 281"/>
                <a:gd name="T4" fmla="*/ 190 w 196"/>
                <a:gd name="T5" fmla="*/ 30 h 281"/>
                <a:gd name="T6" fmla="*/ 82 w 196"/>
                <a:gd name="T7" fmla="*/ 30 h 281"/>
                <a:gd name="T8" fmla="*/ 65 w 196"/>
                <a:gd name="T9" fmla="*/ 124 h 281"/>
                <a:gd name="T10" fmla="*/ 164 w 196"/>
                <a:gd name="T11" fmla="*/ 124 h 281"/>
                <a:gd name="T12" fmla="*/ 158 w 196"/>
                <a:gd name="T13" fmla="*/ 154 h 281"/>
                <a:gd name="T14" fmla="*/ 58 w 196"/>
                <a:gd name="T15" fmla="*/ 154 h 281"/>
                <a:gd name="T16" fmla="*/ 35 w 196"/>
                <a:gd name="T17" fmla="*/ 281 h 281"/>
                <a:gd name="T18" fmla="*/ 0 w 196"/>
                <a:gd name="T19" fmla="*/ 281 h 281"/>
                <a:gd name="T20" fmla="*/ 53 w 196"/>
                <a:gd name="T2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81">
                  <a:moveTo>
                    <a:pt x="53" y="0"/>
                  </a:moveTo>
                  <a:lnTo>
                    <a:pt x="196" y="0"/>
                  </a:lnTo>
                  <a:lnTo>
                    <a:pt x="190" y="30"/>
                  </a:lnTo>
                  <a:lnTo>
                    <a:pt x="82" y="30"/>
                  </a:lnTo>
                  <a:lnTo>
                    <a:pt x="65" y="124"/>
                  </a:lnTo>
                  <a:lnTo>
                    <a:pt x="164" y="124"/>
                  </a:lnTo>
                  <a:lnTo>
                    <a:pt x="158" y="154"/>
                  </a:lnTo>
                  <a:lnTo>
                    <a:pt x="58" y="154"/>
                  </a:lnTo>
                  <a:lnTo>
                    <a:pt x="35" y="281"/>
                  </a:lnTo>
                  <a:lnTo>
                    <a:pt x="0" y="281"/>
                  </a:lnTo>
                  <a:lnTo>
                    <a:pt x="5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8" name="Freeform 15">
              <a:extLst>
                <a:ext uri="{FF2B5EF4-FFF2-40B4-BE49-F238E27FC236}">
                  <a16:creationId xmlns:a16="http://schemas.microsoft.com/office/drawing/2014/main" id="{676F365D-428E-4AC3-B749-BBACECD10D12}"/>
                </a:ext>
              </a:extLst>
            </p:cNvPr>
            <p:cNvSpPr>
              <a:spLocks/>
            </p:cNvSpPr>
            <p:nvPr userDrawn="1"/>
          </p:nvSpPr>
          <p:spPr bwMode="auto">
            <a:xfrm>
              <a:off x="6996113" y="1998663"/>
              <a:ext cx="144463" cy="469900"/>
            </a:xfrm>
            <a:custGeom>
              <a:avLst/>
              <a:gdLst>
                <a:gd name="T0" fmla="*/ 56 w 91"/>
                <a:gd name="T1" fmla="*/ 0 h 296"/>
                <a:gd name="T2" fmla="*/ 91 w 91"/>
                <a:gd name="T3" fmla="*/ 0 h 296"/>
                <a:gd name="T4" fmla="*/ 34 w 91"/>
                <a:gd name="T5" fmla="*/ 296 h 296"/>
                <a:gd name="T6" fmla="*/ 0 w 91"/>
                <a:gd name="T7" fmla="*/ 296 h 296"/>
                <a:gd name="T8" fmla="*/ 56 w 91"/>
                <a:gd name="T9" fmla="*/ 0 h 296"/>
              </a:gdLst>
              <a:ahLst/>
              <a:cxnLst>
                <a:cxn ang="0">
                  <a:pos x="T0" y="T1"/>
                </a:cxn>
                <a:cxn ang="0">
                  <a:pos x="T2" y="T3"/>
                </a:cxn>
                <a:cxn ang="0">
                  <a:pos x="T4" y="T5"/>
                </a:cxn>
                <a:cxn ang="0">
                  <a:pos x="T6" y="T7"/>
                </a:cxn>
                <a:cxn ang="0">
                  <a:pos x="T8" y="T9"/>
                </a:cxn>
              </a:cxnLst>
              <a:rect l="0" t="0" r="r" b="b"/>
              <a:pathLst>
                <a:path w="91" h="296">
                  <a:moveTo>
                    <a:pt x="56" y="0"/>
                  </a:moveTo>
                  <a:lnTo>
                    <a:pt x="91" y="0"/>
                  </a:lnTo>
                  <a:lnTo>
                    <a:pt x="34" y="296"/>
                  </a:lnTo>
                  <a:lnTo>
                    <a:pt x="0" y="296"/>
                  </a:lnTo>
                  <a:lnTo>
                    <a:pt x="5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19" name="Freeform 16">
              <a:extLst>
                <a:ext uri="{FF2B5EF4-FFF2-40B4-BE49-F238E27FC236}">
                  <a16:creationId xmlns:a16="http://schemas.microsoft.com/office/drawing/2014/main" id="{79D2730C-A45F-484E-B23F-BF3336B6A85A}"/>
                </a:ext>
              </a:extLst>
            </p:cNvPr>
            <p:cNvSpPr>
              <a:spLocks/>
            </p:cNvSpPr>
            <p:nvPr userDrawn="1"/>
          </p:nvSpPr>
          <p:spPr bwMode="auto">
            <a:xfrm>
              <a:off x="7162801" y="2149475"/>
              <a:ext cx="296863" cy="325438"/>
            </a:xfrm>
            <a:custGeom>
              <a:avLst/>
              <a:gdLst>
                <a:gd name="T0" fmla="*/ 26 w 187"/>
                <a:gd name="T1" fmla="*/ 0 h 205"/>
                <a:gd name="T2" fmla="*/ 59 w 187"/>
                <a:gd name="T3" fmla="*/ 0 h 205"/>
                <a:gd name="T4" fmla="*/ 38 w 187"/>
                <a:gd name="T5" fmla="*/ 112 h 205"/>
                <a:gd name="T6" fmla="*/ 36 w 187"/>
                <a:gd name="T7" fmla="*/ 128 h 205"/>
                <a:gd name="T8" fmla="*/ 34 w 187"/>
                <a:gd name="T9" fmla="*/ 141 h 205"/>
                <a:gd name="T10" fmla="*/ 36 w 187"/>
                <a:gd name="T11" fmla="*/ 153 h 205"/>
                <a:gd name="T12" fmla="*/ 39 w 187"/>
                <a:gd name="T13" fmla="*/ 163 h 205"/>
                <a:gd name="T14" fmla="*/ 46 w 187"/>
                <a:gd name="T15" fmla="*/ 170 h 205"/>
                <a:gd name="T16" fmla="*/ 54 w 187"/>
                <a:gd name="T17" fmla="*/ 175 h 205"/>
                <a:gd name="T18" fmla="*/ 67 w 187"/>
                <a:gd name="T19" fmla="*/ 176 h 205"/>
                <a:gd name="T20" fmla="*/ 83 w 187"/>
                <a:gd name="T21" fmla="*/ 172 h 205"/>
                <a:gd name="T22" fmla="*/ 99 w 187"/>
                <a:gd name="T23" fmla="*/ 163 h 205"/>
                <a:gd name="T24" fmla="*/ 113 w 187"/>
                <a:gd name="T25" fmla="*/ 148 h 205"/>
                <a:gd name="T26" fmla="*/ 125 w 187"/>
                <a:gd name="T27" fmla="*/ 128 h 205"/>
                <a:gd name="T28" fmla="*/ 133 w 187"/>
                <a:gd name="T29" fmla="*/ 103 h 205"/>
                <a:gd name="T30" fmla="*/ 152 w 187"/>
                <a:gd name="T31" fmla="*/ 0 h 205"/>
                <a:gd name="T32" fmla="*/ 187 w 187"/>
                <a:gd name="T33" fmla="*/ 0 h 205"/>
                <a:gd name="T34" fmla="*/ 160 w 187"/>
                <a:gd name="T35" fmla="*/ 143 h 205"/>
                <a:gd name="T36" fmla="*/ 155 w 187"/>
                <a:gd name="T37" fmla="*/ 174 h 205"/>
                <a:gd name="T38" fmla="*/ 150 w 187"/>
                <a:gd name="T39" fmla="*/ 201 h 205"/>
                <a:gd name="T40" fmla="*/ 119 w 187"/>
                <a:gd name="T41" fmla="*/ 201 h 205"/>
                <a:gd name="T42" fmla="*/ 125 w 187"/>
                <a:gd name="T43" fmla="*/ 163 h 205"/>
                <a:gd name="T44" fmla="*/ 124 w 187"/>
                <a:gd name="T45" fmla="*/ 163 h 205"/>
                <a:gd name="T46" fmla="*/ 109 w 187"/>
                <a:gd name="T47" fmla="*/ 181 h 205"/>
                <a:gd name="T48" fmla="*/ 92 w 187"/>
                <a:gd name="T49" fmla="*/ 194 h 205"/>
                <a:gd name="T50" fmla="*/ 73 w 187"/>
                <a:gd name="T51" fmla="*/ 202 h 205"/>
                <a:gd name="T52" fmla="*/ 53 w 187"/>
                <a:gd name="T53" fmla="*/ 205 h 205"/>
                <a:gd name="T54" fmla="*/ 42 w 187"/>
                <a:gd name="T55" fmla="*/ 205 h 205"/>
                <a:gd name="T56" fmla="*/ 31 w 187"/>
                <a:gd name="T57" fmla="*/ 202 h 205"/>
                <a:gd name="T58" fmla="*/ 21 w 187"/>
                <a:gd name="T59" fmla="*/ 197 h 205"/>
                <a:gd name="T60" fmla="*/ 12 w 187"/>
                <a:gd name="T61" fmla="*/ 190 h 205"/>
                <a:gd name="T62" fmla="*/ 6 w 187"/>
                <a:gd name="T63" fmla="*/ 179 h 205"/>
                <a:gd name="T64" fmla="*/ 1 w 187"/>
                <a:gd name="T65" fmla="*/ 165 h 205"/>
                <a:gd name="T66" fmla="*/ 0 w 187"/>
                <a:gd name="T67" fmla="*/ 148 h 205"/>
                <a:gd name="T68" fmla="*/ 1 w 187"/>
                <a:gd name="T69" fmla="*/ 131 h 205"/>
                <a:gd name="T70" fmla="*/ 3 w 187"/>
                <a:gd name="T71" fmla="*/ 113 h 205"/>
                <a:gd name="T72" fmla="*/ 26 w 187"/>
                <a:gd name="T7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205">
                  <a:moveTo>
                    <a:pt x="26" y="0"/>
                  </a:moveTo>
                  <a:lnTo>
                    <a:pt x="59" y="0"/>
                  </a:lnTo>
                  <a:lnTo>
                    <a:pt x="38" y="112"/>
                  </a:lnTo>
                  <a:lnTo>
                    <a:pt x="36" y="128"/>
                  </a:lnTo>
                  <a:lnTo>
                    <a:pt x="34" y="141"/>
                  </a:lnTo>
                  <a:lnTo>
                    <a:pt x="36" y="153"/>
                  </a:lnTo>
                  <a:lnTo>
                    <a:pt x="39" y="163"/>
                  </a:lnTo>
                  <a:lnTo>
                    <a:pt x="46" y="170"/>
                  </a:lnTo>
                  <a:lnTo>
                    <a:pt x="54" y="175"/>
                  </a:lnTo>
                  <a:lnTo>
                    <a:pt x="67" y="176"/>
                  </a:lnTo>
                  <a:lnTo>
                    <a:pt x="83" y="172"/>
                  </a:lnTo>
                  <a:lnTo>
                    <a:pt x="99" y="163"/>
                  </a:lnTo>
                  <a:lnTo>
                    <a:pt x="113" y="148"/>
                  </a:lnTo>
                  <a:lnTo>
                    <a:pt x="125" y="128"/>
                  </a:lnTo>
                  <a:lnTo>
                    <a:pt x="133" y="103"/>
                  </a:lnTo>
                  <a:lnTo>
                    <a:pt x="152" y="0"/>
                  </a:lnTo>
                  <a:lnTo>
                    <a:pt x="187" y="0"/>
                  </a:lnTo>
                  <a:lnTo>
                    <a:pt x="160" y="143"/>
                  </a:lnTo>
                  <a:lnTo>
                    <a:pt x="155" y="174"/>
                  </a:lnTo>
                  <a:lnTo>
                    <a:pt x="150" y="201"/>
                  </a:lnTo>
                  <a:lnTo>
                    <a:pt x="119" y="201"/>
                  </a:lnTo>
                  <a:lnTo>
                    <a:pt x="125" y="163"/>
                  </a:lnTo>
                  <a:lnTo>
                    <a:pt x="124" y="163"/>
                  </a:lnTo>
                  <a:lnTo>
                    <a:pt x="109" y="181"/>
                  </a:lnTo>
                  <a:lnTo>
                    <a:pt x="92" y="194"/>
                  </a:lnTo>
                  <a:lnTo>
                    <a:pt x="73" y="202"/>
                  </a:lnTo>
                  <a:lnTo>
                    <a:pt x="53" y="205"/>
                  </a:lnTo>
                  <a:lnTo>
                    <a:pt x="42" y="205"/>
                  </a:lnTo>
                  <a:lnTo>
                    <a:pt x="31" y="202"/>
                  </a:lnTo>
                  <a:lnTo>
                    <a:pt x="21" y="197"/>
                  </a:lnTo>
                  <a:lnTo>
                    <a:pt x="12" y="190"/>
                  </a:lnTo>
                  <a:lnTo>
                    <a:pt x="6" y="179"/>
                  </a:lnTo>
                  <a:lnTo>
                    <a:pt x="1" y="165"/>
                  </a:lnTo>
                  <a:lnTo>
                    <a:pt x="0" y="148"/>
                  </a:lnTo>
                  <a:lnTo>
                    <a:pt x="1" y="131"/>
                  </a:lnTo>
                  <a:lnTo>
                    <a:pt x="3" y="113"/>
                  </a:lnTo>
                  <a:lnTo>
                    <a:pt x="2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0" name="Freeform 17">
              <a:extLst>
                <a:ext uri="{FF2B5EF4-FFF2-40B4-BE49-F238E27FC236}">
                  <a16:creationId xmlns:a16="http://schemas.microsoft.com/office/drawing/2014/main" id="{C2868E5F-ED4D-4D6D-93EA-3414FE8823F9}"/>
                </a:ext>
              </a:extLst>
            </p:cNvPr>
            <p:cNvSpPr>
              <a:spLocks noEditPoints="1"/>
            </p:cNvSpPr>
            <p:nvPr userDrawn="1"/>
          </p:nvSpPr>
          <p:spPr bwMode="auto">
            <a:xfrm>
              <a:off x="7499351" y="2141538"/>
              <a:ext cx="301625" cy="333375"/>
            </a:xfrm>
            <a:custGeom>
              <a:avLst/>
              <a:gdLst>
                <a:gd name="T0" fmla="*/ 108 w 190"/>
                <a:gd name="T1" fmla="*/ 27 h 210"/>
                <a:gd name="T2" fmla="*/ 91 w 190"/>
                <a:gd name="T3" fmla="*/ 30 h 210"/>
                <a:gd name="T4" fmla="*/ 75 w 190"/>
                <a:gd name="T5" fmla="*/ 38 h 210"/>
                <a:gd name="T6" fmla="*/ 61 w 190"/>
                <a:gd name="T7" fmla="*/ 52 h 210"/>
                <a:gd name="T8" fmla="*/ 51 w 190"/>
                <a:gd name="T9" fmla="*/ 68 h 210"/>
                <a:gd name="T10" fmla="*/ 42 w 190"/>
                <a:gd name="T11" fmla="*/ 87 h 210"/>
                <a:gd name="T12" fmla="*/ 37 w 190"/>
                <a:gd name="T13" fmla="*/ 107 h 210"/>
                <a:gd name="T14" fmla="*/ 36 w 190"/>
                <a:gd name="T15" fmla="*/ 127 h 210"/>
                <a:gd name="T16" fmla="*/ 38 w 190"/>
                <a:gd name="T17" fmla="*/ 145 h 210"/>
                <a:gd name="T18" fmla="*/ 45 w 190"/>
                <a:gd name="T19" fmla="*/ 160 h 210"/>
                <a:gd name="T20" fmla="*/ 53 w 190"/>
                <a:gd name="T21" fmla="*/ 172 h 210"/>
                <a:gd name="T22" fmla="*/ 67 w 190"/>
                <a:gd name="T23" fmla="*/ 180 h 210"/>
                <a:gd name="T24" fmla="*/ 83 w 190"/>
                <a:gd name="T25" fmla="*/ 182 h 210"/>
                <a:gd name="T26" fmla="*/ 101 w 190"/>
                <a:gd name="T27" fmla="*/ 180 h 210"/>
                <a:gd name="T28" fmla="*/ 115 w 190"/>
                <a:gd name="T29" fmla="*/ 171 h 210"/>
                <a:gd name="T30" fmla="*/ 129 w 190"/>
                <a:gd name="T31" fmla="*/ 159 h 210"/>
                <a:gd name="T32" fmla="*/ 139 w 190"/>
                <a:gd name="T33" fmla="*/ 143 h 210"/>
                <a:gd name="T34" fmla="*/ 148 w 190"/>
                <a:gd name="T35" fmla="*/ 124 h 210"/>
                <a:gd name="T36" fmla="*/ 153 w 190"/>
                <a:gd name="T37" fmla="*/ 104 h 210"/>
                <a:gd name="T38" fmla="*/ 155 w 190"/>
                <a:gd name="T39" fmla="*/ 83 h 210"/>
                <a:gd name="T40" fmla="*/ 154 w 190"/>
                <a:gd name="T41" fmla="*/ 71 h 210"/>
                <a:gd name="T42" fmla="*/ 150 w 190"/>
                <a:gd name="T43" fmla="*/ 58 h 210"/>
                <a:gd name="T44" fmla="*/ 145 w 190"/>
                <a:gd name="T45" fmla="*/ 47 h 210"/>
                <a:gd name="T46" fmla="*/ 137 w 190"/>
                <a:gd name="T47" fmla="*/ 37 h 210"/>
                <a:gd name="T48" fmla="*/ 124 w 190"/>
                <a:gd name="T49" fmla="*/ 30 h 210"/>
                <a:gd name="T50" fmla="*/ 108 w 190"/>
                <a:gd name="T51" fmla="*/ 27 h 210"/>
                <a:gd name="T52" fmla="*/ 112 w 190"/>
                <a:gd name="T53" fmla="*/ 0 h 210"/>
                <a:gd name="T54" fmla="*/ 133 w 190"/>
                <a:gd name="T55" fmla="*/ 2 h 210"/>
                <a:gd name="T56" fmla="*/ 152 w 190"/>
                <a:gd name="T57" fmla="*/ 8 h 210"/>
                <a:gd name="T58" fmla="*/ 165 w 190"/>
                <a:gd name="T59" fmla="*/ 20 h 210"/>
                <a:gd name="T60" fmla="*/ 176 w 190"/>
                <a:gd name="T61" fmla="*/ 32 h 210"/>
                <a:gd name="T62" fmla="*/ 184 w 190"/>
                <a:gd name="T63" fmla="*/ 48 h 210"/>
                <a:gd name="T64" fmla="*/ 189 w 190"/>
                <a:gd name="T65" fmla="*/ 66 h 210"/>
                <a:gd name="T66" fmla="*/ 190 w 190"/>
                <a:gd name="T67" fmla="*/ 84 h 210"/>
                <a:gd name="T68" fmla="*/ 189 w 190"/>
                <a:gd name="T69" fmla="*/ 107 h 210"/>
                <a:gd name="T70" fmla="*/ 183 w 190"/>
                <a:gd name="T71" fmla="*/ 130 h 210"/>
                <a:gd name="T72" fmla="*/ 173 w 190"/>
                <a:gd name="T73" fmla="*/ 151 h 210"/>
                <a:gd name="T74" fmla="*/ 160 w 190"/>
                <a:gd name="T75" fmla="*/ 170 h 210"/>
                <a:gd name="T76" fmla="*/ 144 w 190"/>
                <a:gd name="T77" fmla="*/ 186 h 210"/>
                <a:gd name="T78" fmla="*/ 124 w 190"/>
                <a:gd name="T79" fmla="*/ 200 h 210"/>
                <a:gd name="T80" fmla="*/ 103 w 190"/>
                <a:gd name="T81" fmla="*/ 207 h 210"/>
                <a:gd name="T82" fmla="*/ 78 w 190"/>
                <a:gd name="T83" fmla="*/ 210 h 210"/>
                <a:gd name="T84" fmla="*/ 56 w 190"/>
                <a:gd name="T85" fmla="*/ 207 h 210"/>
                <a:gd name="T86" fmla="*/ 36 w 190"/>
                <a:gd name="T87" fmla="*/ 199 h 210"/>
                <a:gd name="T88" fmla="*/ 21 w 190"/>
                <a:gd name="T89" fmla="*/ 186 h 210"/>
                <a:gd name="T90" fmla="*/ 10 w 190"/>
                <a:gd name="T91" fmla="*/ 169 h 210"/>
                <a:gd name="T92" fmla="*/ 2 w 190"/>
                <a:gd name="T93" fmla="*/ 149 h 210"/>
                <a:gd name="T94" fmla="*/ 0 w 190"/>
                <a:gd name="T95" fmla="*/ 128 h 210"/>
                <a:gd name="T96" fmla="*/ 2 w 190"/>
                <a:gd name="T97" fmla="*/ 99 h 210"/>
                <a:gd name="T98" fmla="*/ 11 w 190"/>
                <a:gd name="T99" fmla="*/ 73 h 210"/>
                <a:gd name="T100" fmla="*/ 24 w 190"/>
                <a:gd name="T101" fmla="*/ 49 h 210"/>
                <a:gd name="T102" fmla="*/ 40 w 190"/>
                <a:gd name="T103" fmla="*/ 30 h 210"/>
                <a:gd name="T104" fmla="*/ 61 w 190"/>
                <a:gd name="T105" fmla="*/ 13 h 210"/>
                <a:gd name="T106" fmla="*/ 84 w 190"/>
                <a:gd name="T107" fmla="*/ 3 h 210"/>
                <a:gd name="T108" fmla="*/ 112 w 190"/>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210">
                  <a:moveTo>
                    <a:pt x="108" y="27"/>
                  </a:moveTo>
                  <a:lnTo>
                    <a:pt x="91" y="30"/>
                  </a:lnTo>
                  <a:lnTo>
                    <a:pt x="75" y="38"/>
                  </a:lnTo>
                  <a:lnTo>
                    <a:pt x="61" y="52"/>
                  </a:lnTo>
                  <a:lnTo>
                    <a:pt x="51" y="68"/>
                  </a:lnTo>
                  <a:lnTo>
                    <a:pt x="42" y="87"/>
                  </a:lnTo>
                  <a:lnTo>
                    <a:pt x="37" y="107"/>
                  </a:lnTo>
                  <a:lnTo>
                    <a:pt x="36" y="127"/>
                  </a:lnTo>
                  <a:lnTo>
                    <a:pt x="38" y="145"/>
                  </a:lnTo>
                  <a:lnTo>
                    <a:pt x="45" y="160"/>
                  </a:lnTo>
                  <a:lnTo>
                    <a:pt x="53" y="172"/>
                  </a:lnTo>
                  <a:lnTo>
                    <a:pt x="67" y="180"/>
                  </a:lnTo>
                  <a:lnTo>
                    <a:pt x="83" y="182"/>
                  </a:lnTo>
                  <a:lnTo>
                    <a:pt x="101" y="180"/>
                  </a:lnTo>
                  <a:lnTo>
                    <a:pt x="115" y="171"/>
                  </a:lnTo>
                  <a:lnTo>
                    <a:pt x="129" y="159"/>
                  </a:lnTo>
                  <a:lnTo>
                    <a:pt x="139" y="143"/>
                  </a:lnTo>
                  <a:lnTo>
                    <a:pt x="148" y="124"/>
                  </a:lnTo>
                  <a:lnTo>
                    <a:pt x="153" y="104"/>
                  </a:lnTo>
                  <a:lnTo>
                    <a:pt x="155" y="83"/>
                  </a:lnTo>
                  <a:lnTo>
                    <a:pt x="154" y="71"/>
                  </a:lnTo>
                  <a:lnTo>
                    <a:pt x="150" y="58"/>
                  </a:lnTo>
                  <a:lnTo>
                    <a:pt x="145" y="47"/>
                  </a:lnTo>
                  <a:lnTo>
                    <a:pt x="137" y="37"/>
                  </a:lnTo>
                  <a:lnTo>
                    <a:pt x="124" y="30"/>
                  </a:lnTo>
                  <a:lnTo>
                    <a:pt x="108" y="27"/>
                  </a:lnTo>
                  <a:close/>
                  <a:moveTo>
                    <a:pt x="112" y="0"/>
                  </a:moveTo>
                  <a:lnTo>
                    <a:pt x="133" y="2"/>
                  </a:lnTo>
                  <a:lnTo>
                    <a:pt x="152" y="8"/>
                  </a:lnTo>
                  <a:lnTo>
                    <a:pt x="165" y="20"/>
                  </a:lnTo>
                  <a:lnTo>
                    <a:pt x="176" y="32"/>
                  </a:lnTo>
                  <a:lnTo>
                    <a:pt x="184" y="48"/>
                  </a:lnTo>
                  <a:lnTo>
                    <a:pt x="189" y="66"/>
                  </a:lnTo>
                  <a:lnTo>
                    <a:pt x="190" y="84"/>
                  </a:lnTo>
                  <a:lnTo>
                    <a:pt x="189" y="107"/>
                  </a:lnTo>
                  <a:lnTo>
                    <a:pt x="183" y="130"/>
                  </a:lnTo>
                  <a:lnTo>
                    <a:pt x="173" y="151"/>
                  </a:lnTo>
                  <a:lnTo>
                    <a:pt x="160" y="170"/>
                  </a:lnTo>
                  <a:lnTo>
                    <a:pt x="144" y="186"/>
                  </a:lnTo>
                  <a:lnTo>
                    <a:pt x="124" y="200"/>
                  </a:lnTo>
                  <a:lnTo>
                    <a:pt x="103" y="207"/>
                  </a:lnTo>
                  <a:lnTo>
                    <a:pt x="78" y="210"/>
                  </a:lnTo>
                  <a:lnTo>
                    <a:pt x="56" y="207"/>
                  </a:lnTo>
                  <a:lnTo>
                    <a:pt x="36" y="199"/>
                  </a:lnTo>
                  <a:lnTo>
                    <a:pt x="21" y="186"/>
                  </a:lnTo>
                  <a:lnTo>
                    <a:pt x="10" y="169"/>
                  </a:lnTo>
                  <a:lnTo>
                    <a:pt x="2" y="149"/>
                  </a:lnTo>
                  <a:lnTo>
                    <a:pt x="0" y="128"/>
                  </a:lnTo>
                  <a:lnTo>
                    <a:pt x="2" y="99"/>
                  </a:lnTo>
                  <a:lnTo>
                    <a:pt x="11" y="73"/>
                  </a:lnTo>
                  <a:lnTo>
                    <a:pt x="24" y="49"/>
                  </a:lnTo>
                  <a:lnTo>
                    <a:pt x="40" y="30"/>
                  </a:lnTo>
                  <a:lnTo>
                    <a:pt x="61" y="13"/>
                  </a:lnTo>
                  <a:lnTo>
                    <a:pt x="84"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1" name="Freeform 18">
              <a:extLst>
                <a:ext uri="{FF2B5EF4-FFF2-40B4-BE49-F238E27FC236}">
                  <a16:creationId xmlns:a16="http://schemas.microsoft.com/office/drawing/2014/main" id="{4CC04EFA-2385-4BEC-85B6-3BA36C2ED7B7}"/>
                </a:ext>
              </a:extLst>
            </p:cNvPr>
            <p:cNvSpPr>
              <a:spLocks/>
            </p:cNvSpPr>
            <p:nvPr userDrawn="1"/>
          </p:nvSpPr>
          <p:spPr bwMode="auto">
            <a:xfrm>
              <a:off x="7840663" y="2141538"/>
              <a:ext cx="207963" cy="327025"/>
            </a:xfrm>
            <a:custGeom>
              <a:avLst/>
              <a:gdLst>
                <a:gd name="T0" fmla="*/ 123 w 131"/>
                <a:gd name="T1" fmla="*/ 0 h 206"/>
                <a:gd name="T2" fmla="*/ 125 w 131"/>
                <a:gd name="T3" fmla="*/ 0 h 206"/>
                <a:gd name="T4" fmla="*/ 129 w 131"/>
                <a:gd name="T5" fmla="*/ 0 h 206"/>
                <a:gd name="T6" fmla="*/ 131 w 131"/>
                <a:gd name="T7" fmla="*/ 1 h 206"/>
                <a:gd name="T8" fmla="*/ 125 w 131"/>
                <a:gd name="T9" fmla="*/ 35 h 206"/>
                <a:gd name="T10" fmla="*/ 122 w 131"/>
                <a:gd name="T11" fmla="*/ 35 h 206"/>
                <a:gd name="T12" fmla="*/ 117 w 131"/>
                <a:gd name="T13" fmla="*/ 33 h 206"/>
                <a:gd name="T14" fmla="*/ 99 w 131"/>
                <a:gd name="T15" fmla="*/ 38 h 206"/>
                <a:gd name="T16" fmla="*/ 83 w 131"/>
                <a:gd name="T17" fmla="*/ 49 h 206"/>
                <a:gd name="T18" fmla="*/ 69 w 131"/>
                <a:gd name="T19" fmla="*/ 67 h 206"/>
                <a:gd name="T20" fmla="*/ 58 w 131"/>
                <a:gd name="T21" fmla="*/ 90 h 206"/>
                <a:gd name="T22" fmla="*/ 51 w 131"/>
                <a:gd name="T23" fmla="*/ 117 h 206"/>
                <a:gd name="T24" fmla="*/ 35 w 131"/>
                <a:gd name="T25" fmla="*/ 206 h 206"/>
                <a:gd name="T26" fmla="*/ 0 w 131"/>
                <a:gd name="T27" fmla="*/ 206 h 206"/>
                <a:gd name="T28" fmla="*/ 25 w 131"/>
                <a:gd name="T29" fmla="*/ 76 h 206"/>
                <a:gd name="T30" fmla="*/ 28 w 131"/>
                <a:gd name="T31" fmla="*/ 49 h 206"/>
                <a:gd name="T32" fmla="*/ 32 w 131"/>
                <a:gd name="T33" fmla="*/ 26 h 206"/>
                <a:gd name="T34" fmla="*/ 35 w 131"/>
                <a:gd name="T35" fmla="*/ 5 h 206"/>
                <a:gd name="T36" fmla="*/ 64 w 131"/>
                <a:gd name="T37" fmla="*/ 5 h 206"/>
                <a:gd name="T38" fmla="*/ 62 w 131"/>
                <a:gd name="T39" fmla="*/ 26 h 206"/>
                <a:gd name="T40" fmla="*/ 59 w 131"/>
                <a:gd name="T41" fmla="*/ 48 h 206"/>
                <a:gd name="T42" fmla="*/ 61 w 131"/>
                <a:gd name="T43" fmla="*/ 48 h 206"/>
                <a:gd name="T44" fmla="*/ 72 w 131"/>
                <a:gd name="T45" fmla="*/ 28 h 206"/>
                <a:gd name="T46" fmla="*/ 87 w 131"/>
                <a:gd name="T47" fmla="*/ 13 h 206"/>
                <a:gd name="T48" fmla="*/ 103 w 131"/>
                <a:gd name="T49" fmla="*/ 3 h 206"/>
                <a:gd name="T50" fmla="*/ 123 w 131"/>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 h="206">
                  <a:moveTo>
                    <a:pt x="123" y="0"/>
                  </a:moveTo>
                  <a:lnTo>
                    <a:pt x="125" y="0"/>
                  </a:lnTo>
                  <a:lnTo>
                    <a:pt x="129" y="0"/>
                  </a:lnTo>
                  <a:lnTo>
                    <a:pt x="131" y="1"/>
                  </a:lnTo>
                  <a:lnTo>
                    <a:pt x="125" y="35"/>
                  </a:lnTo>
                  <a:lnTo>
                    <a:pt x="122" y="35"/>
                  </a:lnTo>
                  <a:lnTo>
                    <a:pt x="117" y="33"/>
                  </a:lnTo>
                  <a:lnTo>
                    <a:pt x="99" y="38"/>
                  </a:lnTo>
                  <a:lnTo>
                    <a:pt x="83" y="49"/>
                  </a:lnTo>
                  <a:lnTo>
                    <a:pt x="69" y="67"/>
                  </a:lnTo>
                  <a:lnTo>
                    <a:pt x="58" y="90"/>
                  </a:lnTo>
                  <a:lnTo>
                    <a:pt x="51" y="117"/>
                  </a:lnTo>
                  <a:lnTo>
                    <a:pt x="35" y="206"/>
                  </a:lnTo>
                  <a:lnTo>
                    <a:pt x="0" y="206"/>
                  </a:lnTo>
                  <a:lnTo>
                    <a:pt x="25" y="76"/>
                  </a:lnTo>
                  <a:lnTo>
                    <a:pt x="28" y="49"/>
                  </a:lnTo>
                  <a:lnTo>
                    <a:pt x="32" y="26"/>
                  </a:lnTo>
                  <a:lnTo>
                    <a:pt x="35" y="5"/>
                  </a:lnTo>
                  <a:lnTo>
                    <a:pt x="64" y="5"/>
                  </a:lnTo>
                  <a:lnTo>
                    <a:pt x="62" y="26"/>
                  </a:lnTo>
                  <a:lnTo>
                    <a:pt x="59" y="48"/>
                  </a:lnTo>
                  <a:lnTo>
                    <a:pt x="61" y="48"/>
                  </a:lnTo>
                  <a:lnTo>
                    <a:pt x="72" y="28"/>
                  </a:lnTo>
                  <a:lnTo>
                    <a:pt x="87" y="13"/>
                  </a:lnTo>
                  <a:lnTo>
                    <a:pt x="103" y="3"/>
                  </a:lnTo>
                  <a:lnTo>
                    <a:pt x="12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2" name="Freeform 19">
              <a:extLst>
                <a:ext uri="{FF2B5EF4-FFF2-40B4-BE49-F238E27FC236}">
                  <a16:creationId xmlns:a16="http://schemas.microsoft.com/office/drawing/2014/main" id="{B8A0251E-1ADB-4C02-9818-AE57C4E4B3FE}"/>
                </a:ext>
              </a:extLst>
            </p:cNvPr>
            <p:cNvSpPr>
              <a:spLocks/>
            </p:cNvSpPr>
            <p:nvPr userDrawn="1"/>
          </p:nvSpPr>
          <p:spPr bwMode="auto">
            <a:xfrm>
              <a:off x="8183563" y="2014538"/>
              <a:ext cx="360363" cy="460375"/>
            </a:xfrm>
            <a:custGeom>
              <a:avLst/>
              <a:gdLst>
                <a:gd name="T0" fmla="*/ 166 w 227"/>
                <a:gd name="T1" fmla="*/ 0 h 290"/>
                <a:gd name="T2" fmla="*/ 187 w 227"/>
                <a:gd name="T3" fmla="*/ 1 h 290"/>
                <a:gd name="T4" fmla="*/ 206 w 227"/>
                <a:gd name="T5" fmla="*/ 5 h 290"/>
                <a:gd name="T6" fmla="*/ 218 w 227"/>
                <a:gd name="T7" fmla="*/ 10 h 290"/>
                <a:gd name="T8" fmla="*/ 227 w 227"/>
                <a:gd name="T9" fmla="*/ 14 h 290"/>
                <a:gd name="T10" fmla="*/ 216 w 227"/>
                <a:gd name="T11" fmla="*/ 42 h 290"/>
                <a:gd name="T12" fmla="*/ 202 w 227"/>
                <a:gd name="T13" fmla="*/ 36 h 290"/>
                <a:gd name="T14" fmla="*/ 184 w 227"/>
                <a:gd name="T15" fmla="*/ 33 h 290"/>
                <a:gd name="T16" fmla="*/ 160 w 227"/>
                <a:gd name="T17" fmla="*/ 30 h 290"/>
                <a:gd name="T18" fmla="*/ 139 w 227"/>
                <a:gd name="T19" fmla="*/ 33 h 290"/>
                <a:gd name="T20" fmla="*/ 118 w 227"/>
                <a:gd name="T21" fmla="*/ 39 h 290"/>
                <a:gd name="T22" fmla="*/ 98 w 227"/>
                <a:gd name="T23" fmla="*/ 49 h 290"/>
                <a:gd name="T24" fmla="*/ 79 w 227"/>
                <a:gd name="T25" fmla="*/ 62 h 290"/>
                <a:gd name="T26" fmla="*/ 62 w 227"/>
                <a:gd name="T27" fmla="*/ 83 h 290"/>
                <a:gd name="T28" fmla="*/ 48 w 227"/>
                <a:gd name="T29" fmla="*/ 108 h 290"/>
                <a:gd name="T30" fmla="*/ 40 w 227"/>
                <a:gd name="T31" fmla="*/ 138 h 290"/>
                <a:gd name="T32" fmla="*/ 37 w 227"/>
                <a:gd name="T33" fmla="*/ 169 h 290"/>
                <a:gd name="T34" fmla="*/ 38 w 227"/>
                <a:gd name="T35" fmla="*/ 189 h 290"/>
                <a:gd name="T36" fmla="*/ 43 w 227"/>
                <a:gd name="T37" fmla="*/ 209 h 290"/>
                <a:gd name="T38" fmla="*/ 51 w 227"/>
                <a:gd name="T39" fmla="*/ 226 h 290"/>
                <a:gd name="T40" fmla="*/ 63 w 227"/>
                <a:gd name="T41" fmla="*/ 240 h 290"/>
                <a:gd name="T42" fmla="*/ 78 w 227"/>
                <a:gd name="T43" fmla="*/ 251 h 290"/>
                <a:gd name="T44" fmla="*/ 98 w 227"/>
                <a:gd name="T45" fmla="*/ 257 h 290"/>
                <a:gd name="T46" fmla="*/ 123 w 227"/>
                <a:gd name="T47" fmla="*/ 260 h 290"/>
                <a:gd name="T48" fmla="*/ 144 w 227"/>
                <a:gd name="T49" fmla="*/ 259 h 290"/>
                <a:gd name="T50" fmla="*/ 165 w 227"/>
                <a:gd name="T51" fmla="*/ 255 h 290"/>
                <a:gd name="T52" fmla="*/ 182 w 227"/>
                <a:gd name="T53" fmla="*/ 249 h 290"/>
                <a:gd name="T54" fmla="*/ 187 w 227"/>
                <a:gd name="T55" fmla="*/ 276 h 290"/>
                <a:gd name="T56" fmla="*/ 168 w 227"/>
                <a:gd name="T57" fmla="*/ 284 h 290"/>
                <a:gd name="T58" fmla="*/ 144 w 227"/>
                <a:gd name="T59" fmla="*/ 289 h 290"/>
                <a:gd name="T60" fmla="*/ 114 w 227"/>
                <a:gd name="T61" fmla="*/ 290 h 290"/>
                <a:gd name="T62" fmla="*/ 86 w 227"/>
                <a:gd name="T63" fmla="*/ 287 h 290"/>
                <a:gd name="T64" fmla="*/ 61 w 227"/>
                <a:gd name="T65" fmla="*/ 280 h 290"/>
                <a:gd name="T66" fmla="*/ 40 w 227"/>
                <a:gd name="T67" fmla="*/ 266 h 290"/>
                <a:gd name="T68" fmla="*/ 24 w 227"/>
                <a:gd name="T69" fmla="*/ 250 h 290"/>
                <a:gd name="T70" fmla="*/ 11 w 227"/>
                <a:gd name="T71" fmla="*/ 228 h 290"/>
                <a:gd name="T72" fmla="*/ 4 w 227"/>
                <a:gd name="T73" fmla="*/ 203 h 290"/>
                <a:gd name="T74" fmla="*/ 0 w 227"/>
                <a:gd name="T75" fmla="*/ 174 h 290"/>
                <a:gd name="T76" fmla="*/ 2 w 227"/>
                <a:gd name="T77" fmla="*/ 142 h 290"/>
                <a:gd name="T78" fmla="*/ 10 w 227"/>
                <a:gd name="T79" fmla="*/ 112 h 290"/>
                <a:gd name="T80" fmla="*/ 22 w 227"/>
                <a:gd name="T81" fmla="*/ 85 h 290"/>
                <a:gd name="T82" fmla="*/ 40 w 227"/>
                <a:gd name="T83" fmla="*/ 60 h 290"/>
                <a:gd name="T84" fmla="*/ 61 w 227"/>
                <a:gd name="T85" fmla="*/ 39 h 290"/>
                <a:gd name="T86" fmla="*/ 83 w 227"/>
                <a:gd name="T87" fmla="*/ 23 h 290"/>
                <a:gd name="T88" fmla="*/ 109 w 227"/>
                <a:gd name="T89" fmla="*/ 10 h 290"/>
                <a:gd name="T90" fmla="*/ 137 w 227"/>
                <a:gd name="T91" fmla="*/ 3 h 290"/>
                <a:gd name="T92" fmla="*/ 166 w 227"/>
                <a:gd name="T93"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7" h="290">
                  <a:moveTo>
                    <a:pt x="166" y="0"/>
                  </a:moveTo>
                  <a:lnTo>
                    <a:pt x="187" y="1"/>
                  </a:lnTo>
                  <a:lnTo>
                    <a:pt x="206" y="5"/>
                  </a:lnTo>
                  <a:lnTo>
                    <a:pt x="218" y="10"/>
                  </a:lnTo>
                  <a:lnTo>
                    <a:pt x="227" y="14"/>
                  </a:lnTo>
                  <a:lnTo>
                    <a:pt x="216" y="42"/>
                  </a:lnTo>
                  <a:lnTo>
                    <a:pt x="202" y="36"/>
                  </a:lnTo>
                  <a:lnTo>
                    <a:pt x="184" y="33"/>
                  </a:lnTo>
                  <a:lnTo>
                    <a:pt x="160" y="30"/>
                  </a:lnTo>
                  <a:lnTo>
                    <a:pt x="139" y="33"/>
                  </a:lnTo>
                  <a:lnTo>
                    <a:pt x="118" y="39"/>
                  </a:lnTo>
                  <a:lnTo>
                    <a:pt x="98" y="49"/>
                  </a:lnTo>
                  <a:lnTo>
                    <a:pt x="79" y="62"/>
                  </a:lnTo>
                  <a:lnTo>
                    <a:pt x="62" y="83"/>
                  </a:lnTo>
                  <a:lnTo>
                    <a:pt x="48" y="108"/>
                  </a:lnTo>
                  <a:lnTo>
                    <a:pt x="40" y="138"/>
                  </a:lnTo>
                  <a:lnTo>
                    <a:pt x="37" y="169"/>
                  </a:lnTo>
                  <a:lnTo>
                    <a:pt x="38" y="189"/>
                  </a:lnTo>
                  <a:lnTo>
                    <a:pt x="43" y="209"/>
                  </a:lnTo>
                  <a:lnTo>
                    <a:pt x="51" y="226"/>
                  </a:lnTo>
                  <a:lnTo>
                    <a:pt x="63" y="240"/>
                  </a:lnTo>
                  <a:lnTo>
                    <a:pt x="78" y="251"/>
                  </a:lnTo>
                  <a:lnTo>
                    <a:pt x="98" y="257"/>
                  </a:lnTo>
                  <a:lnTo>
                    <a:pt x="123" y="260"/>
                  </a:lnTo>
                  <a:lnTo>
                    <a:pt x="144" y="259"/>
                  </a:lnTo>
                  <a:lnTo>
                    <a:pt x="165" y="255"/>
                  </a:lnTo>
                  <a:lnTo>
                    <a:pt x="182" y="249"/>
                  </a:lnTo>
                  <a:lnTo>
                    <a:pt x="187" y="276"/>
                  </a:lnTo>
                  <a:lnTo>
                    <a:pt x="168" y="284"/>
                  </a:lnTo>
                  <a:lnTo>
                    <a:pt x="144" y="289"/>
                  </a:lnTo>
                  <a:lnTo>
                    <a:pt x="114" y="290"/>
                  </a:lnTo>
                  <a:lnTo>
                    <a:pt x="86" y="287"/>
                  </a:lnTo>
                  <a:lnTo>
                    <a:pt x="61" y="280"/>
                  </a:lnTo>
                  <a:lnTo>
                    <a:pt x="40" y="266"/>
                  </a:lnTo>
                  <a:lnTo>
                    <a:pt x="24" y="250"/>
                  </a:lnTo>
                  <a:lnTo>
                    <a:pt x="11" y="228"/>
                  </a:lnTo>
                  <a:lnTo>
                    <a:pt x="4" y="203"/>
                  </a:lnTo>
                  <a:lnTo>
                    <a:pt x="0" y="174"/>
                  </a:lnTo>
                  <a:lnTo>
                    <a:pt x="2" y="142"/>
                  </a:lnTo>
                  <a:lnTo>
                    <a:pt x="10" y="112"/>
                  </a:lnTo>
                  <a:lnTo>
                    <a:pt x="22" y="85"/>
                  </a:lnTo>
                  <a:lnTo>
                    <a:pt x="40" y="60"/>
                  </a:lnTo>
                  <a:lnTo>
                    <a:pt x="61" y="39"/>
                  </a:lnTo>
                  <a:lnTo>
                    <a:pt x="83" y="23"/>
                  </a:lnTo>
                  <a:lnTo>
                    <a:pt x="109" y="10"/>
                  </a:lnTo>
                  <a:lnTo>
                    <a:pt x="137" y="3"/>
                  </a:lnTo>
                  <a:lnTo>
                    <a:pt x="166"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3" name="Freeform 20">
              <a:extLst>
                <a:ext uri="{FF2B5EF4-FFF2-40B4-BE49-F238E27FC236}">
                  <a16:creationId xmlns:a16="http://schemas.microsoft.com/office/drawing/2014/main" id="{11DA16BB-8973-4DD6-8923-4E029B1DC98A}"/>
                </a:ext>
              </a:extLst>
            </p:cNvPr>
            <p:cNvSpPr>
              <a:spLocks noEditPoints="1"/>
            </p:cNvSpPr>
            <p:nvPr userDrawn="1"/>
          </p:nvSpPr>
          <p:spPr bwMode="auto">
            <a:xfrm>
              <a:off x="8535988" y="2141538"/>
              <a:ext cx="303213" cy="333375"/>
            </a:xfrm>
            <a:custGeom>
              <a:avLst/>
              <a:gdLst>
                <a:gd name="T0" fmla="*/ 108 w 191"/>
                <a:gd name="T1" fmla="*/ 27 h 210"/>
                <a:gd name="T2" fmla="*/ 91 w 191"/>
                <a:gd name="T3" fmla="*/ 30 h 210"/>
                <a:gd name="T4" fmla="*/ 76 w 191"/>
                <a:gd name="T5" fmla="*/ 38 h 210"/>
                <a:gd name="T6" fmla="*/ 62 w 191"/>
                <a:gd name="T7" fmla="*/ 52 h 210"/>
                <a:gd name="T8" fmla="*/ 51 w 191"/>
                <a:gd name="T9" fmla="*/ 68 h 210"/>
                <a:gd name="T10" fmla="*/ 44 w 191"/>
                <a:gd name="T11" fmla="*/ 87 h 210"/>
                <a:gd name="T12" fmla="*/ 39 w 191"/>
                <a:gd name="T13" fmla="*/ 107 h 210"/>
                <a:gd name="T14" fmla="*/ 36 w 191"/>
                <a:gd name="T15" fmla="*/ 127 h 210"/>
                <a:gd name="T16" fmla="*/ 39 w 191"/>
                <a:gd name="T17" fmla="*/ 145 h 210"/>
                <a:gd name="T18" fmla="*/ 45 w 191"/>
                <a:gd name="T19" fmla="*/ 160 h 210"/>
                <a:gd name="T20" fmla="*/ 55 w 191"/>
                <a:gd name="T21" fmla="*/ 172 h 210"/>
                <a:gd name="T22" fmla="*/ 67 w 191"/>
                <a:gd name="T23" fmla="*/ 180 h 210"/>
                <a:gd name="T24" fmla="*/ 85 w 191"/>
                <a:gd name="T25" fmla="*/ 182 h 210"/>
                <a:gd name="T26" fmla="*/ 101 w 191"/>
                <a:gd name="T27" fmla="*/ 180 h 210"/>
                <a:gd name="T28" fmla="*/ 116 w 191"/>
                <a:gd name="T29" fmla="*/ 171 h 210"/>
                <a:gd name="T30" fmla="*/ 129 w 191"/>
                <a:gd name="T31" fmla="*/ 159 h 210"/>
                <a:gd name="T32" fmla="*/ 141 w 191"/>
                <a:gd name="T33" fmla="*/ 143 h 210"/>
                <a:gd name="T34" fmla="*/ 149 w 191"/>
                <a:gd name="T35" fmla="*/ 124 h 210"/>
                <a:gd name="T36" fmla="*/ 154 w 191"/>
                <a:gd name="T37" fmla="*/ 104 h 210"/>
                <a:gd name="T38" fmla="*/ 155 w 191"/>
                <a:gd name="T39" fmla="*/ 83 h 210"/>
                <a:gd name="T40" fmla="*/ 154 w 191"/>
                <a:gd name="T41" fmla="*/ 71 h 210"/>
                <a:gd name="T42" fmla="*/ 152 w 191"/>
                <a:gd name="T43" fmla="*/ 58 h 210"/>
                <a:gd name="T44" fmla="*/ 145 w 191"/>
                <a:gd name="T45" fmla="*/ 47 h 210"/>
                <a:gd name="T46" fmla="*/ 137 w 191"/>
                <a:gd name="T47" fmla="*/ 37 h 210"/>
                <a:gd name="T48" fmla="*/ 124 w 191"/>
                <a:gd name="T49" fmla="*/ 30 h 210"/>
                <a:gd name="T50" fmla="*/ 108 w 191"/>
                <a:gd name="T51" fmla="*/ 27 h 210"/>
                <a:gd name="T52" fmla="*/ 112 w 191"/>
                <a:gd name="T53" fmla="*/ 0 h 210"/>
                <a:gd name="T54" fmla="*/ 134 w 191"/>
                <a:gd name="T55" fmla="*/ 2 h 210"/>
                <a:gd name="T56" fmla="*/ 152 w 191"/>
                <a:gd name="T57" fmla="*/ 8 h 210"/>
                <a:gd name="T58" fmla="*/ 167 w 191"/>
                <a:gd name="T59" fmla="*/ 20 h 210"/>
                <a:gd name="T60" fmla="*/ 178 w 191"/>
                <a:gd name="T61" fmla="*/ 32 h 210"/>
                <a:gd name="T62" fmla="*/ 185 w 191"/>
                <a:gd name="T63" fmla="*/ 48 h 210"/>
                <a:gd name="T64" fmla="*/ 189 w 191"/>
                <a:gd name="T65" fmla="*/ 66 h 210"/>
                <a:gd name="T66" fmla="*/ 191 w 191"/>
                <a:gd name="T67" fmla="*/ 84 h 210"/>
                <a:gd name="T68" fmla="*/ 189 w 191"/>
                <a:gd name="T69" fmla="*/ 107 h 210"/>
                <a:gd name="T70" fmla="*/ 183 w 191"/>
                <a:gd name="T71" fmla="*/ 130 h 210"/>
                <a:gd name="T72" fmla="*/ 174 w 191"/>
                <a:gd name="T73" fmla="*/ 151 h 210"/>
                <a:gd name="T74" fmla="*/ 160 w 191"/>
                <a:gd name="T75" fmla="*/ 170 h 210"/>
                <a:gd name="T76" fmla="*/ 144 w 191"/>
                <a:gd name="T77" fmla="*/ 186 h 210"/>
                <a:gd name="T78" fmla="*/ 126 w 191"/>
                <a:gd name="T79" fmla="*/ 200 h 210"/>
                <a:gd name="T80" fmla="*/ 103 w 191"/>
                <a:gd name="T81" fmla="*/ 207 h 210"/>
                <a:gd name="T82" fmla="*/ 80 w 191"/>
                <a:gd name="T83" fmla="*/ 210 h 210"/>
                <a:gd name="T84" fmla="*/ 56 w 191"/>
                <a:gd name="T85" fmla="*/ 207 h 210"/>
                <a:gd name="T86" fmla="*/ 36 w 191"/>
                <a:gd name="T87" fmla="*/ 199 h 210"/>
                <a:gd name="T88" fmla="*/ 21 w 191"/>
                <a:gd name="T89" fmla="*/ 186 h 210"/>
                <a:gd name="T90" fmla="*/ 10 w 191"/>
                <a:gd name="T91" fmla="*/ 169 h 210"/>
                <a:gd name="T92" fmla="*/ 3 w 191"/>
                <a:gd name="T93" fmla="*/ 149 h 210"/>
                <a:gd name="T94" fmla="*/ 0 w 191"/>
                <a:gd name="T95" fmla="*/ 128 h 210"/>
                <a:gd name="T96" fmla="*/ 4 w 191"/>
                <a:gd name="T97" fmla="*/ 99 h 210"/>
                <a:gd name="T98" fmla="*/ 11 w 191"/>
                <a:gd name="T99" fmla="*/ 73 h 210"/>
                <a:gd name="T100" fmla="*/ 24 w 191"/>
                <a:gd name="T101" fmla="*/ 49 h 210"/>
                <a:gd name="T102" fmla="*/ 41 w 191"/>
                <a:gd name="T103" fmla="*/ 30 h 210"/>
                <a:gd name="T104" fmla="*/ 62 w 191"/>
                <a:gd name="T105" fmla="*/ 13 h 210"/>
                <a:gd name="T106" fmla="*/ 86 w 191"/>
                <a:gd name="T107" fmla="*/ 3 h 210"/>
                <a:gd name="T108" fmla="*/ 112 w 191"/>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210">
                  <a:moveTo>
                    <a:pt x="108" y="27"/>
                  </a:moveTo>
                  <a:lnTo>
                    <a:pt x="91" y="30"/>
                  </a:lnTo>
                  <a:lnTo>
                    <a:pt x="76" y="38"/>
                  </a:lnTo>
                  <a:lnTo>
                    <a:pt x="62" y="52"/>
                  </a:lnTo>
                  <a:lnTo>
                    <a:pt x="51" y="68"/>
                  </a:lnTo>
                  <a:lnTo>
                    <a:pt x="44" y="87"/>
                  </a:lnTo>
                  <a:lnTo>
                    <a:pt x="39" y="107"/>
                  </a:lnTo>
                  <a:lnTo>
                    <a:pt x="36" y="127"/>
                  </a:lnTo>
                  <a:lnTo>
                    <a:pt x="39" y="145"/>
                  </a:lnTo>
                  <a:lnTo>
                    <a:pt x="45" y="160"/>
                  </a:lnTo>
                  <a:lnTo>
                    <a:pt x="55" y="172"/>
                  </a:lnTo>
                  <a:lnTo>
                    <a:pt x="67" y="180"/>
                  </a:lnTo>
                  <a:lnTo>
                    <a:pt x="85" y="182"/>
                  </a:lnTo>
                  <a:lnTo>
                    <a:pt x="101" y="180"/>
                  </a:lnTo>
                  <a:lnTo>
                    <a:pt x="116" y="171"/>
                  </a:lnTo>
                  <a:lnTo>
                    <a:pt x="129" y="159"/>
                  </a:lnTo>
                  <a:lnTo>
                    <a:pt x="141" y="143"/>
                  </a:lnTo>
                  <a:lnTo>
                    <a:pt x="149" y="124"/>
                  </a:lnTo>
                  <a:lnTo>
                    <a:pt x="154" y="104"/>
                  </a:lnTo>
                  <a:lnTo>
                    <a:pt x="155" y="83"/>
                  </a:lnTo>
                  <a:lnTo>
                    <a:pt x="154" y="71"/>
                  </a:lnTo>
                  <a:lnTo>
                    <a:pt x="152" y="58"/>
                  </a:lnTo>
                  <a:lnTo>
                    <a:pt x="145" y="47"/>
                  </a:lnTo>
                  <a:lnTo>
                    <a:pt x="137" y="37"/>
                  </a:lnTo>
                  <a:lnTo>
                    <a:pt x="124" y="30"/>
                  </a:lnTo>
                  <a:lnTo>
                    <a:pt x="108" y="27"/>
                  </a:lnTo>
                  <a:close/>
                  <a:moveTo>
                    <a:pt x="112" y="0"/>
                  </a:moveTo>
                  <a:lnTo>
                    <a:pt x="134" y="2"/>
                  </a:lnTo>
                  <a:lnTo>
                    <a:pt x="152" y="8"/>
                  </a:lnTo>
                  <a:lnTo>
                    <a:pt x="167" y="20"/>
                  </a:lnTo>
                  <a:lnTo>
                    <a:pt x="178" y="32"/>
                  </a:lnTo>
                  <a:lnTo>
                    <a:pt x="185" y="48"/>
                  </a:lnTo>
                  <a:lnTo>
                    <a:pt x="189" y="66"/>
                  </a:lnTo>
                  <a:lnTo>
                    <a:pt x="191" y="84"/>
                  </a:lnTo>
                  <a:lnTo>
                    <a:pt x="189" y="107"/>
                  </a:lnTo>
                  <a:lnTo>
                    <a:pt x="183" y="130"/>
                  </a:lnTo>
                  <a:lnTo>
                    <a:pt x="174" y="151"/>
                  </a:lnTo>
                  <a:lnTo>
                    <a:pt x="160" y="170"/>
                  </a:lnTo>
                  <a:lnTo>
                    <a:pt x="144" y="186"/>
                  </a:lnTo>
                  <a:lnTo>
                    <a:pt x="126" y="200"/>
                  </a:lnTo>
                  <a:lnTo>
                    <a:pt x="103" y="207"/>
                  </a:lnTo>
                  <a:lnTo>
                    <a:pt x="80" y="210"/>
                  </a:lnTo>
                  <a:lnTo>
                    <a:pt x="56" y="207"/>
                  </a:lnTo>
                  <a:lnTo>
                    <a:pt x="36" y="199"/>
                  </a:lnTo>
                  <a:lnTo>
                    <a:pt x="21" y="186"/>
                  </a:lnTo>
                  <a:lnTo>
                    <a:pt x="10" y="169"/>
                  </a:lnTo>
                  <a:lnTo>
                    <a:pt x="3" y="149"/>
                  </a:lnTo>
                  <a:lnTo>
                    <a:pt x="0" y="128"/>
                  </a:lnTo>
                  <a:lnTo>
                    <a:pt x="4" y="99"/>
                  </a:lnTo>
                  <a:lnTo>
                    <a:pt x="11" y="73"/>
                  </a:lnTo>
                  <a:lnTo>
                    <a:pt x="24" y="49"/>
                  </a:lnTo>
                  <a:lnTo>
                    <a:pt x="41" y="30"/>
                  </a:lnTo>
                  <a:lnTo>
                    <a:pt x="62" y="13"/>
                  </a:lnTo>
                  <a:lnTo>
                    <a:pt x="86" y="3"/>
                  </a:lnTo>
                  <a:lnTo>
                    <a:pt x="112"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4" name="Freeform 21">
              <a:extLst>
                <a:ext uri="{FF2B5EF4-FFF2-40B4-BE49-F238E27FC236}">
                  <a16:creationId xmlns:a16="http://schemas.microsoft.com/office/drawing/2014/main" id="{80FEC939-5726-40C2-BEBC-A7ECF879FAAB}"/>
                </a:ext>
              </a:extLst>
            </p:cNvPr>
            <p:cNvSpPr>
              <a:spLocks/>
            </p:cNvSpPr>
            <p:nvPr userDrawn="1"/>
          </p:nvSpPr>
          <p:spPr bwMode="auto">
            <a:xfrm>
              <a:off x="8877301" y="2141538"/>
              <a:ext cx="481013" cy="327025"/>
            </a:xfrm>
            <a:custGeom>
              <a:avLst/>
              <a:gdLst>
                <a:gd name="T0" fmla="*/ 133 w 303"/>
                <a:gd name="T1" fmla="*/ 0 h 206"/>
                <a:gd name="T2" fmla="*/ 150 w 303"/>
                <a:gd name="T3" fmla="*/ 2 h 206"/>
                <a:gd name="T4" fmla="*/ 163 w 303"/>
                <a:gd name="T5" fmla="*/ 8 h 206"/>
                <a:gd name="T6" fmla="*/ 173 w 303"/>
                <a:gd name="T7" fmla="*/ 17 h 206"/>
                <a:gd name="T8" fmla="*/ 178 w 303"/>
                <a:gd name="T9" fmla="*/ 30 h 206"/>
                <a:gd name="T10" fmla="*/ 180 w 303"/>
                <a:gd name="T11" fmla="*/ 44 h 206"/>
                <a:gd name="T12" fmla="*/ 195 w 303"/>
                <a:gd name="T13" fmla="*/ 26 h 206"/>
                <a:gd name="T14" fmla="*/ 212 w 303"/>
                <a:gd name="T15" fmla="*/ 11 h 206"/>
                <a:gd name="T16" fmla="*/ 232 w 303"/>
                <a:gd name="T17" fmla="*/ 2 h 206"/>
                <a:gd name="T18" fmla="*/ 255 w 303"/>
                <a:gd name="T19" fmla="*/ 0 h 206"/>
                <a:gd name="T20" fmla="*/ 266 w 303"/>
                <a:gd name="T21" fmla="*/ 1 h 206"/>
                <a:gd name="T22" fmla="*/ 277 w 303"/>
                <a:gd name="T23" fmla="*/ 5 h 206"/>
                <a:gd name="T24" fmla="*/ 288 w 303"/>
                <a:gd name="T25" fmla="*/ 12 h 206"/>
                <a:gd name="T26" fmla="*/ 296 w 303"/>
                <a:gd name="T27" fmla="*/ 22 h 206"/>
                <a:gd name="T28" fmla="*/ 302 w 303"/>
                <a:gd name="T29" fmla="*/ 36 h 206"/>
                <a:gd name="T30" fmla="*/ 303 w 303"/>
                <a:gd name="T31" fmla="*/ 52 h 206"/>
                <a:gd name="T32" fmla="*/ 302 w 303"/>
                <a:gd name="T33" fmla="*/ 69 h 206"/>
                <a:gd name="T34" fmla="*/ 301 w 303"/>
                <a:gd name="T35" fmla="*/ 87 h 206"/>
                <a:gd name="T36" fmla="*/ 277 w 303"/>
                <a:gd name="T37" fmla="*/ 206 h 206"/>
                <a:gd name="T38" fmla="*/ 243 w 303"/>
                <a:gd name="T39" fmla="*/ 206 h 206"/>
                <a:gd name="T40" fmla="*/ 266 w 303"/>
                <a:gd name="T41" fmla="*/ 89 h 206"/>
                <a:gd name="T42" fmla="*/ 267 w 303"/>
                <a:gd name="T43" fmla="*/ 77 h 206"/>
                <a:gd name="T44" fmla="*/ 268 w 303"/>
                <a:gd name="T45" fmla="*/ 63 h 206"/>
                <a:gd name="T46" fmla="*/ 267 w 303"/>
                <a:gd name="T47" fmla="*/ 52 h 206"/>
                <a:gd name="T48" fmla="*/ 265 w 303"/>
                <a:gd name="T49" fmla="*/ 42 h 206"/>
                <a:gd name="T50" fmla="*/ 258 w 303"/>
                <a:gd name="T51" fmla="*/ 35 h 206"/>
                <a:gd name="T52" fmla="*/ 250 w 303"/>
                <a:gd name="T53" fmla="*/ 30 h 206"/>
                <a:gd name="T54" fmla="*/ 238 w 303"/>
                <a:gd name="T55" fmla="*/ 28 h 206"/>
                <a:gd name="T56" fmla="*/ 222 w 303"/>
                <a:gd name="T57" fmla="*/ 32 h 206"/>
                <a:gd name="T58" fmla="*/ 207 w 303"/>
                <a:gd name="T59" fmla="*/ 42 h 206"/>
                <a:gd name="T60" fmla="*/ 194 w 303"/>
                <a:gd name="T61" fmla="*/ 57 h 206"/>
                <a:gd name="T62" fmla="*/ 183 w 303"/>
                <a:gd name="T63" fmla="*/ 78 h 206"/>
                <a:gd name="T64" fmla="*/ 175 w 303"/>
                <a:gd name="T65" fmla="*/ 103 h 206"/>
                <a:gd name="T66" fmla="*/ 155 w 303"/>
                <a:gd name="T67" fmla="*/ 206 h 206"/>
                <a:gd name="T68" fmla="*/ 122 w 303"/>
                <a:gd name="T69" fmla="*/ 206 h 206"/>
                <a:gd name="T70" fmla="*/ 144 w 303"/>
                <a:gd name="T71" fmla="*/ 88 h 206"/>
                <a:gd name="T72" fmla="*/ 147 w 303"/>
                <a:gd name="T73" fmla="*/ 63 h 206"/>
                <a:gd name="T74" fmla="*/ 147 w 303"/>
                <a:gd name="T75" fmla="*/ 53 h 206"/>
                <a:gd name="T76" fmla="*/ 144 w 303"/>
                <a:gd name="T77" fmla="*/ 43 h 206"/>
                <a:gd name="T78" fmla="*/ 139 w 303"/>
                <a:gd name="T79" fmla="*/ 36 h 206"/>
                <a:gd name="T80" fmla="*/ 130 w 303"/>
                <a:gd name="T81" fmla="*/ 31 h 206"/>
                <a:gd name="T82" fmla="*/ 117 w 303"/>
                <a:gd name="T83" fmla="*/ 28 h 206"/>
                <a:gd name="T84" fmla="*/ 102 w 303"/>
                <a:gd name="T85" fmla="*/ 32 h 206"/>
                <a:gd name="T86" fmla="*/ 86 w 303"/>
                <a:gd name="T87" fmla="*/ 43 h 206"/>
                <a:gd name="T88" fmla="*/ 72 w 303"/>
                <a:gd name="T89" fmla="*/ 59 h 206"/>
                <a:gd name="T90" fmla="*/ 60 w 303"/>
                <a:gd name="T91" fmla="*/ 81 h 206"/>
                <a:gd name="T92" fmla="*/ 52 w 303"/>
                <a:gd name="T93" fmla="*/ 104 h 206"/>
                <a:gd name="T94" fmla="*/ 34 w 303"/>
                <a:gd name="T95" fmla="*/ 206 h 206"/>
                <a:gd name="T96" fmla="*/ 0 w 303"/>
                <a:gd name="T97" fmla="*/ 206 h 206"/>
                <a:gd name="T98" fmla="*/ 27 w 303"/>
                <a:gd name="T99" fmla="*/ 63 h 206"/>
                <a:gd name="T100" fmla="*/ 32 w 303"/>
                <a:gd name="T101" fmla="*/ 31 h 206"/>
                <a:gd name="T102" fmla="*/ 36 w 303"/>
                <a:gd name="T103" fmla="*/ 5 h 206"/>
                <a:gd name="T104" fmla="*/ 67 w 303"/>
                <a:gd name="T105" fmla="*/ 5 h 206"/>
                <a:gd name="T106" fmla="*/ 61 w 303"/>
                <a:gd name="T107" fmla="*/ 42 h 206"/>
                <a:gd name="T108" fmla="*/ 62 w 303"/>
                <a:gd name="T109" fmla="*/ 42 h 206"/>
                <a:gd name="T110" fmla="*/ 78 w 303"/>
                <a:gd name="T111" fmla="*/ 23 h 206"/>
                <a:gd name="T112" fmla="*/ 96 w 303"/>
                <a:gd name="T113" fmla="*/ 11 h 206"/>
                <a:gd name="T114" fmla="*/ 114 w 303"/>
                <a:gd name="T115" fmla="*/ 2 h 206"/>
                <a:gd name="T116" fmla="*/ 133 w 303"/>
                <a:gd name="T11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 h="206">
                  <a:moveTo>
                    <a:pt x="133" y="0"/>
                  </a:moveTo>
                  <a:lnTo>
                    <a:pt x="150" y="2"/>
                  </a:lnTo>
                  <a:lnTo>
                    <a:pt x="163" y="8"/>
                  </a:lnTo>
                  <a:lnTo>
                    <a:pt x="173" y="17"/>
                  </a:lnTo>
                  <a:lnTo>
                    <a:pt x="178" y="30"/>
                  </a:lnTo>
                  <a:lnTo>
                    <a:pt x="180" y="44"/>
                  </a:lnTo>
                  <a:lnTo>
                    <a:pt x="195" y="26"/>
                  </a:lnTo>
                  <a:lnTo>
                    <a:pt x="212" y="11"/>
                  </a:lnTo>
                  <a:lnTo>
                    <a:pt x="232" y="2"/>
                  </a:lnTo>
                  <a:lnTo>
                    <a:pt x="255" y="0"/>
                  </a:lnTo>
                  <a:lnTo>
                    <a:pt x="266" y="1"/>
                  </a:lnTo>
                  <a:lnTo>
                    <a:pt x="277" y="5"/>
                  </a:lnTo>
                  <a:lnTo>
                    <a:pt x="288" y="12"/>
                  </a:lnTo>
                  <a:lnTo>
                    <a:pt x="296" y="22"/>
                  </a:lnTo>
                  <a:lnTo>
                    <a:pt x="302" y="36"/>
                  </a:lnTo>
                  <a:lnTo>
                    <a:pt x="303" y="52"/>
                  </a:lnTo>
                  <a:lnTo>
                    <a:pt x="302" y="69"/>
                  </a:lnTo>
                  <a:lnTo>
                    <a:pt x="301" y="87"/>
                  </a:lnTo>
                  <a:lnTo>
                    <a:pt x="277" y="206"/>
                  </a:lnTo>
                  <a:lnTo>
                    <a:pt x="243" y="206"/>
                  </a:lnTo>
                  <a:lnTo>
                    <a:pt x="266" y="89"/>
                  </a:lnTo>
                  <a:lnTo>
                    <a:pt x="267" y="77"/>
                  </a:lnTo>
                  <a:lnTo>
                    <a:pt x="268" y="63"/>
                  </a:lnTo>
                  <a:lnTo>
                    <a:pt x="267" y="52"/>
                  </a:lnTo>
                  <a:lnTo>
                    <a:pt x="265" y="42"/>
                  </a:lnTo>
                  <a:lnTo>
                    <a:pt x="258" y="35"/>
                  </a:lnTo>
                  <a:lnTo>
                    <a:pt x="250" y="30"/>
                  </a:lnTo>
                  <a:lnTo>
                    <a:pt x="238" y="28"/>
                  </a:lnTo>
                  <a:lnTo>
                    <a:pt x="222" y="32"/>
                  </a:lnTo>
                  <a:lnTo>
                    <a:pt x="207" y="42"/>
                  </a:lnTo>
                  <a:lnTo>
                    <a:pt x="194" y="57"/>
                  </a:lnTo>
                  <a:lnTo>
                    <a:pt x="183" y="78"/>
                  </a:lnTo>
                  <a:lnTo>
                    <a:pt x="175" y="103"/>
                  </a:lnTo>
                  <a:lnTo>
                    <a:pt x="155" y="206"/>
                  </a:lnTo>
                  <a:lnTo>
                    <a:pt x="122" y="206"/>
                  </a:lnTo>
                  <a:lnTo>
                    <a:pt x="144" y="88"/>
                  </a:lnTo>
                  <a:lnTo>
                    <a:pt x="147" y="63"/>
                  </a:lnTo>
                  <a:lnTo>
                    <a:pt x="147" y="53"/>
                  </a:lnTo>
                  <a:lnTo>
                    <a:pt x="144" y="43"/>
                  </a:lnTo>
                  <a:lnTo>
                    <a:pt x="139" y="36"/>
                  </a:lnTo>
                  <a:lnTo>
                    <a:pt x="130" y="31"/>
                  </a:lnTo>
                  <a:lnTo>
                    <a:pt x="117" y="28"/>
                  </a:lnTo>
                  <a:lnTo>
                    <a:pt x="102" y="32"/>
                  </a:lnTo>
                  <a:lnTo>
                    <a:pt x="86" y="43"/>
                  </a:lnTo>
                  <a:lnTo>
                    <a:pt x="72" y="59"/>
                  </a:lnTo>
                  <a:lnTo>
                    <a:pt x="60" y="81"/>
                  </a:lnTo>
                  <a:lnTo>
                    <a:pt x="52" y="104"/>
                  </a:lnTo>
                  <a:lnTo>
                    <a:pt x="34" y="206"/>
                  </a:lnTo>
                  <a:lnTo>
                    <a:pt x="0" y="206"/>
                  </a:lnTo>
                  <a:lnTo>
                    <a:pt x="27" y="63"/>
                  </a:lnTo>
                  <a:lnTo>
                    <a:pt x="32" y="31"/>
                  </a:lnTo>
                  <a:lnTo>
                    <a:pt x="36" y="5"/>
                  </a:lnTo>
                  <a:lnTo>
                    <a:pt x="67" y="5"/>
                  </a:lnTo>
                  <a:lnTo>
                    <a:pt x="61" y="42"/>
                  </a:lnTo>
                  <a:lnTo>
                    <a:pt x="62" y="42"/>
                  </a:lnTo>
                  <a:lnTo>
                    <a:pt x="78" y="23"/>
                  </a:lnTo>
                  <a:lnTo>
                    <a:pt x="96" y="11"/>
                  </a:lnTo>
                  <a:lnTo>
                    <a:pt x="114" y="2"/>
                  </a:lnTo>
                  <a:lnTo>
                    <a:pt x="133"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5" name="Freeform 22">
              <a:extLst>
                <a:ext uri="{FF2B5EF4-FFF2-40B4-BE49-F238E27FC236}">
                  <a16:creationId xmlns:a16="http://schemas.microsoft.com/office/drawing/2014/main" id="{1B68DD9B-93A4-48E4-B5CC-1AA33AA8F626}"/>
                </a:ext>
              </a:extLst>
            </p:cNvPr>
            <p:cNvSpPr>
              <a:spLocks noEditPoints="1"/>
            </p:cNvSpPr>
            <p:nvPr userDrawn="1"/>
          </p:nvSpPr>
          <p:spPr bwMode="auto">
            <a:xfrm>
              <a:off x="9383713" y="2141538"/>
              <a:ext cx="338138" cy="457200"/>
            </a:xfrm>
            <a:custGeom>
              <a:avLst/>
              <a:gdLst>
                <a:gd name="T0" fmla="*/ 138 w 213"/>
                <a:gd name="T1" fmla="*/ 28 h 288"/>
                <a:gd name="T2" fmla="*/ 124 w 213"/>
                <a:gd name="T3" fmla="*/ 31 h 288"/>
                <a:gd name="T4" fmla="*/ 109 w 213"/>
                <a:gd name="T5" fmla="*/ 38 h 288"/>
                <a:gd name="T6" fmla="*/ 96 w 213"/>
                <a:gd name="T7" fmla="*/ 51 h 288"/>
                <a:gd name="T8" fmla="*/ 83 w 213"/>
                <a:gd name="T9" fmla="*/ 68 h 288"/>
                <a:gd name="T10" fmla="*/ 73 w 213"/>
                <a:gd name="T11" fmla="*/ 89 h 288"/>
                <a:gd name="T12" fmla="*/ 66 w 213"/>
                <a:gd name="T13" fmla="*/ 115 h 288"/>
                <a:gd name="T14" fmla="*/ 56 w 213"/>
                <a:gd name="T15" fmla="*/ 172 h 288"/>
                <a:gd name="T16" fmla="*/ 66 w 213"/>
                <a:gd name="T17" fmla="*/ 179 h 288"/>
                <a:gd name="T18" fmla="*/ 80 w 213"/>
                <a:gd name="T19" fmla="*/ 182 h 288"/>
                <a:gd name="T20" fmla="*/ 95 w 213"/>
                <a:gd name="T21" fmla="*/ 184 h 288"/>
                <a:gd name="T22" fmla="*/ 113 w 213"/>
                <a:gd name="T23" fmla="*/ 180 h 288"/>
                <a:gd name="T24" fmla="*/ 131 w 213"/>
                <a:gd name="T25" fmla="*/ 171 h 288"/>
                <a:gd name="T26" fmla="*/ 145 w 213"/>
                <a:gd name="T27" fmla="*/ 158 h 288"/>
                <a:gd name="T28" fmla="*/ 158 w 213"/>
                <a:gd name="T29" fmla="*/ 140 h 288"/>
                <a:gd name="T30" fmla="*/ 168 w 213"/>
                <a:gd name="T31" fmla="*/ 119 h 288"/>
                <a:gd name="T32" fmla="*/ 174 w 213"/>
                <a:gd name="T33" fmla="*/ 98 h 288"/>
                <a:gd name="T34" fmla="*/ 177 w 213"/>
                <a:gd name="T35" fmla="*/ 76 h 288"/>
                <a:gd name="T36" fmla="*/ 175 w 213"/>
                <a:gd name="T37" fmla="*/ 64 h 288"/>
                <a:gd name="T38" fmla="*/ 173 w 213"/>
                <a:gd name="T39" fmla="*/ 53 h 288"/>
                <a:gd name="T40" fmla="*/ 168 w 213"/>
                <a:gd name="T41" fmla="*/ 43 h 288"/>
                <a:gd name="T42" fmla="*/ 160 w 213"/>
                <a:gd name="T43" fmla="*/ 36 h 288"/>
                <a:gd name="T44" fmla="*/ 150 w 213"/>
                <a:gd name="T45" fmla="*/ 31 h 288"/>
                <a:gd name="T46" fmla="*/ 138 w 213"/>
                <a:gd name="T47" fmla="*/ 28 h 288"/>
                <a:gd name="T48" fmla="*/ 150 w 213"/>
                <a:gd name="T49" fmla="*/ 0 h 288"/>
                <a:gd name="T50" fmla="*/ 168 w 213"/>
                <a:gd name="T51" fmla="*/ 2 h 288"/>
                <a:gd name="T52" fmla="*/ 181 w 213"/>
                <a:gd name="T53" fmla="*/ 7 h 288"/>
                <a:gd name="T54" fmla="*/ 193 w 213"/>
                <a:gd name="T55" fmla="*/ 17 h 288"/>
                <a:gd name="T56" fmla="*/ 201 w 213"/>
                <a:gd name="T57" fmla="*/ 28 h 288"/>
                <a:gd name="T58" fmla="*/ 208 w 213"/>
                <a:gd name="T59" fmla="*/ 42 h 288"/>
                <a:gd name="T60" fmla="*/ 211 w 213"/>
                <a:gd name="T61" fmla="*/ 57 h 288"/>
                <a:gd name="T62" fmla="*/ 213 w 213"/>
                <a:gd name="T63" fmla="*/ 73 h 288"/>
                <a:gd name="T64" fmla="*/ 210 w 213"/>
                <a:gd name="T65" fmla="*/ 99 h 288"/>
                <a:gd name="T66" fmla="*/ 204 w 213"/>
                <a:gd name="T67" fmla="*/ 124 h 288"/>
                <a:gd name="T68" fmla="*/ 193 w 213"/>
                <a:gd name="T69" fmla="*/ 148 h 288"/>
                <a:gd name="T70" fmla="*/ 179 w 213"/>
                <a:gd name="T71" fmla="*/ 168 h 288"/>
                <a:gd name="T72" fmla="*/ 162 w 213"/>
                <a:gd name="T73" fmla="*/ 185 h 288"/>
                <a:gd name="T74" fmla="*/ 142 w 213"/>
                <a:gd name="T75" fmla="*/ 199 h 288"/>
                <a:gd name="T76" fmla="*/ 119 w 213"/>
                <a:gd name="T77" fmla="*/ 207 h 288"/>
                <a:gd name="T78" fmla="*/ 95 w 213"/>
                <a:gd name="T79" fmla="*/ 210 h 288"/>
                <a:gd name="T80" fmla="*/ 76 w 213"/>
                <a:gd name="T81" fmla="*/ 209 h 288"/>
                <a:gd name="T82" fmla="*/ 61 w 213"/>
                <a:gd name="T83" fmla="*/ 206 h 288"/>
                <a:gd name="T84" fmla="*/ 51 w 213"/>
                <a:gd name="T85" fmla="*/ 201 h 288"/>
                <a:gd name="T86" fmla="*/ 50 w 213"/>
                <a:gd name="T87" fmla="*/ 201 h 288"/>
                <a:gd name="T88" fmla="*/ 34 w 213"/>
                <a:gd name="T89" fmla="*/ 288 h 288"/>
                <a:gd name="T90" fmla="*/ 0 w 213"/>
                <a:gd name="T91" fmla="*/ 288 h 288"/>
                <a:gd name="T92" fmla="*/ 40 w 213"/>
                <a:gd name="T93" fmla="*/ 76 h 288"/>
                <a:gd name="T94" fmla="*/ 44 w 213"/>
                <a:gd name="T95" fmla="*/ 51 h 288"/>
                <a:gd name="T96" fmla="*/ 49 w 213"/>
                <a:gd name="T97" fmla="*/ 26 h 288"/>
                <a:gd name="T98" fmla="*/ 51 w 213"/>
                <a:gd name="T99" fmla="*/ 5 h 288"/>
                <a:gd name="T100" fmla="*/ 83 w 213"/>
                <a:gd name="T101" fmla="*/ 5 h 288"/>
                <a:gd name="T102" fmla="*/ 77 w 213"/>
                <a:gd name="T103" fmla="*/ 42 h 288"/>
                <a:gd name="T104" fmla="*/ 78 w 213"/>
                <a:gd name="T105" fmla="*/ 42 h 288"/>
                <a:gd name="T106" fmla="*/ 93 w 213"/>
                <a:gd name="T107" fmla="*/ 25 h 288"/>
                <a:gd name="T108" fmla="*/ 111 w 213"/>
                <a:gd name="T109" fmla="*/ 11 h 288"/>
                <a:gd name="T110" fmla="*/ 131 w 213"/>
                <a:gd name="T111" fmla="*/ 2 h 288"/>
                <a:gd name="T112" fmla="*/ 150 w 213"/>
                <a:gd name="T11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88">
                  <a:moveTo>
                    <a:pt x="138" y="28"/>
                  </a:moveTo>
                  <a:lnTo>
                    <a:pt x="124" y="31"/>
                  </a:lnTo>
                  <a:lnTo>
                    <a:pt x="109" y="38"/>
                  </a:lnTo>
                  <a:lnTo>
                    <a:pt x="96" y="51"/>
                  </a:lnTo>
                  <a:lnTo>
                    <a:pt x="83" y="68"/>
                  </a:lnTo>
                  <a:lnTo>
                    <a:pt x="73" y="89"/>
                  </a:lnTo>
                  <a:lnTo>
                    <a:pt x="66" y="115"/>
                  </a:lnTo>
                  <a:lnTo>
                    <a:pt x="56" y="172"/>
                  </a:lnTo>
                  <a:lnTo>
                    <a:pt x="66" y="179"/>
                  </a:lnTo>
                  <a:lnTo>
                    <a:pt x="80" y="182"/>
                  </a:lnTo>
                  <a:lnTo>
                    <a:pt x="95" y="184"/>
                  </a:lnTo>
                  <a:lnTo>
                    <a:pt x="113" y="180"/>
                  </a:lnTo>
                  <a:lnTo>
                    <a:pt x="131" y="171"/>
                  </a:lnTo>
                  <a:lnTo>
                    <a:pt x="145" y="158"/>
                  </a:lnTo>
                  <a:lnTo>
                    <a:pt x="158" y="140"/>
                  </a:lnTo>
                  <a:lnTo>
                    <a:pt x="168" y="119"/>
                  </a:lnTo>
                  <a:lnTo>
                    <a:pt x="174" y="98"/>
                  </a:lnTo>
                  <a:lnTo>
                    <a:pt x="177" y="76"/>
                  </a:lnTo>
                  <a:lnTo>
                    <a:pt x="175" y="64"/>
                  </a:lnTo>
                  <a:lnTo>
                    <a:pt x="173" y="53"/>
                  </a:lnTo>
                  <a:lnTo>
                    <a:pt x="168" y="43"/>
                  </a:lnTo>
                  <a:lnTo>
                    <a:pt x="160" y="36"/>
                  </a:lnTo>
                  <a:lnTo>
                    <a:pt x="150" y="31"/>
                  </a:lnTo>
                  <a:lnTo>
                    <a:pt x="138" y="28"/>
                  </a:lnTo>
                  <a:close/>
                  <a:moveTo>
                    <a:pt x="150" y="0"/>
                  </a:moveTo>
                  <a:lnTo>
                    <a:pt x="168" y="2"/>
                  </a:lnTo>
                  <a:lnTo>
                    <a:pt x="181" y="7"/>
                  </a:lnTo>
                  <a:lnTo>
                    <a:pt x="193" y="17"/>
                  </a:lnTo>
                  <a:lnTo>
                    <a:pt x="201" y="28"/>
                  </a:lnTo>
                  <a:lnTo>
                    <a:pt x="208" y="42"/>
                  </a:lnTo>
                  <a:lnTo>
                    <a:pt x="211" y="57"/>
                  </a:lnTo>
                  <a:lnTo>
                    <a:pt x="213" y="73"/>
                  </a:lnTo>
                  <a:lnTo>
                    <a:pt x="210" y="99"/>
                  </a:lnTo>
                  <a:lnTo>
                    <a:pt x="204" y="124"/>
                  </a:lnTo>
                  <a:lnTo>
                    <a:pt x="193" y="148"/>
                  </a:lnTo>
                  <a:lnTo>
                    <a:pt x="179" y="168"/>
                  </a:lnTo>
                  <a:lnTo>
                    <a:pt x="162" y="185"/>
                  </a:lnTo>
                  <a:lnTo>
                    <a:pt x="142" y="199"/>
                  </a:lnTo>
                  <a:lnTo>
                    <a:pt x="119" y="207"/>
                  </a:lnTo>
                  <a:lnTo>
                    <a:pt x="95" y="210"/>
                  </a:lnTo>
                  <a:lnTo>
                    <a:pt x="76" y="209"/>
                  </a:lnTo>
                  <a:lnTo>
                    <a:pt x="61" y="206"/>
                  </a:lnTo>
                  <a:lnTo>
                    <a:pt x="51" y="201"/>
                  </a:lnTo>
                  <a:lnTo>
                    <a:pt x="50" y="201"/>
                  </a:lnTo>
                  <a:lnTo>
                    <a:pt x="34" y="288"/>
                  </a:lnTo>
                  <a:lnTo>
                    <a:pt x="0" y="288"/>
                  </a:lnTo>
                  <a:lnTo>
                    <a:pt x="40" y="76"/>
                  </a:lnTo>
                  <a:lnTo>
                    <a:pt x="44" y="51"/>
                  </a:lnTo>
                  <a:lnTo>
                    <a:pt x="49" y="26"/>
                  </a:lnTo>
                  <a:lnTo>
                    <a:pt x="51" y="5"/>
                  </a:lnTo>
                  <a:lnTo>
                    <a:pt x="83" y="5"/>
                  </a:lnTo>
                  <a:lnTo>
                    <a:pt x="77" y="42"/>
                  </a:lnTo>
                  <a:lnTo>
                    <a:pt x="78" y="42"/>
                  </a:lnTo>
                  <a:lnTo>
                    <a:pt x="93" y="25"/>
                  </a:lnTo>
                  <a:lnTo>
                    <a:pt x="111" y="11"/>
                  </a:lnTo>
                  <a:lnTo>
                    <a:pt x="131" y="2"/>
                  </a:lnTo>
                  <a:lnTo>
                    <a:pt x="150"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6" name="Freeform 23">
              <a:extLst>
                <a:ext uri="{FF2B5EF4-FFF2-40B4-BE49-F238E27FC236}">
                  <a16:creationId xmlns:a16="http://schemas.microsoft.com/office/drawing/2014/main" id="{13F0001E-0645-455D-BDB1-0A52B437252F}"/>
                </a:ext>
              </a:extLst>
            </p:cNvPr>
            <p:cNvSpPr>
              <a:spLocks noEditPoints="1"/>
            </p:cNvSpPr>
            <p:nvPr userDrawn="1"/>
          </p:nvSpPr>
          <p:spPr bwMode="auto">
            <a:xfrm>
              <a:off x="9759951" y="2141538"/>
              <a:ext cx="307975" cy="333375"/>
            </a:xfrm>
            <a:custGeom>
              <a:avLst/>
              <a:gdLst>
                <a:gd name="T0" fmla="*/ 131 w 194"/>
                <a:gd name="T1" fmla="*/ 27 h 210"/>
                <a:gd name="T2" fmla="*/ 110 w 194"/>
                <a:gd name="T3" fmla="*/ 31 h 210"/>
                <a:gd name="T4" fmla="*/ 90 w 194"/>
                <a:gd name="T5" fmla="*/ 40 h 210"/>
                <a:gd name="T6" fmla="*/ 72 w 194"/>
                <a:gd name="T7" fmla="*/ 53 h 210"/>
                <a:gd name="T8" fmla="*/ 57 w 194"/>
                <a:gd name="T9" fmla="*/ 71 h 210"/>
                <a:gd name="T10" fmla="*/ 46 w 194"/>
                <a:gd name="T11" fmla="*/ 92 h 210"/>
                <a:gd name="T12" fmla="*/ 39 w 194"/>
                <a:gd name="T13" fmla="*/ 114 h 210"/>
                <a:gd name="T14" fmla="*/ 36 w 194"/>
                <a:gd name="T15" fmla="*/ 138 h 210"/>
                <a:gd name="T16" fmla="*/ 38 w 194"/>
                <a:gd name="T17" fmla="*/ 151 h 210"/>
                <a:gd name="T18" fmla="*/ 41 w 194"/>
                <a:gd name="T19" fmla="*/ 163 h 210"/>
                <a:gd name="T20" fmla="*/ 48 w 194"/>
                <a:gd name="T21" fmla="*/ 172 h 210"/>
                <a:gd name="T22" fmla="*/ 57 w 194"/>
                <a:gd name="T23" fmla="*/ 180 h 210"/>
                <a:gd name="T24" fmla="*/ 71 w 194"/>
                <a:gd name="T25" fmla="*/ 182 h 210"/>
                <a:gd name="T26" fmla="*/ 86 w 194"/>
                <a:gd name="T27" fmla="*/ 179 h 210"/>
                <a:gd name="T28" fmla="*/ 100 w 194"/>
                <a:gd name="T29" fmla="*/ 170 h 210"/>
                <a:gd name="T30" fmla="*/ 115 w 194"/>
                <a:gd name="T31" fmla="*/ 156 h 210"/>
                <a:gd name="T32" fmla="*/ 127 w 194"/>
                <a:gd name="T33" fmla="*/ 139 h 210"/>
                <a:gd name="T34" fmla="*/ 137 w 194"/>
                <a:gd name="T35" fmla="*/ 117 h 210"/>
                <a:gd name="T36" fmla="*/ 143 w 194"/>
                <a:gd name="T37" fmla="*/ 90 h 210"/>
                <a:gd name="T38" fmla="*/ 156 w 194"/>
                <a:gd name="T39" fmla="*/ 30 h 210"/>
                <a:gd name="T40" fmla="*/ 146 w 194"/>
                <a:gd name="T41" fmla="*/ 28 h 210"/>
                <a:gd name="T42" fmla="*/ 131 w 194"/>
                <a:gd name="T43" fmla="*/ 27 h 210"/>
                <a:gd name="T44" fmla="*/ 139 w 194"/>
                <a:gd name="T45" fmla="*/ 0 h 210"/>
                <a:gd name="T46" fmla="*/ 159 w 194"/>
                <a:gd name="T47" fmla="*/ 1 h 210"/>
                <a:gd name="T48" fmla="*/ 178 w 194"/>
                <a:gd name="T49" fmla="*/ 3 h 210"/>
                <a:gd name="T50" fmla="*/ 194 w 194"/>
                <a:gd name="T51" fmla="*/ 7 h 210"/>
                <a:gd name="T52" fmla="*/ 174 w 194"/>
                <a:gd name="T53" fmla="*/ 113 h 210"/>
                <a:gd name="T54" fmla="*/ 169 w 194"/>
                <a:gd name="T55" fmla="*/ 139 h 210"/>
                <a:gd name="T56" fmla="*/ 167 w 194"/>
                <a:gd name="T57" fmla="*/ 164 h 210"/>
                <a:gd name="T58" fmla="*/ 166 w 194"/>
                <a:gd name="T59" fmla="*/ 186 h 210"/>
                <a:gd name="T60" fmla="*/ 166 w 194"/>
                <a:gd name="T61" fmla="*/ 206 h 210"/>
                <a:gd name="T62" fmla="*/ 133 w 194"/>
                <a:gd name="T63" fmla="*/ 206 h 210"/>
                <a:gd name="T64" fmla="*/ 133 w 194"/>
                <a:gd name="T65" fmla="*/ 191 h 210"/>
                <a:gd name="T66" fmla="*/ 136 w 194"/>
                <a:gd name="T67" fmla="*/ 174 h 210"/>
                <a:gd name="T68" fmla="*/ 137 w 194"/>
                <a:gd name="T69" fmla="*/ 154 h 210"/>
                <a:gd name="T70" fmla="*/ 137 w 194"/>
                <a:gd name="T71" fmla="*/ 154 h 210"/>
                <a:gd name="T72" fmla="*/ 123 w 194"/>
                <a:gd name="T73" fmla="*/ 176 h 210"/>
                <a:gd name="T74" fmla="*/ 108 w 194"/>
                <a:gd name="T75" fmla="*/ 191 h 210"/>
                <a:gd name="T76" fmla="*/ 92 w 194"/>
                <a:gd name="T77" fmla="*/ 202 h 210"/>
                <a:gd name="T78" fmla="*/ 75 w 194"/>
                <a:gd name="T79" fmla="*/ 209 h 210"/>
                <a:gd name="T80" fmla="*/ 59 w 194"/>
                <a:gd name="T81" fmla="*/ 210 h 210"/>
                <a:gd name="T82" fmla="*/ 39 w 194"/>
                <a:gd name="T83" fmla="*/ 207 h 210"/>
                <a:gd name="T84" fmla="*/ 23 w 194"/>
                <a:gd name="T85" fmla="*/ 197 h 210"/>
                <a:gd name="T86" fmla="*/ 10 w 194"/>
                <a:gd name="T87" fmla="*/ 184 h 210"/>
                <a:gd name="T88" fmla="*/ 3 w 194"/>
                <a:gd name="T89" fmla="*/ 165 h 210"/>
                <a:gd name="T90" fmla="*/ 0 w 194"/>
                <a:gd name="T91" fmla="*/ 144 h 210"/>
                <a:gd name="T92" fmla="*/ 3 w 194"/>
                <a:gd name="T93" fmla="*/ 120 h 210"/>
                <a:gd name="T94" fmla="*/ 8 w 194"/>
                <a:gd name="T95" fmla="*/ 97 h 210"/>
                <a:gd name="T96" fmla="*/ 18 w 194"/>
                <a:gd name="T97" fmla="*/ 76 h 210"/>
                <a:gd name="T98" fmla="*/ 30 w 194"/>
                <a:gd name="T99" fmla="*/ 54 h 210"/>
                <a:gd name="T100" fmla="*/ 45 w 194"/>
                <a:gd name="T101" fmla="*/ 37 h 210"/>
                <a:gd name="T102" fmla="*/ 65 w 194"/>
                <a:gd name="T103" fmla="*/ 21 h 210"/>
                <a:gd name="T104" fmla="*/ 87 w 194"/>
                <a:gd name="T105" fmla="*/ 10 h 210"/>
                <a:gd name="T106" fmla="*/ 112 w 194"/>
                <a:gd name="T107" fmla="*/ 2 h 210"/>
                <a:gd name="T108" fmla="*/ 139 w 194"/>
                <a:gd name="T10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210">
                  <a:moveTo>
                    <a:pt x="131" y="27"/>
                  </a:moveTo>
                  <a:lnTo>
                    <a:pt x="110" y="31"/>
                  </a:lnTo>
                  <a:lnTo>
                    <a:pt x="90" y="40"/>
                  </a:lnTo>
                  <a:lnTo>
                    <a:pt x="72" y="53"/>
                  </a:lnTo>
                  <a:lnTo>
                    <a:pt x="57" y="71"/>
                  </a:lnTo>
                  <a:lnTo>
                    <a:pt x="46" y="92"/>
                  </a:lnTo>
                  <a:lnTo>
                    <a:pt x="39" y="114"/>
                  </a:lnTo>
                  <a:lnTo>
                    <a:pt x="36" y="138"/>
                  </a:lnTo>
                  <a:lnTo>
                    <a:pt x="38" y="151"/>
                  </a:lnTo>
                  <a:lnTo>
                    <a:pt x="41" y="163"/>
                  </a:lnTo>
                  <a:lnTo>
                    <a:pt x="48" y="172"/>
                  </a:lnTo>
                  <a:lnTo>
                    <a:pt x="57" y="180"/>
                  </a:lnTo>
                  <a:lnTo>
                    <a:pt x="71" y="182"/>
                  </a:lnTo>
                  <a:lnTo>
                    <a:pt x="86" y="179"/>
                  </a:lnTo>
                  <a:lnTo>
                    <a:pt x="100" y="170"/>
                  </a:lnTo>
                  <a:lnTo>
                    <a:pt x="115" y="156"/>
                  </a:lnTo>
                  <a:lnTo>
                    <a:pt x="127" y="139"/>
                  </a:lnTo>
                  <a:lnTo>
                    <a:pt x="137" y="117"/>
                  </a:lnTo>
                  <a:lnTo>
                    <a:pt x="143" y="90"/>
                  </a:lnTo>
                  <a:lnTo>
                    <a:pt x="156" y="30"/>
                  </a:lnTo>
                  <a:lnTo>
                    <a:pt x="146" y="28"/>
                  </a:lnTo>
                  <a:lnTo>
                    <a:pt x="131" y="27"/>
                  </a:lnTo>
                  <a:close/>
                  <a:moveTo>
                    <a:pt x="139" y="0"/>
                  </a:moveTo>
                  <a:lnTo>
                    <a:pt x="159" y="1"/>
                  </a:lnTo>
                  <a:lnTo>
                    <a:pt x="178" y="3"/>
                  </a:lnTo>
                  <a:lnTo>
                    <a:pt x="194" y="7"/>
                  </a:lnTo>
                  <a:lnTo>
                    <a:pt x="174" y="113"/>
                  </a:lnTo>
                  <a:lnTo>
                    <a:pt x="169" y="139"/>
                  </a:lnTo>
                  <a:lnTo>
                    <a:pt x="167" y="164"/>
                  </a:lnTo>
                  <a:lnTo>
                    <a:pt x="166" y="186"/>
                  </a:lnTo>
                  <a:lnTo>
                    <a:pt x="166" y="206"/>
                  </a:lnTo>
                  <a:lnTo>
                    <a:pt x="133" y="206"/>
                  </a:lnTo>
                  <a:lnTo>
                    <a:pt x="133" y="191"/>
                  </a:lnTo>
                  <a:lnTo>
                    <a:pt x="136" y="174"/>
                  </a:lnTo>
                  <a:lnTo>
                    <a:pt x="137" y="154"/>
                  </a:lnTo>
                  <a:lnTo>
                    <a:pt x="137" y="154"/>
                  </a:lnTo>
                  <a:lnTo>
                    <a:pt x="123" y="176"/>
                  </a:lnTo>
                  <a:lnTo>
                    <a:pt x="108" y="191"/>
                  </a:lnTo>
                  <a:lnTo>
                    <a:pt x="92" y="202"/>
                  </a:lnTo>
                  <a:lnTo>
                    <a:pt x="75" y="209"/>
                  </a:lnTo>
                  <a:lnTo>
                    <a:pt x="59" y="210"/>
                  </a:lnTo>
                  <a:lnTo>
                    <a:pt x="39" y="207"/>
                  </a:lnTo>
                  <a:lnTo>
                    <a:pt x="23" y="197"/>
                  </a:lnTo>
                  <a:lnTo>
                    <a:pt x="10" y="184"/>
                  </a:lnTo>
                  <a:lnTo>
                    <a:pt x="3" y="165"/>
                  </a:lnTo>
                  <a:lnTo>
                    <a:pt x="0" y="144"/>
                  </a:lnTo>
                  <a:lnTo>
                    <a:pt x="3" y="120"/>
                  </a:lnTo>
                  <a:lnTo>
                    <a:pt x="8" y="97"/>
                  </a:lnTo>
                  <a:lnTo>
                    <a:pt x="18" y="76"/>
                  </a:lnTo>
                  <a:lnTo>
                    <a:pt x="30" y="54"/>
                  </a:lnTo>
                  <a:lnTo>
                    <a:pt x="45" y="37"/>
                  </a:lnTo>
                  <a:lnTo>
                    <a:pt x="65" y="21"/>
                  </a:lnTo>
                  <a:lnTo>
                    <a:pt x="87" y="10"/>
                  </a:lnTo>
                  <a:lnTo>
                    <a:pt x="112" y="2"/>
                  </a:lnTo>
                  <a:lnTo>
                    <a:pt x="139"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7" name="Freeform 24">
              <a:extLst>
                <a:ext uri="{FF2B5EF4-FFF2-40B4-BE49-F238E27FC236}">
                  <a16:creationId xmlns:a16="http://schemas.microsoft.com/office/drawing/2014/main" id="{25021DE1-FB66-4FD3-AF32-810919740151}"/>
                </a:ext>
              </a:extLst>
            </p:cNvPr>
            <p:cNvSpPr>
              <a:spLocks/>
            </p:cNvSpPr>
            <p:nvPr userDrawn="1"/>
          </p:nvSpPr>
          <p:spPr bwMode="auto">
            <a:xfrm>
              <a:off x="10102851" y="2141538"/>
              <a:ext cx="300038" cy="327025"/>
            </a:xfrm>
            <a:custGeom>
              <a:avLst/>
              <a:gdLst>
                <a:gd name="T0" fmla="*/ 138 w 189"/>
                <a:gd name="T1" fmla="*/ 0 h 206"/>
                <a:gd name="T2" fmla="*/ 151 w 189"/>
                <a:gd name="T3" fmla="*/ 1 h 206"/>
                <a:gd name="T4" fmla="*/ 162 w 189"/>
                <a:gd name="T5" fmla="*/ 5 h 206"/>
                <a:gd name="T6" fmla="*/ 173 w 189"/>
                <a:gd name="T7" fmla="*/ 12 h 206"/>
                <a:gd name="T8" fmla="*/ 182 w 189"/>
                <a:gd name="T9" fmla="*/ 22 h 206"/>
                <a:gd name="T10" fmla="*/ 188 w 189"/>
                <a:gd name="T11" fmla="*/ 37 h 206"/>
                <a:gd name="T12" fmla="*/ 189 w 189"/>
                <a:gd name="T13" fmla="*/ 56 h 206"/>
                <a:gd name="T14" fmla="*/ 188 w 189"/>
                <a:gd name="T15" fmla="*/ 72 h 206"/>
                <a:gd name="T16" fmla="*/ 185 w 189"/>
                <a:gd name="T17" fmla="*/ 88 h 206"/>
                <a:gd name="T18" fmla="*/ 163 w 189"/>
                <a:gd name="T19" fmla="*/ 206 h 206"/>
                <a:gd name="T20" fmla="*/ 128 w 189"/>
                <a:gd name="T21" fmla="*/ 206 h 206"/>
                <a:gd name="T22" fmla="*/ 151 w 189"/>
                <a:gd name="T23" fmla="*/ 89 h 206"/>
                <a:gd name="T24" fmla="*/ 153 w 189"/>
                <a:gd name="T25" fmla="*/ 77 h 206"/>
                <a:gd name="T26" fmla="*/ 153 w 189"/>
                <a:gd name="T27" fmla="*/ 63 h 206"/>
                <a:gd name="T28" fmla="*/ 153 w 189"/>
                <a:gd name="T29" fmla="*/ 52 h 206"/>
                <a:gd name="T30" fmla="*/ 149 w 189"/>
                <a:gd name="T31" fmla="*/ 42 h 206"/>
                <a:gd name="T32" fmla="*/ 143 w 189"/>
                <a:gd name="T33" fmla="*/ 35 h 206"/>
                <a:gd name="T34" fmla="*/ 135 w 189"/>
                <a:gd name="T35" fmla="*/ 30 h 206"/>
                <a:gd name="T36" fmla="*/ 122 w 189"/>
                <a:gd name="T37" fmla="*/ 28 h 206"/>
                <a:gd name="T38" fmla="*/ 110 w 189"/>
                <a:gd name="T39" fmla="*/ 31 h 206"/>
                <a:gd name="T40" fmla="*/ 96 w 189"/>
                <a:gd name="T41" fmla="*/ 38 h 206"/>
                <a:gd name="T42" fmla="*/ 82 w 189"/>
                <a:gd name="T43" fmla="*/ 49 h 206"/>
                <a:gd name="T44" fmla="*/ 70 w 189"/>
                <a:gd name="T45" fmla="*/ 66 h 206"/>
                <a:gd name="T46" fmla="*/ 60 w 189"/>
                <a:gd name="T47" fmla="*/ 84 h 206"/>
                <a:gd name="T48" fmla="*/ 54 w 189"/>
                <a:gd name="T49" fmla="*/ 108 h 206"/>
                <a:gd name="T50" fmla="*/ 35 w 189"/>
                <a:gd name="T51" fmla="*/ 206 h 206"/>
                <a:gd name="T52" fmla="*/ 0 w 189"/>
                <a:gd name="T53" fmla="*/ 206 h 206"/>
                <a:gd name="T54" fmla="*/ 28 w 189"/>
                <a:gd name="T55" fmla="*/ 63 h 206"/>
                <a:gd name="T56" fmla="*/ 33 w 189"/>
                <a:gd name="T57" fmla="*/ 31 h 206"/>
                <a:gd name="T58" fmla="*/ 38 w 189"/>
                <a:gd name="T59" fmla="*/ 5 h 206"/>
                <a:gd name="T60" fmla="*/ 68 w 189"/>
                <a:gd name="T61" fmla="*/ 5 h 206"/>
                <a:gd name="T62" fmla="*/ 63 w 189"/>
                <a:gd name="T63" fmla="*/ 43 h 206"/>
                <a:gd name="T64" fmla="*/ 64 w 189"/>
                <a:gd name="T65" fmla="*/ 43 h 206"/>
                <a:gd name="T66" fmla="*/ 79 w 189"/>
                <a:gd name="T67" fmla="*/ 25 h 206"/>
                <a:gd name="T68" fmla="*/ 97 w 189"/>
                <a:gd name="T69" fmla="*/ 11 h 206"/>
                <a:gd name="T70" fmla="*/ 117 w 189"/>
                <a:gd name="T71" fmla="*/ 2 h 206"/>
                <a:gd name="T72" fmla="*/ 138 w 189"/>
                <a:gd name="T7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9" h="206">
                  <a:moveTo>
                    <a:pt x="138" y="0"/>
                  </a:moveTo>
                  <a:lnTo>
                    <a:pt x="151" y="1"/>
                  </a:lnTo>
                  <a:lnTo>
                    <a:pt x="162" y="5"/>
                  </a:lnTo>
                  <a:lnTo>
                    <a:pt x="173" y="12"/>
                  </a:lnTo>
                  <a:lnTo>
                    <a:pt x="182" y="22"/>
                  </a:lnTo>
                  <a:lnTo>
                    <a:pt x="188" y="37"/>
                  </a:lnTo>
                  <a:lnTo>
                    <a:pt x="189" y="56"/>
                  </a:lnTo>
                  <a:lnTo>
                    <a:pt x="188" y="72"/>
                  </a:lnTo>
                  <a:lnTo>
                    <a:pt x="185" y="88"/>
                  </a:lnTo>
                  <a:lnTo>
                    <a:pt x="163" y="206"/>
                  </a:lnTo>
                  <a:lnTo>
                    <a:pt x="128" y="206"/>
                  </a:lnTo>
                  <a:lnTo>
                    <a:pt x="151" y="89"/>
                  </a:lnTo>
                  <a:lnTo>
                    <a:pt x="153" y="77"/>
                  </a:lnTo>
                  <a:lnTo>
                    <a:pt x="153" y="63"/>
                  </a:lnTo>
                  <a:lnTo>
                    <a:pt x="153" y="52"/>
                  </a:lnTo>
                  <a:lnTo>
                    <a:pt x="149" y="42"/>
                  </a:lnTo>
                  <a:lnTo>
                    <a:pt x="143" y="35"/>
                  </a:lnTo>
                  <a:lnTo>
                    <a:pt x="135" y="30"/>
                  </a:lnTo>
                  <a:lnTo>
                    <a:pt x="122" y="28"/>
                  </a:lnTo>
                  <a:lnTo>
                    <a:pt x="110" y="31"/>
                  </a:lnTo>
                  <a:lnTo>
                    <a:pt x="96" y="38"/>
                  </a:lnTo>
                  <a:lnTo>
                    <a:pt x="82" y="49"/>
                  </a:lnTo>
                  <a:lnTo>
                    <a:pt x="70" y="66"/>
                  </a:lnTo>
                  <a:lnTo>
                    <a:pt x="60" y="84"/>
                  </a:lnTo>
                  <a:lnTo>
                    <a:pt x="54" y="108"/>
                  </a:lnTo>
                  <a:lnTo>
                    <a:pt x="35" y="206"/>
                  </a:lnTo>
                  <a:lnTo>
                    <a:pt x="0" y="206"/>
                  </a:lnTo>
                  <a:lnTo>
                    <a:pt x="28" y="63"/>
                  </a:lnTo>
                  <a:lnTo>
                    <a:pt x="33" y="31"/>
                  </a:lnTo>
                  <a:lnTo>
                    <a:pt x="38" y="5"/>
                  </a:lnTo>
                  <a:lnTo>
                    <a:pt x="68" y="5"/>
                  </a:lnTo>
                  <a:lnTo>
                    <a:pt x="63" y="43"/>
                  </a:lnTo>
                  <a:lnTo>
                    <a:pt x="64" y="43"/>
                  </a:lnTo>
                  <a:lnTo>
                    <a:pt x="79" y="25"/>
                  </a:lnTo>
                  <a:lnTo>
                    <a:pt x="97" y="11"/>
                  </a:lnTo>
                  <a:lnTo>
                    <a:pt x="117" y="2"/>
                  </a:lnTo>
                  <a:lnTo>
                    <a:pt x="138"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sp>
          <p:nvSpPr>
            <p:cNvPr id="28" name="Freeform 25">
              <a:extLst>
                <a:ext uri="{FF2B5EF4-FFF2-40B4-BE49-F238E27FC236}">
                  <a16:creationId xmlns:a16="http://schemas.microsoft.com/office/drawing/2014/main" id="{16406C6A-C52B-42FC-A4D4-ABCBD6133252}"/>
                </a:ext>
              </a:extLst>
            </p:cNvPr>
            <p:cNvSpPr>
              <a:spLocks/>
            </p:cNvSpPr>
            <p:nvPr userDrawn="1"/>
          </p:nvSpPr>
          <p:spPr bwMode="auto">
            <a:xfrm>
              <a:off x="10407651" y="2149475"/>
              <a:ext cx="336550" cy="465138"/>
            </a:xfrm>
            <a:custGeom>
              <a:avLst/>
              <a:gdLst>
                <a:gd name="T0" fmla="*/ 37 w 212"/>
                <a:gd name="T1" fmla="*/ 0 h 293"/>
                <a:gd name="T2" fmla="*/ 73 w 212"/>
                <a:gd name="T3" fmla="*/ 0 h 293"/>
                <a:gd name="T4" fmla="*/ 93 w 212"/>
                <a:gd name="T5" fmla="*/ 108 h 293"/>
                <a:gd name="T6" fmla="*/ 97 w 212"/>
                <a:gd name="T7" fmla="*/ 129 h 293"/>
                <a:gd name="T8" fmla="*/ 99 w 212"/>
                <a:gd name="T9" fmla="*/ 145 h 293"/>
                <a:gd name="T10" fmla="*/ 102 w 212"/>
                <a:gd name="T11" fmla="*/ 161 h 293"/>
                <a:gd name="T12" fmla="*/ 103 w 212"/>
                <a:gd name="T13" fmla="*/ 161 h 293"/>
                <a:gd name="T14" fmla="*/ 108 w 212"/>
                <a:gd name="T15" fmla="*/ 148 h 293"/>
                <a:gd name="T16" fmla="*/ 115 w 212"/>
                <a:gd name="T17" fmla="*/ 131 h 293"/>
                <a:gd name="T18" fmla="*/ 124 w 212"/>
                <a:gd name="T19" fmla="*/ 112 h 293"/>
                <a:gd name="T20" fmla="*/ 175 w 212"/>
                <a:gd name="T21" fmla="*/ 0 h 293"/>
                <a:gd name="T22" fmla="*/ 212 w 212"/>
                <a:gd name="T23" fmla="*/ 0 h 293"/>
                <a:gd name="T24" fmla="*/ 136 w 212"/>
                <a:gd name="T25" fmla="*/ 153 h 293"/>
                <a:gd name="T26" fmla="*/ 120 w 212"/>
                <a:gd name="T27" fmla="*/ 184 h 293"/>
                <a:gd name="T28" fmla="*/ 104 w 212"/>
                <a:gd name="T29" fmla="*/ 212 h 293"/>
                <a:gd name="T30" fmla="*/ 87 w 212"/>
                <a:gd name="T31" fmla="*/ 237 h 293"/>
                <a:gd name="T32" fmla="*/ 67 w 212"/>
                <a:gd name="T33" fmla="*/ 258 h 293"/>
                <a:gd name="T34" fmla="*/ 51 w 212"/>
                <a:gd name="T35" fmla="*/ 273 h 293"/>
                <a:gd name="T36" fmla="*/ 33 w 212"/>
                <a:gd name="T37" fmla="*/ 283 h 293"/>
                <a:gd name="T38" fmla="*/ 20 w 212"/>
                <a:gd name="T39" fmla="*/ 291 h 293"/>
                <a:gd name="T40" fmla="*/ 8 w 212"/>
                <a:gd name="T41" fmla="*/ 293 h 293"/>
                <a:gd name="T42" fmla="*/ 0 w 212"/>
                <a:gd name="T43" fmla="*/ 263 h 293"/>
                <a:gd name="T44" fmla="*/ 11 w 212"/>
                <a:gd name="T45" fmla="*/ 259 h 293"/>
                <a:gd name="T46" fmla="*/ 23 w 212"/>
                <a:gd name="T47" fmla="*/ 253 h 293"/>
                <a:gd name="T48" fmla="*/ 37 w 212"/>
                <a:gd name="T49" fmla="*/ 245 h 293"/>
                <a:gd name="T50" fmla="*/ 51 w 212"/>
                <a:gd name="T51" fmla="*/ 232 h 293"/>
                <a:gd name="T52" fmla="*/ 64 w 212"/>
                <a:gd name="T53" fmla="*/ 216 h 293"/>
                <a:gd name="T54" fmla="*/ 75 w 212"/>
                <a:gd name="T55" fmla="*/ 197 h 293"/>
                <a:gd name="T56" fmla="*/ 77 w 212"/>
                <a:gd name="T57" fmla="*/ 195 h 293"/>
                <a:gd name="T58" fmla="*/ 78 w 212"/>
                <a:gd name="T59" fmla="*/ 192 h 293"/>
                <a:gd name="T60" fmla="*/ 77 w 212"/>
                <a:gd name="T61" fmla="*/ 189 h 293"/>
                <a:gd name="T62" fmla="*/ 37 w 212"/>
                <a:gd name="T6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293">
                  <a:moveTo>
                    <a:pt x="37" y="0"/>
                  </a:moveTo>
                  <a:lnTo>
                    <a:pt x="73" y="0"/>
                  </a:lnTo>
                  <a:lnTo>
                    <a:pt x="93" y="108"/>
                  </a:lnTo>
                  <a:lnTo>
                    <a:pt x="97" y="129"/>
                  </a:lnTo>
                  <a:lnTo>
                    <a:pt x="99" y="145"/>
                  </a:lnTo>
                  <a:lnTo>
                    <a:pt x="102" y="161"/>
                  </a:lnTo>
                  <a:lnTo>
                    <a:pt x="103" y="161"/>
                  </a:lnTo>
                  <a:lnTo>
                    <a:pt x="108" y="148"/>
                  </a:lnTo>
                  <a:lnTo>
                    <a:pt x="115" y="131"/>
                  </a:lnTo>
                  <a:lnTo>
                    <a:pt x="124" y="112"/>
                  </a:lnTo>
                  <a:lnTo>
                    <a:pt x="175" y="0"/>
                  </a:lnTo>
                  <a:lnTo>
                    <a:pt x="212" y="0"/>
                  </a:lnTo>
                  <a:lnTo>
                    <a:pt x="136" y="153"/>
                  </a:lnTo>
                  <a:lnTo>
                    <a:pt x="120" y="184"/>
                  </a:lnTo>
                  <a:lnTo>
                    <a:pt x="104" y="212"/>
                  </a:lnTo>
                  <a:lnTo>
                    <a:pt x="87" y="237"/>
                  </a:lnTo>
                  <a:lnTo>
                    <a:pt x="67" y="258"/>
                  </a:lnTo>
                  <a:lnTo>
                    <a:pt x="51" y="273"/>
                  </a:lnTo>
                  <a:lnTo>
                    <a:pt x="33" y="283"/>
                  </a:lnTo>
                  <a:lnTo>
                    <a:pt x="20" y="291"/>
                  </a:lnTo>
                  <a:lnTo>
                    <a:pt x="8" y="293"/>
                  </a:lnTo>
                  <a:lnTo>
                    <a:pt x="0" y="263"/>
                  </a:lnTo>
                  <a:lnTo>
                    <a:pt x="11" y="259"/>
                  </a:lnTo>
                  <a:lnTo>
                    <a:pt x="23" y="253"/>
                  </a:lnTo>
                  <a:lnTo>
                    <a:pt x="37" y="245"/>
                  </a:lnTo>
                  <a:lnTo>
                    <a:pt x="51" y="232"/>
                  </a:lnTo>
                  <a:lnTo>
                    <a:pt x="64" y="216"/>
                  </a:lnTo>
                  <a:lnTo>
                    <a:pt x="75" y="197"/>
                  </a:lnTo>
                  <a:lnTo>
                    <a:pt x="77" y="195"/>
                  </a:lnTo>
                  <a:lnTo>
                    <a:pt x="78" y="192"/>
                  </a:lnTo>
                  <a:lnTo>
                    <a:pt x="77" y="189"/>
                  </a:lnTo>
                  <a:lnTo>
                    <a:pt x="37" y="0"/>
                  </a:lnTo>
                  <a:close/>
                </a:path>
              </a:pathLst>
            </a:custGeom>
            <a:solidFill>
              <a:srgbClr val="0D457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a:endParaRPr>
            </a:p>
          </p:txBody>
        </p:sp>
      </p:grpSp>
    </p:spTree>
    <p:extLst>
      <p:ext uri="{BB962C8B-B14F-4D97-AF65-F5344CB8AC3E}">
        <p14:creationId xmlns:p14="http://schemas.microsoft.com/office/powerpoint/2010/main" val="99764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2282831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7"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8" name="Title 1"/>
          <p:cNvSpPr>
            <a:spLocks noGrp="1"/>
          </p:cNvSpPr>
          <p:nvPr>
            <p:ph type="title"/>
          </p:nvPr>
        </p:nvSpPr>
        <p:spPr>
          <a:xfrm>
            <a:off x="803275" y="3508406"/>
            <a:ext cx="10585450" cy="2549494"/>
          </a:xfrm>
          <a:prstGeom prst="rect">
            <a:avLst/>
          </a:prstGeom>
          <a:solidFill>
            <a:schemeClr val="bg1"/>
          </a:solidFill>
        </p:spPr>
        <p:txBody>
          <a:bodyPr lIns="216000" tIns="216000" anchor="t"/>
          <a:lstStyle>
            <a:lvl1pPr rtl="0">
              <a:defRPr sz="28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Text Placeholder 3"/>
          <p:cNvSpPr>
            <a:spLocks noGrp="1"/>
          </p:cNvSpPr>
          <p:nvPr>
            <p:ph type="body" sz="half" idx="2"/>
          </p:nvPr>
        </p:nvSpPr>
        <p:spPr>
          <a:xfrm>
            <a:off x="803275" y="4391246"/>
            <a:ext cx="10585450" cy="1065393"/>
          </a:xfrm>
          <a:prstGeom prst="rect">
            <a:avLst/>
          </a:prstGeom>
        </p:spPr>
        <p:txBody>
          <a:bodyPr lIns="216000" tIns="0"/>
          <a:lstStyle>
            <a:lvl1pPr marL="0" indent="0" rtl="0">
              <a:lnSpc>
                <a:spcPct val="100000"/>
              </a:lnSpc>
              <a:spcBef>
                <a:spcPts val="0"/>
              </a:spcBef>
              <a:buNone/>
              <a:defRPr sz="1600" baseline="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rtl="0"/>
            <a:endParaRPr lang="en-US" b="0" i="0" u="none" strike="noStrike" kern="1200" baseline="0" dirty="0">
              <a:solidFill>
                <a:srgbClr val="595959"/>
              </a:solidFill>
              <a:latin typeface="Calibri" charset="0"/>
            </a:endParaRPr>
          </a:p>
        </p:txBody>
      </p:sp>
    </p:spTree>
    <p:extLst>
      <p:ext uri="{BB962C8B-B14F-4D97-AF65-F5344CB8AC3E}">
        <p14:creationId xmlns:p14="http://schemas.microsoft.com/office/powerpoint/2010/main" val="144575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9" name="Title 1"/>
          <p:cNvSpPr>
            <a:spLocks noGrp="1"/>
          </p:cNvSpPr>
          <p:nvPr>
            <p:ph type="title"/>
          </p:nvPr>
        </p:nvSpPr>
        <p:spPr>
          <a:xfrm>
            <a:off x="803275" y="800864"/>
            <a:ext cx="4300354" cy="5257036"/>
          </a:xfrm>
          <a:prstGeom prst="rect">
            <a:avLst/>
          </a:prstGeom>
          <a:solidFill>
            <a:schemeClr val="bg1"/>
          </a:solidFill>
        </p:spPr>
        <p:txBody>
          <a:bodyPr lIns="216000" tIns="216000"/>
          <a:lstStyle>
            <a:lvl1pPr rtl="0">
              <a:defRPr sz="2800" baseline="0">
                <a:solidFill>
                  <a:srgbClr val="8DC63E"/>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803276" y="2139950"/>
            <a:ext cx="4300352" cy="3684588"/>
          </a:xfrm>
          <a:prstGeom prst="rect">
            <a:avLst/>
          </a:prstGeom>
        </p:spPr>
        <p:txBody>
          <a:bodyPr lIns="216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7"/>
          </p:nvPr>
        </p:nvSpPr>
        <p:spPr>
          <a:xfrm>
            <a:off x="803275" y="1736725"/>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575291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174489"/>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11" name="Title 1"/>
          <p:cNvSpPr>
            <a:spLocks noGrp="1"/>
          </p:cNvSpPr>
          <p:nvPr>
            <p:ph type="title"/>
          </p:nvPr>
        </p:nvSpPr>
        <p:spPr>
          <a:xfrm>
            <a:off x="803275" y="800864"/>
            <a:ext cx="4300354" cy="5257036"/>
          </a:xfrm>
          <a:prstGeom prst="rect">
            <a:avLst/>
          </a:prstGeom>
          <a:solidFill>
            <a:schemeClr val="bg1"/>
          </a:solidFill>
        </p:spPr>
        <p:txBody>
          <a:bodyPr lIns="216000" tIns="216000"/>
          <a:lstStyle>
            <a:lvl1pPr rtl="0">
              <a:defRPr sz="2800" baseline="0">
                <a:solidFill>
                  <a:srgbClr val="8DC63E"/>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803276" y="2139950"/>
            <a:ext cx="4300352" cy="3684588"/>
          </a:xfrm>
          <a:prstGeom prst="rect">
            <a:avLst/>
          </a:prstGeom>
        </p:spPr>
        <p:txBody>
          <a:bodyPr lIns="216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2"/>
          <p:cNvSpPr>
            <a:spLocks noGrp="1"/>
          </p:cNvSpPr>
          <p:nvPr>
            <p:ph type="pic" idx="16" hasCustomPrompt="1"/>
          </p:nvPr>
        </p:nvSpPr>
        <p:spPr>
          <a:xfrm>
            <a:off x="3220437" y="5166520"/>
            <a:ext cx="1514123" cy="658018"/>
          </a:xfrm>
          <a:prstGeom prst="rect">
            <a:avLst/>
          </a:prstGeom>
          <a:noFill/>
        </p:spPr>
        <p:txBody>
          <a:bodyPr/>
          <a:lstStyle>
            <a:lvl1pPr marL="0" indent="0" algn="l">
              <a:buNone/>
              <a:defRPr sz="800" baseline="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het logo van de </a:t>
            </a:r>
            <a:r>
              <a:rPr lang="en-US" noProof="0" dirty="0" err="1"/>
              <a:t>klant</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13" name="Text Placeholder 2"/>
          <p:cNvSpPr>
            <a:spLocks noGrp="1"/>
          </p:cNvSpPr>
          <p:nvPr>
            <p:ph type="body" idx="17"/>
          </p:nvPr>
        </p:nvSpPr>
        <p:spPr>
          <a:xfrm>
            <a:off x="803275" y="1736725"/>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TextBox 2"/>
          <p:cNvSpPr txBox="1"/>
          <p:nvPr userDrawn="1"/>
        </p:nvSpPr>
        <p:spPr>
          <a:xfrm>
            <a:off x="9221190" y="3040083"/>
            <a:ext cx="184731" cy="369332"/>
          </a:xfrm>
          <a:prstGeom prst="rect">
            <a:avLst/>
          </a:prstGeom>
          <a:noFill/>
        </p:spPr>
        <p:txBody>
          <a:bodyPr wrap="none" rtlCol="0">
            <a:spAutoFit/>
          </a:bodyPr>
          <a:lstStyle/>
          <a:p>
            <a:endParaRPr lang="en-US" dirty="0"/>
          </a:p>
        </p:txBody>
      </p:sp>
      <p:sp>
        <p:nvSpPr>
          <p:cNvPr id="20" name="Content Placeholder 3"/>
          <p:cNvSpPr>
            <a:spLocks noGrp="1"/>
          </p:cNvSpPr>
          <p:nvPr>
            <p:ph sz="half" idx="19" hasCustomPrompt="1"/>
          </p:nvPr>
        </p:nvSpPr>
        <p:spPr>
          <a:xfrm>
            <a:off x="7737875" y="800865"/>
            <a:ext cx="3650850" cy="3019646"/>
          </a:xfrm>
          <a:custGeom>
            <a:avLst/>
            <a:gdLst>
              <a:gd name="connsiteX0" fmla="*/ 0 w 3650850"/>
              <a:gd name="connsiteY0" fmla="*/ 0 h 2638530"/>
              <a:gd name="connsiteX1" fmla="*/ 608475 w 3650850"/>
              <a:gd name="connsiteY1" fmla="*/ 0 h 2638530"/>
              <a:gd name="connsiteX2" fmla="*/ 608475 w 3650850"/>
              <a:gd name="connsiteY2" fmla="*/ 0 h 2638530"/>
              <a:gd name="connsiteX3" fmla="*/ 1521188 w 3650850"/>
              <a:gd name="connsiteY3" fmla="*/ 0 h 2638530"/>
              <a:gd name="connsiteX4" fmla="*/ 3650850 w 3650850"/>
              <a:gd name="connsiteY4" fmla="*/ 0 h 2638530"/>
              <a:gd name="connsiteX5" fmla="*/ 3650850 w 3650850"/>
              <a:gd name="connsiteY5" fmla="*/ 1539143 h 2638530"/>
              <a:gd name="connsiteX6" fmla="*/ 3650850 w 3650850"/>
              <a:gd name="connsiteY6" fmla="*/ 1539143 h 2638530"/>
              <a:gd name="connsiteX7" fmla="*/ 3650850 w 3650850"/>
              <a:gd name="connsiteY7" fmla="*/ 2198775 h 2638530"/>
              <a:gd name="connsiteX8" fmla="*/ 3650850 w 3650850"/>
              <a:gd name="connsiteY8" fmla="*/ 2638530 h 2638530"/>
              <a:gd name="connsiteX9" fmla="*/ 1521188 w 3650850"/>
              <a:gd name="connsiteY9" fmla="*/ 2638530 h 2638530"/>
              <a:gd name="connsiteX10" fmla="*/ 1064843 w 3650850"/>
              <a:gd name="connsiteY10" fmla="*/ 2968346 h 2638530"/>
              <a:gd name="connsiteX11" fmla="*/ 608475 w 3650850"/>
              <a:gd name="connsiteY11" fmla="*/ 2638530 h 2638530"/>
              <a:gd name="connsiteX12" fmla="*/ 0 w 3650850"/>
              <a:gd name="connsiteY12" fmla="*/ 2638530 h 2638530"/>
              <a:gd name="connsiteX13" fmla="*/ 0 w 3650850"/>
              <a:gd name="connsiteY13" fmla="*/ 2198775 h 2638530"/>
              <a:gd name="connsiteX14" fmla="*/ 0 w 3650850"/>
              <a:gd name="connsiteY14" fmla="*/ 1539143 h 2638530"/>
              <a:gd name="connsiteX15" fmla="*/ 0 w 3650850"/>
              <a:gd name="connsiteY15" fmla="*/ 1539143 h 2638530"/>
              <a:gd name="connsiteX16" fmla="*/ 0 w 3650850"/>
              <a:gd name="connsiteY16" fmla="*/ 0 h 2638530"/>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2277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4998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585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415457 w 3650850"/>
              <a:gd name="connsiteY11" fmla="*/ 26422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1521188 w 3650850"/>
              <a:gd name="connsiteY9" fmla="*/ 2638530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18574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14621"/>
              <a:gd name="connsiteX1" fmla="*/ 608475 w 3650850"/>
              <a:gd name="connsiteY1" fmla="*/ 0 h 3014621"/>
              <a:gd name="connsiteX2" fmla="*/ 608475 w 3650850"/>
              <a:gd name="connsiteY2" fmla="*/ 0 h 3014621"/>
              <a:gd name="connsiteX3" fmla="*/ 1521188 w 3650850"/>
              <a:gd name="connsiteY3" fmla="*/ 0 h 3014621"/>
              <a:gd name="connsiteX4" fmla="*/ 3650850 w 3650850"/>
              <a:gd name="connsiteY4" fmla="*/ 0 h 3014621"/>
              <a:gd name="connsiteX5" fmla="*/ 3650850 w 3650850"/>
              <a:gd name="connsiteY5" fmla="*/ 1539143 h 3014621"/>
              <a:gd name="connsiteX6" fmla="*/ 3650850 w 3650850"/>
              <a:gd name="connsiteY6" fmla="*/ 1539143 h 3014621"/>
              <a:gd name="connsiteX7" fmla="*/ 3650850 w 3650850"/>
              <a:gd name="connsiteY7" fmla="*/ 2198775 h 3014621"/>
              <a:gd name="connsiteX8" fmla="*/ 3650850 w 3650850"/>
              <a:gd name="connsiteY8" fmla="*/ 2638530 h 3014621"/>
              <a:gd name="connsiteX9" fmla="*/ 833669 w 3650850"/>
              <a:gd name="connsiteY9" fmla="*/ 2645405 h 3014621"/>
              <a:gd name="connsiteX10" fmla="*/ 408526 w 3650850"/>
              <a:gd name="connsiteY10" fmla="*/ 3014621 h 3014621"/>
              <a:gd name="connsiteX11" fmla="*/ 415457 w 3650850"/>
              <a:gd name="connsiteY11" fmla="*/ 2642230 h 3014621"/>
              <a:gd name="connsiteX12" fmla="*/ 0 w 3650850"/>
              <a:gd name="connsiteY12" fmla="*/ 2638530 h 3014621"/>
              <a:gd name="connsiteX13" fmla="*/ 0 w 3650850"/>
              <a:gd name="connsiteY13" fmla="*/ 2198775 h 3014621"/>
              <a:gd name="connsiteX14" fmla="*/ 0 w 3650850"/>
              <a:gd name="connsiteY14" fmla="*/ 1539143 h 3014621"/>
              <a:gd name="connsiteX15" fmla="*/ 0 w 3650850"/>
              <a:gd name="connsiteY15" fmla="*/ 1539143 h 3014621"/>
              <a:gd name="connsiteX16" fmla="*/ 0 w 3650850"/>
              <a:gd name="connsiteY16" fmla="*/ 0 h 3014621"/>
              <a:gd name="connsiteX0" fmla="*/ 0 w 3650850"/>
              <a:gd name="connsiteY0" fmla="*/ 0 h 3019646"/>
              <a:gd name="connsiteX1" fmla="*/ 608475 w 3650850"/>
              <a:gd name="connsiteY1" fmla="*/ 0 h 3019646"/>
              <a:gd name="connsiteX2" fmla="*/ 608475 w 3650850"/>
              <a:gd name="connsiteY2" fmla="*/ 0 h 3019646"/>
              <a:gd name="connsiteX3" fmla="*/ 1521188 w 3650850"/>
              <a:gd name="connsiteY3" fmla="*/ 0 h 3019646"/>
              <a:gd name="connsiteX4" fmla="*/ 3650850 w 3650850"/>
              <a:gd name="connsiteY4" fmla="*/ 0 h 3019646"/>
              <a:gd name="connsiteX5" fmla="*/ 3650850 w 3650850"/>
              <a:gd name="connsiteY5" fmla="*/ 1539143 h 3019646"/>
              <a:gd name="connsiteX6" fmla="*/ 3650850 w 3650850"/>
              <a:gd name="connsiteY6" fmla="*/ 1539143 h 3019646"/>
              <a:gd name="connsiteX7" fmla="*/ 3650850 w 3650850"/>
              <a:gd name="connsiteY7" fmla="*/ 2198775 h 3019646"/>
              <a:gd name="connsiteX8" fmla="*/ 3650850 w 3650850"/>
              <a:gd name="connsiteY8" fmla="*/ 2638530 h 3019646"/>
              <a:gd name="connsiteX9" fmla="*/ 833669 w 3650850"/>
              <a:gd name="connsiteY9" fmla="*/ 2645405 h 3019646"/>
              <a:gd name="connsiteX10" fmla="*/ 413550 w 3650850"/>
              <a:gd name="connsiteY10" fmla="*/ 3019646 h 3019646"/>
              <a:gd name="connsiteX11" fmla="*/ 415457 w 3650850"/>
              <a:gd name="connsiteY11" fmla="*/ 2642230 h 3019646"/>
              <a:gd name="connsiteX12" fmla="*/ 0 w 3650850"/>
              <a:gd name="connsiteY12" fmla="*/ 2638530 h 3019646"/>
              <a:gd name="connsiteX13" fmla="*/ 0 w 3650850"/>
              <a:gd name="connsiteY13" fmla="*/ 2198775 h 3019646"/>
              <a:gd name="connsiteX14" fmla="*/ 0 w 3650850"/>
              <a:gd name="connsiteY14" fmla="*/ 1539143 h 3019646"/>
              <a:gd name="connsiteX15" fmla="*/ 0 w 3650850"/>
              <a:gd name="connsiteY15" fmla="*/ 1539143 h 3019646"/>
              <a:gd name="connsiteX16" fmla="*/ 0 w 3650850"/>
              <a:gd name="connsiteY16" fmla="*/ 0 h 301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850" h="3019646">
                <a:moveTo>
                  <a:pt x="0" y="0"/>
                </a:moveTo>
                <a:lnTo>
                  <a:pt x="608475" y="0"/>
                </a:lnTo>
                <a:lnTo>
                  <a:pt x="608475" y="0"/>
                </a:lnTo>
                <a:lnTo>
                  <a:pt x="1521188" y="0"/>
                </a:lnTo>
                <a:lnTo>
                  <a:pt x="3650850" y="0"/>
                </a:lnTo>
                <a:lnTo>
                  <a:pt x="3650850" y="1539143"/>
                </a:lnTo>
                <a:lnTo>
                  <a:pt x="3650850" y="1539143"/>
                </a:lnTo>
                <a:lnTo>
                  <a:pt x="3650850" y="2198775"/>
                </a:lnTo>
                <a:lnTo>
                  <a:pt x="3650850" y="2638530"/>
                </a:lnTo>
                <a:lnTo>
                  <a:pt x="833669" y="2645405"/>
                </a:lnTo>
                <a:lnTo>
                  <a:pt x="413550" y="3019646"/>
                </a:lnTo>
                <a:cubicBezTo>
                  <a:pt x="413187" y="2909707"/>
                  <a:pt x="415820" y="2752169"/>
                  <a:pt x="415457" y="2642230"/>
                </a:cubicBezTo>
                <a:lnTo>
                  <a:pt x="0" y="2638530"/>
                </a:lnTo>
                <a:lnTo>
                  <a:pt x="0" y="2198775"/>
                </a:lnTo>
                <a:lnTo>
                  <a:pt x="0" y="1539143"/>
                </a:lnTo>
                <a:lnTo>
                  <a:pt x="0" y="1539143"/>
                </a:lnTo>
                <a:lnTo>
                  <a:pt x="0" y="0"/>
                </a:lnTo>
                <a:close/>
              </a:path>
            </a:pathLst>
          </a:custGeom>
          <a:solidFill>
            <a:srgbClr val="8DC63E"/>
          </a:solidFill>
        </p:spPr>
        <p:txBody>
          <a:bodyPr lIns="90000" tIns="108000" rIns="108000" bIns="108000"/>
          <a:lstStyle>
            <a:lvl1pPr marL="0" indent="0" algn="ctr" rtl="0">
              <a:lnSpc>
                <a:spcPct val="100000"/>
              </a:lnSpc>
              <a:spcBef>
                <a:spcPts val="0"/>
              </a:spcBef>
              <a:buFontTx/>
              <a:buNone/>
              <a:defRPr sz="2400" baseline="0">
                <a:solidFill>
                  <a:schemeClr val="bg1"/>
                </a:solidFill>
              </a:defRPr>
            </a:lvl1pPr>
          </a:lstStyle>
          <a:p>
            <a:pPr rtl="0"/>
            <a:r>
              <a:rPr lang="en-US" sz="2400" b="0" i="0" u="none" strike="noStrike" kern="1200" baseline="0" dirty="0">
                <a:solidFill>
                  <a:srgbClr val="FFFFFF"/>
                </a:solidFill>
                <a:latin typeface="Calibri" charset="0"/>
              </a:rPr>
              <a:t>Edit Master text styles</a:t>
            </a:r>
          </a:p>
        </p:txBody>
      </p:sp>
    </p:spTree>
    <p:extLst>
      <p:ext uri="{BB962C8B-B14F-4D97-AF65-F5344CB8AC3E}">
        <p14:creationId xmlns:p14="http://schemas.microsoft.com/office/powerpoint/2010/main" val="180356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334963" y="333375"/>
            <a:ext cx="11522075" cy="6191250"/>
          </a:xfrm>
          <a:prstGeom prst="rect">
            <a:avLst/>
          </a:prstGeom>
          <a:solidFill>
            <a:srgbClr val="8DC63E"/>
          </a:solidFill>
        </p:spPr>
        <p:txBody>
          <a:bodyPr/>
          <a:lstStyle>
            <a:lvl1pPr marL="0" indent="0" algn="l">
              <a:buNone/>
              <a:defRPr sz="1800">
                <a:solidFill>
                  <a:schemeClr val="bg1"/>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6" name="Title 1"/>
          <p:cNvSpPr>
            <a:spLocks noGrp="1"/>
          </p:cNvSpPr>
          <p:nvPr>
            <p:ph type="title"/>
          </p:nvPr>
        </p:nvSpPr>
        <p:spPr>
          <a:xfrm>
            <a:off x="7088371" y="1502353"/>
            <a:ext cx="4300354" cy="4555547"/>
          </a:xfrm>
          <a:prstGeom prst="rect">
            <a:avLst/>
          </a:prstGeom>
          <a:solidFill>
            <a:schemeClr val="bg1"/>
          </a:solidFill>
        </p:spPr>
        <p:txBody>
          <a:bodyPr lIns="216000" tIns="216000"/>
          <a:lstStyle>
            <a:lvl1pPr rtl="0">
              <a:defRPr sz="2800" baseline="0">
                <a:solidFill>
                  <a:srgbClr val="174489"/>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7088373" y="2565197"/>
            <a:ext cx="4300352" cy="3205569"/>
          </a:xfrm>
          <a:prstGeom prst="rect">
            <a:avLst/>
          </a:prstGeom>
        </p:spPr>
        <p:txBody>
          <a:bodyPr lIns="432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7"/>
          </p:nvPr>
        </p:nvSpPr>
        <p:spPr>
          <a:xfrm>
            <a:off x="7088371" y="2165864"/>
            <a:ext cx="3480619" cy="399333"/>
          </a:xfrm>
          <a:prstGeom prst="rect">
            <a:avLst/>
          </a:prstGeom>
        </p:spPr>
        <p:txBody>
          <a:bodyPr lIns="216000" anchor="t"/>
          <a:lstStyle>
            <a:lvl1pPr marL="0" indent="0">
              <a:buNone/>
              <a:defRPr sz="1600" b="0">
                <a:solidFill>
                  <a:srgbClr val="1744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09134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9" name="Rectangle 8"/>
          <p:cNvSpPr/>
          <p:nvPr userDrawn="1"/>
        </p:nvSpPr>
        <p:spPr>
          <a:xfrm>
            <a:off x="334962" y="333374"/>
            <a:ext cx="11522076" cy="6191251"/>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779526" y="603810"/>
            <a:ext cx="9523423" cy="714889"/>
          </a:xfrm>
          <a:prstGeom prst="rect">
            <a:avLst/>
          </a:prstGeom>
        </p:spPr>
        <p:txBody>
          <a:bodyPr/>
          <a:lstStyle>
            <a:lvl1pPr rtl="0">
              <a:defRPr sz="4400" baseline="0">
                <a:solidFill>
                  <a:srgbClr val="174489"/>
                </a:solidFill>
              </a:defRPr>
            </a:lvl1pPr>
          </a:lstStyle>
          <a:p>
            <a:pPr rtl="0"/>
            <a:r>
              <a:rPr lang="en-US" sz="4000" b="0" i="0" u="none" strike="noStrike" kern="1200" baseline="0" dirty="0">
                <a:solidFill>
                  <a:srgbClr val="00377B"/>
                </a:solidFill>
                <a:latin typeface="Calibri Light" charset="0"/>
              </a:rPr>
              <a:t>Click to edit master styles</a:t>
            </a:r>
            <a:br>
              <a:rPr lang="en-US" sz="4000" b="0" i="0" u="none" strike="noStrike" kern="1200" baseline="0" dirty="0">
                <a:solidFill>
                  <a:srgbClr val="00377B"/>
                </a:solidFill>
                <a:latin typeface="Calibri Light" charset="0"/>
              </a:rPr>
            </a:br>
            <a:endParaRPr lang="en-US" sz="4000" b="0" i="0" u="none" strike="noStrike" kern="1200" baseline="0" dirty="0">
              <a:solidFill>
                <a:srgbClr val="00377B"/>
              </a:solidFill>
              <a:latin typeface="Calibri Light" charset="0"/>
            </a:endParaRPr>
          </a:p>
        </p:txBody>
      </p:sp>
      <p:sp>
        <p:nvSpPr>
          <p:cNvPr id="6" name="Content Placeholder 3"/>
          <p:cNvSpPr>
            <a:spLocks noGrp="1"/>
          </p:cNvSpPr>
          <p:nvPr>
            <p:ph sz="half" idx="11"/>
          </p:nvPr>
        </p:nvSpPr>
        <p:spPr>
          <a:xfrm>
            <a:off x="780127" y="4499901"/>
            <a:ext cx="8157208" cy="1489194"/>
          </a:xfrm>
          <a:prstGeom prst="rect">
            <a:avLst/>
          </a:prstGeom>
        </p:spPr>
        <p:txBody>
          <a:bodyPr lIns="432000"/>
          <a:lstStyle>
            <a:lvl1pPr>
              <a:lnSpc>
                <a:spcPct val="90000"/>
              </a:lnSpc>
              <a:buClr>
                <a:srgbClr val="8DC63E"/>
              </a:buClr>
              <a:defRPr sz="2000">
                <a:solidFill>
                  <a:schemeClr val="tx1">
                    <a:lumMod val="65000"/>
                    <a:lumOff val="35000"/>
                  </a:schemeClr>
                </a:solidFill>
              </a:defRPr>
            </a:lvl1pPr>
            <a:lvl2pPr>
              <a:lnSpc>
                <a:spcPct val="90000"/>
              </a:lnSpc>
              <a:buClr>
                <a:srgbClr val="8DC63E"/>
              </a:buClr>
              <a:defRPr sz="2000">
                <a:solidFill>
                  <a:schemeClr val="tx1">
                    <a:lumMod val="65000"/>
                    <a:lumOff val="35000"/>
                  </a:schemeClr>
                </a:solidFill>
              </a:defRPr>
            </a:lvl2pPr>
            <a:lvl3pPr>
              <a:lnSpc>
                <a:spcPct val="90000"/>
              </a:lnSpc>
              <a:buClr>
                <a:srgbClr val="8DC63E"/>
              </a:buClr>
              <a:defRPr sz="2000">
                <a:solidFill>
                  <a:schemeClr val="tx1">
                    <a:lumMod val="65000"/>
                    <a:lumOff val="35000"/>
                  </a:schemeClr>
                </a:solidFill>
              </a:defRPr>
            </a:lvl3pPr>
            <a:lvl4pPr>
              <a:lnSpc>
                <a:spcPct val="90000"/>
              </a:lnSpc>
              <a:buClr>
                <a:srgbClr val="8DC63E"/>
              </a:buClr>
              <a:defRPr sz="2000">
                <a:solidFill>
                  <a:schemeClr val="tx1">
                    <a:lumMod val="65000"/>
                    <a:lumOff val="35000"/>
                  </a:schemeClr>
                </a:solidFill>
              </a:defRPr>
            </a:lvl4pPr>
            <a:lvl5pPr>
              <a:lnSpc>
                <a:spcPct val="90000"/>
              </a:lnSpc>
              <a:buClr>
                <a:srgbClr val="8DC63E"/>
              </a:buCl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7"/>
          </p:nvPr>
        </p:nvSpPr>
        <p:spPr>
          <a:xfrm>
            <a:off x="780125" y="3995653"/>
            <a:ext cx="8157210" cy="489585"/>
          </a:xfrm>
          <a:prstGeom prst="rect">
            <a:avLst/>
          </a:prstGeom>
        </p:spPr>
        <p:txBody>
          <a:bodyPr lIns="90000" anchor="t"/>
          <a:lstStyle>
            <a:lvl1pPr marL="0" indent="0">
              <a:buNone/>
              <a:defRPr sz="2000" b="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282264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04561" cy="6858000"/>
          </a:xfrm>
          <a:prstGeom prst="rect">
            <a:avLst/>
          </a:prstGeom>
        </p:spPr>
      </p:pic>
      <p:sp>
        <p:nvSpPr>
          <p:cNvPr id="8" name="Rectangle 2">
            <a:extLst>
              <a:ext uri="{FF2B5EF4-FFF2-40B4-BE49-F238E27FC236}">
                <a16:creationId xmlns:a16="http://schemas.microsoft.com/office/drawing/2014/main" id="{71AB49B8-7619-224E-A5A8-B2E43E9FE2AE}"/>
              </a:ext>
            </a:extLst>
          </p:cNvPr>
          <p:cNvSpPr/>
          <p:nvPr userDrawn="1"/>
        </p:nvSpPr>
        <p:spPr>
          <a:xfrm>
            <a:off x="7431746" y="5458058"/>
            <a:ext cx="2171428" cy="261610"/>
          </a:xfrm>
          <a:prstGeom prst="rect">
            <a:avLst/>
          </a:prstGeom>
        </p:spPr>
        <p:txBody>
          <a:bodyPr wrap="none" lIns="0">
            <a:spAutoFit/>
          </a:bodyPr>
          <a:lstStyle/>
          <a:p>
            <a:r>
              <a:rPr lang="en-US" sz="1100" dirty="0">
                <a:solidFill>
                  <a:schemeClr val="tx1">
                    <a:lumMod val="65000"/>
                    <a:lumOff val="35000"/>
                  </a:schemeClr>
                </a:solidFill>
              </a:rPr>
              <a:t>www.facebook.com/vpinstruments/</a:t>
            </a:r>
          </a:p>
        </p:txBody>
      </p:sp>
      <p:sp>
        <p:nvSpPr>
          <p:cNvPr id="9" name="Rectangle 13">
            <a:extLst>
              <a:ext uri="{FF2B5EF4-FFF2-40B4-BE49-F238E27FC236}">
                <a16:creationId xmlns:a16="http://schemas.microsoft.com/office/drawing/2014/main" id="{F107B7A6-E78C-8442-BDCF-AEB0F787FFBB}"/>
              </a:ext>
            </a:extLst>
          </p:cNvPr>
          <p:cNvSpPr/>
          <p:nvPr userDrawn="1"/>
        </p:nvSpPr>
        <p:spPr>
          <a:xfrm>
            <a:off x="7431750" y="5902915"/>
            <a:ext cx="2621872" cy="261610"/>
          </a:xfrm>
          <a:prstGeom prst="rect">
            <a:avLst/>
          </a:prstGeom>
        </p:spPr>
        <p:txBody>
          <a:bodyPr wrap="none" lIns="0">
            <a:spAutoFit/>
          </a:bodyPr>
          <a:lstStyle/>
          <a:p>
            <a:r>
              <a:rPr lang="en-US" sz="1100" dirty="0">
                <a:solidFill>
                  <a:schemeClr val="tx1">
                    <a:lumMod val="65000"/>
                    <a:lumOff val="35000"/>
                  </a:schemeClr>
                </a:solidFill>
              </a:rPr>
              <a:t>www.linkedin.com/company/vpinstruments</a:t>
            </a:r>
          </a:p>
        </p:txBody>
      </p:sp>
      <p:sp>
        <p:nvSpPr>
          <p:cNvPr id="10" name="TextBox 2"/>
          <p:cNvSpPr txBox="1"/>
          <p:nvPr userDrawn="1"/>
        </p:nvSpPr>
        <p:spPr>
          <a:xfrm>
            <a:off x="6891331" y="1906296"/>
            <a:ext cx="5190941" cy="738664"/>
          </a:xfrm>
          <a:prstGeom prst="rect">
            <a:avLst/>
          </a:prstGeom>
          <a:noFill/>
        </p:spPr>
        <p:txBody>
          <a:bodyPr wrap="square" lIns="0" tIns="0" rIns="0" bIns="0" rtlCol="0">
            <a:spAutoFit/>
          </a:bodyPr>
          <a:lstStyle/>
          <a:p>
            <a:r>
              <a:rPr lang="en-US" sz="4800" dirty="0">
                <a:solidFill>
                  <a:srgbClr val="00377B"/>
                </a:solidFill>
                <a:latin typeface="+mj-lt"/>
              </a:rPr>
              <a:t>THANK YOU!</a:t>
            </a:r>
          </a:p>
        </p:txBody>
      </p:sp>
      <p:sp>
        <p:nvSpPr>
          <p:cNvPr id="11" name="TextBox 2"/>
          <p:cNvSpPr txBox="1"/>
          <p:nvPr userDrawn="1"/>
        </p:nvSpPr>
        <p:spPr>
          <a:xfrm>
            <a:off x="6948806" y="3895345"/>
            <a:ext cx="3351904" cy="1246495"/>
          </a:xfrm>
          <a:prstGeom prst="rect">
            <a:avLst/>
          </a:prstGeom>
          <a:noFill/>
        </p:spPr>
        <p:txBody>
          <a:bodyPr wrap="square" lIns="0" tIns="0" rIns="0" bIns="0" rtlCol="0">
            <a:spAutoFit/>
          </a:bodyPr>
          <a:lstStyle/>
          <a:p>
            <a:pPr>
              <a:lnSpc>
                <a:spcPct val="150000"/>
              </a:lnSpc>
            </a:pPr>
            <a:r>
              <a:rPr lang="en-US" b="1" dirty="0" err="1">
                <a:solidFill>
                  <a:srgbClr val="00377A"/>
                </a:solidFill>
              </a:rPr>
              <a:t>VPInstruments</a:t>
            </a:r>
            <a:endParaRPr lang="en-US" b="1" dirty="0">
              <a:solidFill>
                <a:srgbClr val="00377A"/>
              </a:solidFill>
            </a:endParaRPr>
          </a:p>
          <a:p>
            <a:pPr>
              <a:lnSpc>
                <a:spcPct val="150000"/>
              </a:lnSpc>
            </a:pPr>
            <a:r>
              <a:rPr lang="en-US" dirty="0" err="1">
                <a:solidFill>
                  <a:schemeClr val="tx1">
                    <a:lumMod val="65000"/>
                    <a:lumOff val="35000"/>
                  </a:schemeClr>
                </a:solidFill>
              </a:rPr>
              <a:t>info@vpinstruments.com</a:t>
            </a:r>
            <a:endParaRPr lang="en-US" dirty="0">
              <a:solidFill>
                <a:schemeClr val="tx1">
                  <a:lumMod val="65000"/>
                  <a:lumOff val="35000"/>
                </a:schemeClr>
              </a:solidFill>
            </a:endParaRPr>
          </a:p>
          <a:p>
            <a:pPr>
              <a:lnSpc>
                <a:spcPct val="150000"/>
              </a:lnSpc>
            </a:pPr>
            <a:r>
              <a:rPr lang="en-US" dirty="0" err="1">
                <a:solidFill>
                  <a:schemeClr val="tx1">
                    <a:lumMod val="65000"/>
                    <a:lumOff val="35000"/>
                  </a:schemeClr>
                </a:solidFill>
              </a:rPr>
              <a:t>www.vpinstruments.com</a:t>
            </a:r>
            <a:endParaRPr lang="en-US" dirty="0">
              <a:solidFill>
                <a:schemeClr val="tx1">
                  <a:lumMod val="65000"/>
                  <a:lumOff val="35000"/>
                </a:schemeClr>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1726" y="5422646"/>
            <a:ext cx="344170" cy="344170"/>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8000" y="5875782"/>
            <a:ext cx="344170" cy="344170"/>
          </a:xfrm>
          <a:prstGeom prst="rect">
            <a:avLst/>
          </a:prstGeom>
        </p:spPr>
      </p:pic>
      <p:pic>
        <p:nvPicPr>
          <p:cNvPr id="14" name="Picture 13"/>
          <p:cNvPicPr>
            <a:picLocks noChangeAspect="1"/>
          </p:cNvPicPr>
          <p:nvPr userDrawn="1"/>
        </p:nvPicPr>
        <p:blipFill>
          <a:blip r:embed="rId5"/>
          <a:stretch>
            <a:fillRect/>
          </a:stretch>
        </p:blipFill>
        <p:spPr>
          <a:xfrm>
            <a:off x="10291302" y="333375"/>
            <a:ext cx="1565736" cy="885451"/>
          </a:xfrm>
          <a:prstGeom prst="rect">
            <a:avLst/>
          </a:prstGeom>
        </p:spPr>
      </p:pic>
      <p:sp>
        <p:nvSpPr>
          <p:cNvPr id="18" name="Content Placeholder 3"/>
          <p:cNvSpPr>
            <a:spLocks noGrp="1"/>
          </p:cNvSpPr>
          <p:nvPr>
            <p:ph sz="half" idx="10" hasCustomPrompt="1"/>
          </p:nvPr>
        </p:nvSpPr>
        <p:spPr>
          <a:xfrm>
            <a:off x="6961886" y="3213685"/>
            <a:ext cx="4426839" cy="761075"/>
          </a:xfrm>
          <a:prstGeom prst="rect">
            <a:avLst/>
          </a:prstGeom>
        </p:spPr>
        <p:txBody>
          <a:bodyPr lIns="0"/>
          <a:lstStyle>
            <a:lvl1pPr marL="0" indent="0" rtl="0">
              <a:buClr>
                <a:srgbClr val="8DC63E"/>
              </a:buClr>
              <a:buFontTx/>
              <a:buNone/>
              <a:defRPr sz="1800">
                <a:solidFill>
                  <a:srgbClr val="7F7F7F"/>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rtl="0"/>
            <a:r>
              <a:rPr lang="en-US" b="0" i="0" u="none" strike="noStrike" kern="1200" baseline="0" dirty="0" err="1">
                <a:solidFill>
                  <a:srgbClr val="595959"/>
                </a:solidFill>
                <a:latin typeface="Calibri" charset="0"/>
              </a:rPr>
              <a:t>email@vpinstruments.com</a:t>
            </a:r>
            <a:endParaRPr lang="en-US" b="0" i="0" u="none" strike="noStrike" kern="1200" baseline="0" dirty="0">
              <a:solidFill>
                <a:srgbClr val="595959"/>
              </a:solidFill>
              <a:latin typeface="Calibri" charset="0"/>
            </a:endParaRPr>
          </a:p>
        </p:txBody>
      </p:sp>
      <p:sp>
        <p:nvSpPr>
          <p:cNvPr id="21" name="Title 1"/>
          <p:cNvSpPr>
            <a:spLocks noGrp="1"/>
          </p:cNvSpPr>
          <p:nvPr>
            <p:ph type="title"/>
          </p:nvPr>
        </p:nvSpPr>
        <p:spPr>
          <a:xfrm>
            <a:off x="6961885" y="2766645"/>
            <a:ext cx="4426839" cy="447040"/>
          </a:xfrm>
          <a:prstGeom prst="rect">
            <a:avLst/>
          </a:prstGeom>
        </p:spPr>
        <p:txBody>
          <a:bodyPr lIns="0" anchor="t"/>
          <a:lstStyle>
            <a:lvl1pPr>
              <a:defRPr sz="1800" b="1" i="0">
                <a:solidFill>
                  <a:srgbClr val="174489"/>
                </a:solidFill>
                <a:latin typeface="Calibri" charset="0"/>
                <a:ea typeface="Calibri" charset="0"/>
                <a:cs typeface="Calibri" charset="0"/>
              </a:defRPr>
            </a:lvl1pPr>
          </a:lstStyle>
          <a:p>
            <a:r>
              <a:rPr lang="en-US" dirty="0"/>
              <a:t>Click to edit Master title style</a:t>
            </a:r>
          </a:p>
        </p:txBody>
      </p:sp>
    </p:spTree>
    <p:extLst>
      <p:ext uri="{BB962C8B-B14F-4D97-AF65-F5344CB8AC3E}">
        <p14:creationId xmlns:p14="http://schemas.microsoft.com/office/powerpoint/2010/main" val="93344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5/21/2020</a:t>
            </a:fld>
            <a:endParaRPr lang="en-US"/>
          </a:p>
        </p:txBody>
      </p:sp>
      <p:sp>
        <p:nvSpPr>
          <p:cNvPr id="8" name="Footer Placeholder 7"/>
          <p:cNvSpPr>
            <a:spLocks noGrp="1"/>
          </p:cNvSpPr>
          <p:nvPr>
            <p:ph type="ftr" sz="quarter" idx="11"/>
          </p:nvPr>
        </p:nvSpPr>
        <p:spPr>
          <a:xfrm rot="5400000">
            <a:off x="9541736" y="3642360"/>
            <a:ext cx="4572000" cy="487680"/>
          </a:xfrm>
          <a:prstGeom prst="rect">
            <a:avLst/>
          </a:prstGeom>
        </p:spPr>
        <p:txBody>
          <a:bodyPr/>
          <a:lstStyle/>
          <a:p>
            <a:endParaRPr lang="en-US"/>
          </a:p>
        </p:txBody>
      </p:sp>
      <p:sp>
        <p:nvSpPr>
          <p:cNvPr id="11" name="Content Placeholder 10"/>
          <p:cNvSpPr>
            <a:spLocks noGrp="1"/>
          </p:cNvSpPr>
          <p:nvPr>
            <p:ph sz="quarter" idx="2"/>
          </p:nvPr>
        </p:nvSpPr>
        <p:spPr>
          <a:xfrm>
            <a:off x="6096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004561" cy="6858000"/>
          </a:xfrm>
          <a:prstGeom prst="rect">
            <a:avLst/>
          </a:prstGeom>
        </p:spPr>
      </p:pic>
      <p:sp>
        <p:nvSpPr>
          <p:cNvPr id="8" name="Rectangle 2">
            <a:extLst>
              <a:ext uri="{FF2B5EF4-FFF2-40B4-BE49-F238E27FC236}">
                <a16:creationId xmlns:a16="http://schemas.microsoft.com/office/drawing/2014/main" id="{71AB49B8-7619-224E-A5A8-B2E43E9FE2AE}"/>
              </a:ext>
            </a:extLst>
          </p:cNvPr>
          <p:cNvSpPr/>
          <p:nvPr userDrawn="1"/>
        </p:nvSpPr>
        <p:spPr>
          <a:xfrm>
            <a:off x="7431746" y="5458058"/>
            <a:ext cx="2171428" cy="261610"/>
          </a:xfrm>
          <a:prstGeom prst="rect">
            <a:avLst/>
          </a:prstGeom>
        </p:spPr>
        <p:txBody>
          <a:bodyPr wrap="none" lIns="0">
            <a:spAutoFit/>
          </a:bodyPr>
          <a:lstStyle/>
          <a:p>
            <a:r>
              <a:rPr lang="en-US" sz="1100" dirty="0">
                <a:solidFill>
                  <a:schemeClr val="tx1">
                    <a:lumMod val="65000"/>
                    <a:lumOff val="35000"/>
                  </a:schemeClr>
                </a:solidFill>
              </a:rPr>
              <a:t>www.facebook.com/vpinstruments/</a:t>
            </a:r>
          </a:p>
        </p:txBody>
      </p:sp>
      <p:sp>
        <p:nvSpPr>
          <p:cNvPr id="9" name="Rectangle 13">
            <a:extLst>
              <a:ext uri="{FF2B5EF4-FFF2-40B4-BE49-F238E27FC236}">
                <a16:creationId xmlns:a16="http://schemas.microsoft.com/office/drawing/2014/main" id="{F107B7A6-E78C-8442-BDCF-AEB0F787FFBB}"/>
              </a:ext>
            </a:extLst>
          </p:cNvPr>
          <p:cNvSpPr/>
          <p:nvPr userDrawn="1"/>
        </p:nvSpPr>
        <p:spPr>
          <a:xfrm>
            <a:off x="7431750" y="5902915"/>
            <a:ext cx="2621872" cy="261610"/>
          </a:xfrm>
          <a:prstGeom prst="rect">
            <a:avLst/>
          </a:prstGeom>
        </p:spPr>
        <p:txBody>
          <a:bodyPr wrap="none" lIns="0">
            <a:spAutoFit/>
          </a:bodyPr>
          <a:lstStyle/>
          <a:p>
            <a:r>
              <a:rPr lang="en-US" sz="1100" dirty="0">
                <a:solidFill>
                  <a:schemeClr val="tx1">
                    <a:lumMod val="65000"/>
                    <a:lumOff val="35000"/>
                  </a:schemeClr>
                </a:solidFill>
              </a:rPr>
              <a:t>www.linkedin.com/company/vpinstruments</a:t>
            </a:r>
          </a:p>
        </p:txBody>
      </p:sp>
      <p:sp>
        <p:nvSpPr>
          <p:cNvPr id="10" name="TextBox 2"/>
          <p:cNvSpPr txBox="1"/>
          <p:nvPr userDrawn="1"/>
        </p:nvSpPr>
        <p:spPr>
          <a:xfrm>
            <a:off x="6891331" y="1906296"/>
            <a:ext cx="5190941" cy="738664"/>
          </a:xfrm>
          <a:prstGeom prst="rect">
            <a:avLst/>
          </a:prstGeom>
          <a:noFill/>
        </p:spPr>
        <p:txBody>
          <a:bodyPr wrap="square" lIns="0" tIns="0" rIns="0" bIns="0" rtlCol="0">
            <a:spAutoFit/>
          </a:bodyPr>
          <a:lstStyle/>
          <a:p>
            <a:r>
              <a:rPr lang="en-US" sz="4800" dirty="0">
                <a:solidFill>
                  <a:srgbClr val="00377B"/>
                </a:solidFill>
                <a:latin typeface="+mj-lt"/>
              </a:rPr>
              <a:t>THANK YOU!</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1726" y="5422646"/>
            <a:ext cx="344170" cy="344170"/>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48000" y="5875782"/>
            <a:ext cx="344170" cy="344170"/>
          </a:xfrm>
          <a:prstGeom prst="rect">
            <a:avLst/>
          </a:prstGeom>
        </p:spPr>
      </p:pic>
      <p:pic>
        <p:nvPicPr>
          <p:cNvPr id="14" name="Picture 13"/>
          <p:cNvPicPr>
            <a:picLocks noChangeAspect="1"/>
          </p:cNvPicPr>
          <p:nvPr userDrawn="1"/>
        </p:nvPicPr>
        <p:blipFill>
          <a:blip r:embed="rId5"/>
          <a:stretch>
            <a:fillRect/>
          </a:stretch>
        </p:blipFill>
        <p:spPr>
          <a:xfrm>
            <a:off x="10291302" y="333375"/>
            <a:ext cx="1565736" cy="885451"/>
          </a:xfrm>
          <a:prstGeom prst="rect">
            <a:avLst/>
          </a:prstGeom>
        </p:spPr>
      </p:pic>
      <p:sp>
        <p:nvSpPr>
          <p:cNvPr id="18" name="Content Placeholder 3"/>
          <p:cNvSpPr>
            <a:spLocks noGrp="1"/>
          </p:cNvSpPr>
          <p:nvPr>
            <p:ph sz="half" idx="10" hasCustomPrompt="1"/>
          </p:nvPr>
        </p:nvSpPr>
        <p:spPr>
          <a:xfrm>
            <a:off x="6961886" y="3213685"/>
            <a:ext cx="4426839" cy="761075"/>
          </a:xfrm>
          <a:prstGeom prst="rect">
            <a:avLst/>
          </a:prstGeom>
        </p:spPr>
        <p:txBody>
          <a:bodyPr lIns="0"/>
          <a:lstStyle>
            <a:lvl1pPr marL="0" indent="0" rtl="0">
              <a:buClr>
                <a:srgbClr val="8DC63E"/>
              </a:buClr>
              <a:buFontTx/>
              <a:buNone/>
              <a:defRPr sz="1800">
                <a:solidFill>
                  <a:srgbClr val="7F7F7F"/>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rtl="0"/>
            <a:r>
              <a:rPr lang="en-US" b="0" i="0" u="none" strike="noStrike" kern="1200" baseline="0" dirty="0" err="1">
                <a:solidFill>
                  <a:srgbClr val="595959"/>
                </a:solidFill>
                <a:latin typeface="Calibri" charset="0"/>
              </a:rPr>
              <a:t>email@vpinstruments.com</a:t>
            </a:r>
            <a:endParaRPr lang="en-US" b="0" i="0" u="none" strike="noStrike" kern="1200" baseline="0" dirty="0">
              <a:solidFill>
                <a:srgbClr val="595959"/>
              </a:solidFill>
              <a:latin typeface="Calibri" charset="0"/>
            </a:endParaRPr>
          </a:p>
        </p:txBody>
      </p:sp>
      <p:sp>
        <p:nvSpPr>
          <p:cNvPr id="21" name="Title 1"/>
          <p:cNvSpPr>
            <a:spLocks noGrp="1"/>
          </p:cNvSpPr>
          <p:nvPr>
            <p:ph type="title"/>
          </p:nvPr>
        </p:nvSpPr>
        <p:spPr>
          <a:xfrm>
            <a:off x="6961885" y="2766645"/>
            <a:ext cx="4426839" cy="447040"/>
          </a:xfrm>
          <a:prstGeom prst="rect">
            <a:avLst/>
          </a:prstGeom>
        </p:spPr>
        <p:txBody>
          <a:bodyPr lIns="0" anchor="t"/>
          <a:lstStyle>
            <a:lvl1pPr>
              <a:defRPr sz="1800" b="1" i="0">
                <a:solidFill>
                  <a:srgbClr val="174489"/>
                </a:solidFill>
                <a:latin typeface="Calibri" charset="0"/>
                <a:ea typeface="Calibri" charset="0"/>
                <a:cs typeface="Calibri" charset="0"/>
              </a:defRPr>
            </a:lvl1pPr>
          </a:lstStyle>
          <a:p>
            <a:r>
              <a:rPr lang="en-US" dirty="0"/>
              <a:t>Click to edit Master title style</a:t>
            </a:r>
          </a:p>
        </p:txBody>
      </p:sp>
      <p:sp>
        <p:nvSpPr>
          <p:cNvPr id="15" name="Content Placeholder 3">
            <a:extLst>
              <a:ext uri="{FF2B5EF4-FFF2-40B4-BE49-F238E27FC236}">
                <a16:creationId xmlns:a16="http://schemas.microsoft.com/office/drawing/2014/main" id="{B7403381-E5FB-44E9-A71D-D2D55A862A9F}"/>
              </a:ext>
            </a:extLst>
          </p:cNvPr>
          <p:cNvSpPr>
            <a:spLocks noGrp="1"/>
          </p:cNvSpPr>
          <p:nvPr>
            <p:ph sz="half" idx="11" hasCustomPrompt="1"/>
          </p:nvPr>
        </p:nvSpPr>
        <p:spPr>
          <a:xfrm>
            <a:off x="6966853" y="4438051"/>
            <a:ext cx="4426839" cy="761075"/>
          </a:xfrm>
          <a:prstGeom prst="rect">
            <a:avLst/>
          </a:prstGeom>
        </p:spPr>
        <p:txBody>
          <a:bodyPr lIns="0"/>
          <a:lstStyle>
            <a:lvl1pPr marL="0" indent="0" rtl="0">
              <a:buClr>
                <a:srgbClr val="8DC63E"/>
              </a:buClr>
              <a:buFontTx/>
              <a:buNone/>
              <a:defRPr sz="1800">
                <a:solidFill>
                  <a:srgbClr val="7F7F7F"/>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rtl="0"/>
            <a:r>
              <a:rPr lang="en-US" b="0" i="0" u="none" strike="noStrike" kern="1200" baseline="0" dirty="0" err="1">
                <a:solidFill>
                  <a:srgbClr val="595959"/>
                </a:solidFill>
                <a:latin typeface="Calibri" charset="0"/>
              </a:rPr>
              <a:t>email@vpinstruments.com</a:t>
            </a:r>
            <a:endParaRPr lang="en-US" b="0" i="0" u="none" strike="noStrike" kern="1200" baseline="0" dirty="0">
              <a:solidFill>
                <a:srgbClr val="595959"/>
              </a:solidFill>
              <a:latin typeface="Calibri" charset="0"/>
            </a:endParaRPr>
          </a:p>
        </p:txBody>
      </p:sp>
    </p:spTree>
    <p:extLst>
      <p:ext uri="{BB962C8B-B14F-4D97-AF65-F5344CB8AC3E}">
        <p14:creationId xmlns:p14="http://schemas.microsoft.com/office/powerpoint/2010/main" val="1399507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601" cy="3474720"/>
          </a:xfrm>
          <a:prstGeom prst="rect">
            <a:avLst/>
          </a:prstGeom>
        </p:spPr>
      </p:pic>
      <p:sp>
        <p:nvSpPr>
          <p:cNvPr id="16" name="TextBox 15"/>
          <p:cNvSpPr txBox="1"/>
          <p:nvPr userDrawn="1"/>
        </p:nvSpPr>
        <p:spPr>
          <a:xfrm>
            <a:off x="10006966" y="3867901"/>
            <a:ext cx="2185034" cy="1615827"/>
          </a:xfrm>
          <a:prstGeom prst="rect">
            <a:avLst/>
          </a:prstGeom>
          <a:noFill/>
        </p:spPr>
        <p:txBody>
          <a:bodyPr wrap="square" lIns="0" tIns="0" rIns="0" bIns="0" rtlCol="0">
            <a:spAutoFit/>
          </a:bodyPr>
          <a:lstStyle/>
          <a:p>
            <a:pPr>
              <a:lnSpc>
                <a:spcPct val="150000"/>
              </a:lnSpc>
            </a:pPr>
            <a:r>
              <a:rPr lang="en-US" sz="1000" dirty="0" err="1">
                <a:solidFill>
                  <a:schemeClr val="tx1">
                    <a:lumMod val="65000"/>
                    <a:lumOff val="35000"/>
                  </a:schemeClr>
                </a:solidFill>
              </a:rPr>
              <a:t>VPInstruments</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Buitenwatersloot</a:t>
            </a:r>
            <a:r>
              <a:rPr lang="en-US" sz="1000" dirty="0">
                <a:solidFill>
                  <a:schemeClr val="tx1">
                    <a:lumMod val="65000"/>
                    <a:lumOff val="35000"/>
                  </a:schemeClr>
                </a:solidFill>
              </a:rPr>
              <a:t> 335</a:t>
            </a:r>
          </a:p>
          <a:p>
            <a:pPr>
              <a:lnSpc>
                <a:spcPct val="150000"/>
              </a:lnSpc>
            </a:pPr>
            <a:r>
              <a:rPr lang="en-US" sz="1000" dirty="0">
                <a:solidFill>
                  <a:schemeClr val="tx1">
                    <a:lumMod val="65000"/>
                    <a:lumOff val="35000"/>
                  </a:schemeClr>
                </a:solidFill>
              </a:rPr>
              <a:t>2614 GS  Delft</a:t>
            </a:r>
          </a:p>
          <a:p>
            <a:pPr>
              <a:lnSpc>
                <a:spcPct val="150000"/>
              </a:lnSpc>
            </a:pPr>
            <a:r>
              <a:rPr lang="en-US" sz="1000" dirty="0">
                <a:solidFill>
                  <a:schemeClr val="tx1">
                    <a:lumMod val="65000"/>
                    <a:lumOff val="35000"/>
                  </a:schemeClr>
                </a:solidFill>
              </a:rPr>
              <a:t>The Netherlands</a:t>
            </a:r>
          </a:p>
          <a:p>
            <a:pPr>
              <a:lnSpc>
                <a:spcPct val="150000"/>
              </a:lnSpc>
            </a:pPr>
            <a:r>
              <a:rPr lang="en-US" sz="1000" dirty="0">
                <a:solidFill>
                  <a:schemeClr val="tx1">
                    <a:lumMod val="65000"/>
                    <a:lumOff val="35000"/>
                  </a:schemeClr>
                </a:solidFill>
              </a:rPr>
              <a:t>T +31 (0)15 213 15 80</a:t>
            </a:r>
          </a:p>
          <a:p>
            <a:pPr>
              <a:lnSpc>
                <a:spcPct val="150000"/>
              </a:lnSpc>
            </a:pPr>
            <a:r>
              <a:rPr lang="en-US" sz="1000" dirty="0" err="1">
                <a:solidFill>
                  <a:schemeClr val="tx1">
                    <a:lumMod val="65000"/>
                    <a:lumOff val="35000"/>
                  </a:schemeClr>
                </a:solidFill>
              </a:rPr>
              <a:t>info@vpinstruments.com</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www.vpinstruments.com</a:t>
            </a:r>
            <a:endParaRPr lang="en-US" sz="1000" dirty="0">
              <a:solidFill>
                <a:schemeClr val="tx1">
                  <a:lumMod val="65000"/>
                  <a:lumOff val="35000"/>
                </a:schemeClr>
              </a:solidFill>
            </a:endParaRPr>
          </a:p>
        </p:txBody>
      </p:sp>
      <p:sp>
        <p:nvSpPr>
          <p:cNvPr id="19" name="Rectangle 18"/>
          <p:cNvSpPr/>
          <p:nvPr userDrawn="1"/>
        </p:nvSpPr>
        <p:spPr>
          <a:xfrm>
            <a:off x="0" y="3078480"/>
            <a:ext cx="12192000" cy="538480"/>
          </a:xfrm>
          <a:prstGeom prst="rect">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3822700" y="3274060"/>
            <a:ext cx="4198620" cy="220980"/>
          </a:xfrm>
          <a:prstGeom prst="rect">
            <a:avLst/>
          </a:prstGeom>
        </p:spPr>
      </p:pic>
      <p:pic>
        <p:nvPicPr>
          <p:cNvPr id="21" name="Picture 2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12598" y="5699126"/>
            <a:ext cx="1240765" cy="701674"/>
          </a:xfrm>
          <a:prstGeom prst="rect">
            <a:avLst/>
          </a:prstGeom>
        </p:spPr>
      </p:pic>
    </p:spTree>
    <p:extLst>
      <p:ext uri="{BB962C8B-B14F-4D97-AF65-F5344CB8AC3E}">
        <p14:creationId xmlns:p14="http://schemas.microsoft.com/office/powerpoint/2010/main" val="303086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11110468" y="467868"/>
            <a:ext cx="1447800" cy="512064"/>
          </a:xfrm>
          <a:prstGeom prst="rect">
            <a:avLst/>
          </a:prstGeom>
        </p:spPr>
        <p:txBody>
          <a:bodyPr rtlCol="0"/>
          <a:lstStyle/>
          <a:p>
            <a:fld id="{2736994D-1C0E-4F38-8305-B404FD786FF8}" type="datetimeFigureOut">
              <a:rPr lang="en-US" smtClean="0"/>
              <a:pPr/>
              <a:t>5/21/2020</a:t>
            </a:fld>
            <a:endParaRPr lang="en-US"/>
          </a:p>
        </p:txBody>
      </p:sp>
      <p:sp>
        <p:nvSpPr>
          <p:cNvPr id="8" name="Footer Placeholder 7"/>
          <p:cNvSpPr>
            <a:spLocks noGrp="1"/>
          </p:cNvSpPr>
          <p:nvPr>
            <p:ph type="ftr" sz="quarter" idx="12"/>
          </p:nvPr>
        </p:nvSpPr>
        <p:spPr>
          <a:xfrm rot="5400000">
            <a:off x="9541736" y="3642360"/>
            <a:ext cx="4572000" cy="48768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11110468" y="467868"/>
            <a:ext cx="1447800" cy="512064"/>
          </a:xfrm>
          <a:prstGeom prst="rect">
            <a:avLst/>
          </a:prstGeom>
        </p:spPr>
        <p:txBody>
          <a:bodyPr/>
          <a:lstStyle/>
          <a:p>
            <a:fld id="{2736994D-1C0E-4F38-8305-B404FD786FF8}" type="datetimeFigureOut">
              <a:rPr lang="en-US" smtClean="0"/>
              <a:pPr/>
              <a:t>5/21/2020</a:t>
            </a:fld>
            <a:endParaRPr lang="en-US"/>
          </a:p>
        </p:txBody>
      </p:sp>
      <p:sp>
        <p:nvSpPr>
          <p:cNvPr id="3" name="Footer Placeholder 2"/>
          <p:cNvSpPr>
            <a:spLocks noGrp="1"/>
          </p:cNvSpPr>
          <p:nvPr>
            <p:ph type="ftr" sz="quarter" idx="11"/>
          </p:nvPr>
        </p:nvSpPr>
        <p:spPr>
          <a:xfrm rot="5400000">
            <a:off x="9541736" y="3642360"/>
            <a:ext cx="4572000" cy="48768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61442" name="Rectangle 2"/>
          <p:cNvSpPr>
            <a:spLocks noGrp="1" noChangeArrowheads="1"/>
          </p:cNvSpPr>
          <p:nvPr>
            <p:ph type="ctrTitle"/>
          </p:nvPr>
        </p:nvSpPr>
        <p:spPr>
          <a:xfrm>
            <a:off x="3098801" y="1706463"/>
            <a:ext cx="8720016" cy="2226593"/>
          </a:xfrm>
        </p:spPr>
        <p:txBody>
          <a:bodyPr/>
          <a:lstStyle>
            <a:lvl1pPr>
              <a:lnSpc>
                <a:spcPts val="3800"/>
              </a:lnSpc>
              <a:defRPr sz="3200"/>
            </a:lvl1pPr>
          </a:lstStyle>
          <a:p>
            <a:pPr lvl="0"/>
            <a:r>
              <a:rPr lang="en-US" altLang="de-DE" noProof="0"/>
              <a:t>Click to edit Master title style</a:t>
            </a:r>
            <a:endParaRPr lang="de-DE" altLang="de-DE" noProof="0" dirty="0"/>
          </a:p>
        </p:txBody>
      </p:sp>
    </p:spTree>
    <p:extLst>
      <p:ext uri="{BB962C8B-B14F-4D97-AF65-F5344CB8AC3E}">
        <p14:creationId xmlns:p14="http://schemas.microsoft.com/office/powerpoint/2010/main" val="11666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13863" y="392114"/>
            <a:ext cx="8442569" cy="676275"/>
          </a:xfrm>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Fußzeilenplatzhalter 3"/>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5" name="Datumsplatzhalter 4"/>
          <p:cNvSpPr>
            <a:spLocks noGrp="1"/>
          </p:cNvSpPr>
          <p:nvPr>
            <p:ph type="dt" sz="half" idx="11"/>
          </p:nvPr>
        </p:nvSpPr>
        <p:spPr>
          <a:xfrm>
            <a:off x="500188" y="53975"/>
            <a:ext cx="1031631" cy="247650"/>
          </a:xfrm>
        </p:spPr>
        <p:txBody>
          <a:bodyPr/>
          <a:lstStyle>
            <a:lvl1pPr>
              <a:defRPr/>
            </a:lvl1pPr>
          </a:lstStyle>
          <a:p>
            <a:fld id="{F0EC06D8-E6F9-40F3-A987-274326EDCDF8}" type="datetime1">
              <a:rPr lang="de-DE" altLang="de-DE" smtClean="0"/>
              <a:t>21.05.2020</a:t>
            </a:fld>
            <a:endParaRPr lang="de-DE" altLang="de-DE"/>
          </a:p>
        </p:txBody>
      </p:sp>
      <p:sp>
        <p:nvSpPr>
          <p:cNvPr id="6" name="Foliennummernplatzhalter 5"/>
          <p:cNvSpPr>
            <a:spLocks noGrp="1"/>
          </p:cNvSpPr>
          <p:nvPr>
            <p:ph type="sldNum" sz="quarter" idx="12"/>
          </p:nvPr>
        </p:nvSpPr>
        <p:spPr/>
        <p:txBody>
          <a:bodyPr/>
          <a:lstStyle>
            <a:lvl1pPr>
              <a:defRPr/>
            </a:lvl1pPr>
          </a:lstStyle>
          <a:p>
            <a:r>
              <a:rPr lang="de-DE" altLang="de-DE"/>
              <a:t>/ Slide </a:t>
            </a:r>
            <a:fld id="{EFD5BD89-C318-4C7B-A309-47A0A9D28B80}" type="slidenum">
              <a:rPr lang="de-DE" altLang="de-DE"/>
              <a:pPr/>
              <a:t>‹#›</a:t>
            </a:fld>
            <a:endParaRPr lang="de-DE" altLang="de-DE"/>
          </a:p>
        </p:txBody>
      </p:sp>
    </p:spTree>
    <p:extLst>
      <p:ext uri="{BB962C8B-B14F-4D97-AF65-F5344CB8AC3E}">
        <p14:creationId xmlns:p14="http://schemas.microsoft.com/office/powerpoint/2010/main" val="243738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04093" y="1268414"/>
            <a:ext cx="5500078" cy="5329237"/>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6273801" y="1268414"/>
            <a:ext cx="5535246" cy="5040313"/>
          </a:xfrm>
        </p:spPr>
        <p:txBody>
          <a:bodyPr/>
          <a:lstStyle>
            <a:lvl1pPr>
              <a:defRPr sz="1600"/>
            </a:lvl1pPr>
            <a:lvl2pPr marL="360363" indent="-180975"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2pPr>
            <a:lvl3pPr marL="719138"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3pPr>
            <a:lvl4pPr marL="1077913" indent="-179388" algn="l" rtl="0" fontAlgn="base">
              <a:spcBef>
                <a:spcPct val="20000"/>
              </a:spcBef>
              <a:spcAft>
                <a:spcPct val="0"/>
              </a:spcAft>
              <a:buFont typeface="Arial" panose="020B0604020202020204" pitchFamily="34" charset="0"/>
              <a:buChar char="‒"/>
              <a:defRPr lang="de-DE" sz="1600" dirty="0" smtClean="0">
                <a:solidFill>
                  <a:schemeClr val="tx1"/>
                </a:solidFill>
                <a:latin typeface="+mn-lt"/>
                <a:ea typeface="+mn-ea"/>
                <a:cs typeface="+mn-cs"/>
              </a:defRPr>
            </a:lvl4pPr>
            <a:lvl5pPr marL="1439863" indent="-180975" algn="l" rtl="0" fontAlgn="base">
              <a:spcBef>
                <a:spcPct val="20000"/>
              </a:spcBef>
              <a:spcAft>
                <a:spcPct val="0"/>
              </a:spcAft>
              <a:buFont typeface="Arial" panose="020B0604020202020204" pitchFamily="34" charset="0"/>
              <a:buChar char="‒"/>
              <a:defRPr lang="de-DE" sz="16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p:cNvSpPr>
            <a:spLocks noGrp="1"/>
          </p:cNvSpPr>
          <p:nvPr>
            <p:ph type="ftr" sz="quarter" idx="10"/>
          </p:nvPr>
        </p:nvSpPr>
        <p:spPr/>
        <p:txBody>
          <a:bodyPr/>
          <a:lstStyle>
            <a:lvl1pPr>
              <a:defRPr/>
            </a:lvl1pPr>
          </a:lstStyle>
          <a:p>
            <a:r>
              <a:rPr lang="en-GB" altLang="de-DE"/>
              <a:t>template for new presentation. Change text here (View --&gt; header)</a:t>
            </a:r>
            <a:endParaRPr lang="de-DE" altLang="de-DE"/>
          </a:p>
        </p:txBody>
      </p:sp>
      <p:sp>
        <p:nvSpPr>
          <p:cNvPr id="6" name="Datumsplatzhalter 5"/>
          <p:cNvSpPr>
            <a:spLocks noGrp="1"/>
          </p:cNvSpPr>
          <p:nvPr>
            <p:ph type="dt" sz="half" idx="11"/>
          </p:nvPr>
        </p:nvSpPr>
        <p:spPr/>
        <p:txBody>
          <a:bodyPr/>
          <a:lstStyle>
            <a:lvl1pPr>
              <a:defRPr/>
            </a:lvl1pPr>
          </a:lstStyle>
          <a:p>
            <a:fld id="{33D1531A-F982-45FF-8E0E-F0F1CB8BFDB8}" type="datetime1">
              <a:rPr lang="de-DE" altLang="de-DE" smtClean="0"/>
              <a:t>21.05.2020</a:t>
            </a:fld>
            <a:endParaRPr lang="de-DE" altLang="de-DE"/>
          </a:p>
        </p:txBody>
      </p:sp>
      <p:sp>
        <p:nvSpPr>
          <p:cNvPr id="7" name="Foliennummernplatzhalter 6"/>
          <p:cNvSpPr>
            <a:spLocks noGrp="1"/>
          </p:cNvSpPr>
          <p:nvPr>
            <p:ph type="sldNum" sz="quarter" idx="12"/>
          </p:nvPr>
        </p:nvSpPr>
        <p:spPr/>
        <p:txBody>
          <a:bodyPr/>
          <a:lstStyle>
            <a:lvl1pPr>
              <a:defRPr/>
            </a:lvl1pPr>
          </a:lstStyle>
          <a:p>
            <a:r>
              <a:rPr lang="de-DE" altLang="de-DE"/>
              <a:t>/ Slide </a:t>
            </a:r>
            <a:fld id="{5402DD44-BB57-432D-A5BA-3AC47EF166F9}" type="slidenum">
              <a:rPr lang="de-DE" altLang="de-DE"/>
              <a:pPr/>
              <a:t>‹#›</a:t>
            </a:fld>
            <a:endParaRPr lang="de-DE" altLang="de-DE"/>
          </a:p>
        </p:txBody>
      </p:sp>
    </p:spTree>
    <p:extLst>
      <p:ext uri="{BB962C8B-B14F-4D97-AF65-F5344CB8AC3E}">
        <p14:creationId xmlns:p14="http://schemas.microsoft.com/office/powerpoint/2010/main" val="84795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hyperlink" Target="http://www.airbestpractices.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10744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609600" y="1143000"/>
            <a:ext cx="110744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9600" y="718554"/>
            <a:ext cx="11176000" cy="272047"/>
          </a:xfrm>
          <a:prstGeom prst="rect">
            <a:avLst/>
          </a:prstGeom>
        </p:spPr>
      </p:pic>
      <p:pic>
        <p:nvPicPr>
          <p:cNvPr id="7" name="Picture 6">
            <a:hlinkClick r:id="rId9"/>
            <a:extLst>
              <a:ext uri="{FF2B5EF4-FFF2-40B4-BE49-F238E27FC236}">
                <a16:creationId xmlns:a16="http://schemas.microsoft.com/office/drawing/2014/main" id="{7FB9DA1F-96FB-449A-82BB-2FA8DD06FB0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pic>
        <p:nvPicPr>
          <p:cNvPr id="6" name="Picture 5">
            <a:extLst>
              <a:ext uri="{FF2B5EF4-FFF2-40B4-BE49-F238E27FC236}">
                <a16:creationId xmlns:a16="http://schemas.microsoft.com/office/drawing/2014/main" id="{B39F4B63-D43C-4BE3-859F-A76B43FE3C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72600" y="5791200"/>
            <a:ext cx="2425246" cy="827562"/>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1055"/>
            <a:ext cx="12192000" cy="6855890"/>
          </a:xfrm>
          <a:prstGeom prst="rect">
            <a:avLst/>
          </a:prstGeom>
        </p:spPr>
      </p:pic>
      <p:sp>
        <p:nvSpPr>
          <p:cNvPr id="60419" name="Rectangle 3"/>
          <p:cNvSpPr>
            <a:spLocks noGrp="1" noChangeArrowheads="1"/>
          </p:cNvSpPr>
          <p:nvPr>
            <p:ph type="body" idx="1"/>
          </p:nvPr>
        </p:nvSpPr>
        <p:spPr bwMode="auto">
          <a:xfrm>
            <a:off x="504093" y="1268414"/>
            <a:ext cx="11304954"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60421" name="Rectangle 5"/>
          <p:cNvSpPr>
            <a:spLocks noGrp="1" noChangeArrowheads="1"/>
          </p:cNvSpPr>
          <p:nvPr>
            <p:ph type="ftr" sz="quarter" idx="3"/>
          </p:nvPr>
        </p:nvSpPr>
        <p:spPr bwMode="auto">
          <a:xfrm>
            <a:off x="3374293" y="53975"/>
            <a:ext cx="5531338"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r>
              <a:rPr lang="en-GB" altLang="de-DE"/>
              <a:t>template for new presentation. Change text here (View --&gt; header)</a:t>
            </a:r>
            <a:endParaRPr lang="de-DE" altLang="de-DE"/>
          </a:p>
        </p:txBody>
      </p:sp>
      <p:sp>
        <p:nvSpPr>
          <p:cNvPr id="60418" name="Rectangle 2"/>
          <p:cNvSpPr>
            <a:spLocks noGrp="1" noChangeArrowheads="1"/>
          </p:cNvSpPr>
          <p:nvPr>
            <p:ph type="title"/>
          </p:nvPr>
        </p:nvSpPr>
        <p:spPr bwMode="auto">
          <a:xfrm>
            <a:off x="513863" y="392114"/>
            <a:ext cx="8442569"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p>
            <a:pPr lvl="0"/>
            <a:r>
              <a:rPr lang="de-DE" altLang="de-DE" dirty="0"/>
              <a:t>Titelmasterformat durch Klicken bearbeiten</a:t>
            </a:r>
          </a:p>
        </p:txBody>
      </p:sp>
      <p:sp>
        <p:nvSpPr>
          <p:cNvPr id="60445" name="Rectangle 29"/>
          <p:cNvSpPr>
            <a:spLocks noGrp="1" noChangeArrowheads="1"/>
          </p:cNvSpPr>
          <p:nvPr>
            <p:ph type="dt" sz="half" idx="2"/>
          </p:nvPr>
        </p:nvSpPr>
        <p:spPr bwMode="auto">
          <a:xfrm>
            <a:off x="508944" y="57150"/>
            <a:ext cx="1031631"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fld id="{E8F49229-1938-4683-8818-52856D103907}" type="datetime1">
              <a:rPr lang="de-DE" altLang="de-DE" smtClean="0"/>
              <a:t>21.05.2020</a:t>
            </a:fld>
            <a:endParaRPr lang="de-DE" altLang="de-DE"/>
          </a:p>
        </p:txBody>
      </p:sp>
      <p:sp>
        <p:nvSpPr>
          <p:cNvPr id="60446" name="Rectangle 30"/>
          <p:cNvSpPr>
            <a:spLocks noGrp="1" noChangeArrowheads="1"/>
          </p:cNvSpPr>
          <p:nvPr>
            <p:ph type="sldNum" sz="quarter" idx="4"/>
          </p:nvPr>
        </p:nvSpPr>
        <p:spPr bwMode="auto">
          <a:xfrm>
            <a:off x="1779955" y="53975"/>
            <a:ext cx="740507"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algn="l" eaLnBrk="1" hangingPunct="1">
              <a:lnSpc>
                <a:spcPts val="1000"/>
              </a:lnSpc>
              <a:buFontTx/>
              <a:buNone/>
              <a:defRPr sz="800">
                <a:solidFill>
                  <a:schemeClr val="bg2"/>
                </a:solidFill>
              </a:defRPr>
            </a:lvl1pPr>
          </a:lstStyle>
          <a:p>
            <a:r>
              <a:rPr lang="de-DE" altLang="de-DE"/>
              <a:t>/ Slide </a:t>
            </a:r>
            <a:fld id="{4EE98901-D46B-48FA-B94A-46D0CB94B3D8}" type="slidenum">
              <a:rPr lang="de-DE" altLang="de-DE"/>
              <a:pPr/>
              <a:t>‹#›</a:t>
            </a:fld>
            <a:endParaRPr lang="de-DE" altLang="de-DE"/>
          </a:p>
        </p:txBody>
      </p:sp>
    </p:spTree>
    <p:extLst>
      <p:ext uri="{BB962C8B-B14F-4D97-AF65-F5344CB8AC3E}">
        <p14:creationId xmlns:p14="http://schemas.microsoft.com/office/powerpoint/2010/main" val="40320812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hf hdr="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charset="0"/>
        </a:defRPr>
      </a:lvl2pPr>
      <a:lvl3pPr algn="l" rtl="0" eaLnBrk="1" fontAlgn="base" hangingPunct="1">
        <a:spcBef>
          <a:spcPct val="0"/>
        </a:spcBef>
        <a:spcAft>
          <a:spcPct val="0"/>
        </a:spcAft>
        <a:defRPr sz="2000">
          <a:solidFill>
            <a:schemeClr val="tx2"/>
          </a:solidFill>
          <a:latin typeface="Arial" charset="0"/>
        </a:defRPr>
      </a:lvl3pPr>
      <a:lvl4pPr algn="l" rtl="0" eaLnBrk="1" fontAlgn="base" hangingPunct="1">
        <a:spcBef>
          <a:spcPct val="0"/>
        </a:spcBef>
        <a:spcAft>
          <a:spcPct val="0"/>
        </a:spcAft>
        <a:defRPr sz="2000">
          <a:solidFill>
            <a:schemeClr val="tx2"/>
          </a:solidFill>
          <a:latin typeface="Arial" charset="0"/>
        </a:defRPr>
      </a:lvl4pPr>
      <a:lvl5pPr algn="l" rtl="0" eaLnBrk="1" fontAlgn="base" hangingPunct="1">
        <a:spcBef>
          <a:spcPct val="0"/>
        </a:spcBef>
        <a:spcAft>
          <a:spcPct val="0"/>
        </a:spcAft>
        <a:defRPr sz="2000">
          <a:solidFill>
            <a:schemeClr val="tx2"/>
          </a:solidFill>
          <a:latin typeface="Arial" charset="0"/>
        </a:defRPr>
      </a:lvl5pPr>
      <a:lvl6pPr marL="457200" algn="l" rtl="0" eaLnBrk="1" fontAlgn="base" hangingPunct="1">
        <a:spcBef>
          <a:spcPct val="0"/>
        </a:spcBef>
        <a:spcAft>
          <a:spcPct val="0"/>
        </a:spcAft>
        <a:defRPr sz="2000">
          <a:solidFill>
            <a:schemeClr val="tx2"/>
          </a:solidFill>
          <a:latin typeface="Arial" charset="0"/>
        </a:defRPr>
      </a:lvl6pPr>
      <a:lvl7pPr marL="914400" algn="l" rtl="0" eaLnBrk="1" fontAlgn="base" hangingPunct="1">
        <a:spcBef>
          <a:spcPct val="0"/>
        </a:spcBef>
        <a:spcAft>
          <a:spcPct val="0"/>
        </a:spcAft>
        <a:defRPr sz="2000">
          <a:solidFill>
            <a:schemeClr val="tx2"/>
          </a:solidFill>
          <a:latin typeface="Arial" charset="0"/>
        </a:defRPr>
      </a:lvl7pPr>
      <a:lvl8pPr marL="1371600" algn="l" rtl="0" eaLnBrk="1" fontAlgn="base" hangingPunct="1">
        <a:spcBef>
          <a:spcPct val="0"/>
        </a:spcBef>
        <a:spcAft>
          <a:spcPct val="0"/>
        </a:spcAft>
        <a:defRPr sz="2000">
          <a:solidFill>
            <a:schemeClr val="tx2"/>
          </a:solidFill>
          <a:latin typeface="Arial" charset="0"/>
        </a:defRPr>
      </a:lvl8pPr>
      <a:lvl9pPr marL="1828800" algn="l" rtl="0" eaLnBrk="1" fontAlgn="base" hangingPunct="1">
        <a:spcBef>
          <a:spcPct val="0"/>
        </a:spcBef>
        <a:spcAft>
          <a:spcPct val="0"/>
        </a:spcAft>
        <a:defRPr sz="2000">
          <a:solidFill>
            <a:schemeClr val="tx2"/>
          </a:solidFill>
          <a:latin typeface="Arial" charset="0"/>
        </a:defRPr>
      </a:lvl9pPr>
    </p:titleStyle>
    <p:bodyStyle>
      <a:lvl1pPr algn="l" rtl="0" eaLnBrk="1" fontAlgn="base" hangingPunct="1">
        <a:lnSpc>
          <a:spcPts val="2000"/>
        </a:lnSpc>
        <a:spcBef>
          <a:spcPct val="0"/>
        </a:spcBef>
        <a:spcAft>
          <a:spcPct val="0"/>
        </a:spcAft>
        <a:buFont typeface="Times" pitchFamily="18" charset="0"/>
        <a:defRPr sz="1600">
          <a:solidFill>
            <a:schemeClr val="tx1"/>
          </a:solidFill>
          <a:latin typeface="+mn-lt"/>
          <a:ea typeface="+mn-ea"/>
          <a:cs typeface="+mn-cs"/>
        </a:defRPr>
      </a:lvl1pPr>
      <a:lvl2pPr marL="360363" indent="-180975"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2pPr>
      <a:lvl3pPr marL="719138" indent="-179388"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3pPr>
      <a:lvl4pPr marL="1077913" indent="-179388"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4pPr>
      <a:lvl5pPr marL="1439863" indent="-180975" algn="l" rtl="0" eaLnBrk="1" fontAlgn="base" hangingPunct="1">
        <a:spcBef>
          <a:spcPct val="20000"/>
        </a:spcBef>
        <a:spcAft>
          <a:spcPct val="0"/>
        </a:spcAft>
        <a:buFont typeface="Arial" panose="020B0604020202020204" pitchFamily="34" charset="0"/>
        <a:buChar char="‒"/>
        <a:defRPr lang="de-DE" altLang="de-DE" sz="1600" dirty="0" smtClean="0">
          <a:solidFill>
            <a:schemeClr val="tx1"/>
          </a:solidFill>
          <a:latin typeface="+mn-lt"/>
          <a:ea typeface="+mn-ea"/>
          <a:cs typeface="+mn-cs"/>
        </a:defRPr>
      </a:lvl5pPr>
      <a:lvl6pPr marL="1897063" indent="-180975" algn="l" rtl="0" eaLnBrk="1" fontAlgn="base" hangingPunct="1">
        <a:spcBef>
          <a:spcPct val="20000"/>
        </a:spcBef>
        <a:spcAft>
          <a:spcPct val="0"/>
        </a:spcAft>
        <a:buChar char="•"/>
        <a:defRPr sz="1600">
          <a:solidFill>
            <a:schemeClr val="tx1"/>
          </a:solidFill>
          <a:latin typeface="+mn-lt"/>
          <a:ea typeface="+mn-ea"/>
          <a:cs typeface="+mn-cs"/>
        </a:defRPr>
      </a:lvl6pPr>
      <a:lvl7pPr marL="2354263" indent="-180975" algn="l" rtl="0" eaLnBrk="1" fontAlgn="base" hangingPunct="1">
        <a:spcBef>
          <a:spcPct val="20000"/>
        </a:spcBef>
        <a:spcAft>
          <a:spcPct val="0"/>
        </a:spcAft>
        <a:buChar char="•"/>
        <a:defRPr sz="1600">
          <a:solidFill>
            <a:schemeClr val="tx1"/>
          </a:solidFill>
          <a:latin typeface="+mn-lt"/>
          <a:ea typeface="+mn-ea"/>
          <a:cs typeface="+mn-cs"/>
        </a:defRPr>
      </a:lvl7pPr>
      <a:lvl8pPr marL="2811463" indent="-180975" algn="l" rtl="0" eaLnBrk="1" fontAlgn="base" hangingPunct="1">
        <a:spcBef>
          <a:spcPct val="20000"/>
        </a:spcBef>
        <a:spcAft>
          <a:spcPct val="0"/>
        </a:spcAft>
        <a:buChar char="•"/>
        <a:defRPr sz="1600">
          <a:solidFill>
            <a:schemeClr val="tx1"/>
          </a:solidFill>
          <a:latin typeface="+mn-lt"/>
          <a:ea typeface="+mn-ea"/>
          <a:cs typeface="+mn-cs"/>
        </a:defRPr>
      </a:lvl8pPr>
      <a:lvl9pPr marL="3268663" indent="-180975"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eck 2"/>
          <p:cNvSpPr/>
          <p:nvPr userDrawn="1"/>
        </p:nvSpPr>
        <p:spPr>
          <a:xfrm>
            <a:off x="0" y="1"/>
            <a:ext cx="12192000" cy="480484"/>
          </a:xfrm>
          <a:prstGeom prst="rect">
            <a:avLst/>
          </a:prstGeom>
          <a:solidFill>
            <a:srgbClr val="989FA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400"/>
          </a:p>
        </p:txBody>
      </p:sp>
      <p:sp>
        <p:nvSpPr>
          <p:cNvPr id="6" name="Rechteck 8"/>
          <p:cNvSpPr/>
          <p:nvPr userDrawn="1"/>
        </p:nvSpPr>
        <p:spPr>
          <a:xfrm>
            <a:off x="1" y="1"/>
            <a:ext cx="480484" cy="478367"/>
          </a:xfrm>
          <a:prstGeom prst="rect">
            <a:avLst/>
          </a:prstGeom>
          <a:solidFill>
            <a:srgbClr val="98B9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2400">
              <a:solidFill>
                <a:srgbClr val="98B911"/>
              </a:solidFill>
            </a:endParaRPr>
          </a:p>
        </p:txBody>
      </p:sp>
    </p:spTree>
    <p:extLst>
      <p:ext uri="{BB962C8B-B14F-4D97-AF65-F5344CB8AC3E}">
        <p14:creationId xmlns:p14="http://schemas.microsoft.com/office/powerpoint/2010/main" val="39061823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p:hf hdr="0"/>
  <p:txStyles>
    <p:titleStyle>
      <a:lvl1pPr algn="l" rtl="0" eaLnBrk="1" fontAlgn="base" hangingPunct="1">
        <a:spcBef>
          <a:spcPct val="0"/>
        </a:spcBef>
        <a:spcAft>
          <a:spcPct val="0"/>
        </a:spcAft>
        <a:defRPr sz="2267" b="1" kern="1200">
          <a:solidFill>
            <a:srgbClr val="00419A"/>
          </a:solidFill>
          <a:latin typeface="Arial"/>
          <a:ea typeface="ＭＳ Ｐゴシック" pitchFamily="-110" charset="-128"/>
          <a:cs typeface="Arial"/>
        </a:defRPr>
      </a:lvl1pPr>
      <a:lvl2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2pPr>
      <a:lvl3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3pPr>
      <a:lvl4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4pPr>
      <a:lvl5pPr algn="l" rtl="0" eaLnBrk="1" fontAlgn="base" hangingPunct="1">
        <a:spcBef>
          <a:spcPct val="0"/>
        </a:spcBef>
        <a:spcAft>
          <a:spcPct val="0"/>
        </a:spcAft>
        <a:defRPr sz="2267" b="1">
          <a:solidFill>
            <a:srgbClr val="00419A"/>
          </a:solidFill>
          <a:latin typeface="Arial" pitchFamily="34" charset="0"/>
          <a:ea typeface="ＭＳ Ｐゴシック" pitchFamily="-110" charset="-128"/>
          <a:cs typeface="Arial" pitchFamily="34" charset="0"/>
        </a:defRPr>
      </a:lvl5pPr>
      <a:lvl6pPr marL="609585" algn="ctr" rtl="0" eaLnBrk="1" fontAlgn="base" hangingPunct="1">
        <a:spcBef>
          <a:spcPct val="0"/>
        </a:spcBef>
        <a:spcAft>
          <a:spcPct val="0"/>
        </a:spcAft>
        <a:defRPr sz="5867">
          <a:solidFill>
            <a:schemeClr val="tx1"/>
          </a:solidFill>
          <a:latin typeface="Calibri" pitchFamily="34" charset="0"/>
        </a:defRPr>
      </a:lvl6pPr>
      <a:lvl7pPr marL="1219170" algn="ctr" rtl="0" eaLnBrk="1" fontAlgn="base" hangingPunct="1">
        <a:spcBef>
          <a:spcPct val="0"/>
        </a:spcBef>
        <a:spcAft>
          <a:spcPct val="0"/>
        </a:spcAft>
        <a:defRPr sz="5867">
          <a:solidFill>
            <a:schemeClr val="tx1"/>
          </a:solidFill>
          <a:latin typeface="Calibri" pitchFamily="34" charset="0"/>
        </a:defRPr>
      </a:lvl7pPr>
      <a:lvl8pPr marL="1828754" algn="ctr" rtl="0" eaLnBrk="1" fontAlgn="base" hangingPunct="1">
        <a:spcBef>
          <a:spcPct val="0"/>
        </a:spcBef>
        <a:spcAft>
          <a:spcPct val="0"/>
        </a:spcAft>
        <a:defRPr sz="5867">
          <a:solidFill>
            <a:schemeClr val="tx1"/>
          </a:solidFill>
          <a:latin typeface="Calibri" pitchFamily="34" charset="0"/>
        </a:defRPr>
      </a:lvl8pPr>
      <a:lvl9pPr marL="2438339" algn="ctr" rtl="0" eaLnBrk="1" fontAlgn="base" hangingPunct="1">
        <a:spcBef>
          <a:spcPct val="0"/>
        </a:spcBef>
        <a:spcAft>
          <a:spcPct val="0"/>
        </a:spcAft>
        <a:defRPr sz="5867">
          <a:solidFill>
            <a:schemeClr val="tx1"/>
          </a:solidFill>
          <a:latin typeface="Calibri" pitchFamily="34" charset="0"/>
        </a:defRPr>
      </a:lvl9pPr>
    </p:titleStyle>
    <p:bodyStyle>
      <a:lvl1pPr marL="234945" indent="-234945" algn="l" rtl="0" eaLnBrk="1" fontAlgn="base" hangingPunct="1">
        <a:spcBef>
          <a:spcPct val="20000"/>
        </a:spcBef>
        <a:spcAft>
          <a:spcPct val="0"/>
        </a:spcAft>
        <a:buFont typeface="Wingdings" panose="05000000000000000000" pitchFamily="2" charset="2"/>
        <a:buChar char="§"/>
        <a:defRPr sz="1733" kern="1200">
          <a:solidFill>
            <a:schemeClr val="accent1">
              <a:lumMod val="75000"/>
            </a:schemeClr>
          </a:solidFill>
          <a:latin typeface="Arial"/>
          <a:ea typeface="ＭＳ Ｐゴシック" pitchFamily="-110" charset="-128"/>
          <a:cs typeface="Arial"/>
        </a:defRPr>
      </a:lvl1pPr>
      <a:lvl2pPr marL="990575" indent="-380990" algn="l" rtl="0" eaLnBrk="1" fontAlgn="base" hangingPunct="1">
        <a:spcBef>
          <a:spcPct val="20000"/>
        </a:spcBef>
        <a:spcAft>
          <a:spcPct val="0"/>
        </a:spcAft>
        <a:buFont typeface="Arial" panose="020B0604020202020204" pitchFamily="34" charset="0"/>
        <a:buChar char="–"/>
        <a:defRPr sz="1733" kern="1200">
          <a:solidFill>
            <a:schemeClr val="accent1"/>
          </a:solidFill>
          <a:latin typeface="+mn-lt"/>
          <a:ea typeface="ＭＳ Ｐゴシック" pitchFamily="-110" charset="-128"/>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mn-cs"/>
        </a:defRPr>
      </a:lvl3pPr>
      <a:lvl4pPr marL="1828754" algn="l" rtl="0" eaLnBrk="1" fontAlgn="base" hangingPunct="1">
        <a:spcBef>
          <a:spcPct val="20000"/>
        </a:spcBef>
        <a:spcAft>
          <a:spcPct val="0"/>
        </a:spcAft>
        <a:buFont typeface="Arial" panose="020B0604020202020204" pitchFamily="34" charset="0"/>
        <a:defRPr sz="2667" kern="1200">
          <a:solidFill>
            <a:schemeClr val="tx1"/>
          </a:solidFill>
          <a:latin typeface="+mn-lt"/>
          <a:ea typeface="ＭＳ Ｐゴシック" pitchFamily="-110" charset="-128"/>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ＭＳ Ｐゴシック" pitchFamily="-110"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jdelijke aanduiding voor dianummer 5">
            <a:extLst>
              <a:ext uri="{FF2B5EF4-FFF2-40B4-BE49-F238E27FC236}">
                <a16:creationId xmlns:a16="http://schemas.microsoft.com/office/drawing/2014/main" id="{430BAB58-2DDC-7944-8715-E091F3CF57AF}"/>
              </a:ext>
            </a:extLst>
          </p:cNvPr>
          <p:cNvSpPr txBox="1">
            <a:spLocks/>
          </p:cNvSpPr>
          <p:nvPr userDrawn="1"/>
        </p:nvSpPr>
        <p:spPr>
          <a:xfrm>
            <a:off x="9856564" y="6628642"/>
            <a:ext cx="2000474"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a:t>
            </a:r>
            <a:fld id="{0C7C4DD7-4CE3-43E1-9C02-6F4A67492149}" type="slidenum">
              <a:rPr lang="nl-NL" sz="800" smtClean="0">
                <a:solidFill>
                  <a:srgbClr val="535353"/>
                </a:solidFill>
              </a:rPr>
              <a:pPr algn="r"/>
              <a:t>‹#›</a:t>
            </a:fld>
            <a:endParaRPr lang="nl-NL" sz="800" dirty="0">
              <a:solidFill>
                <a:srgbClr val="535353"/>
              </a:solidFill>
            </a:endParaRPr>
          </a:p>
        </p:txBody>
      </p:sp>
    </p:spTree>
    <p:extLst>
      <p:ext uri="{BB962C8B-B14F-4D97-AF65-F5344CB8AC3E}">
        <p14:creationId xmlns:p14="http://schemas.microsoft.com/office/powerpoint/2010/main" val="24346939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orient="horz" pos="4110">
          <p15:clr>
            <a:srgbClr val="F26B43"/>
          </p15:clr>
        </p15:guide>
        <p15:guide id="4" pos="7469">
          <p15:clr>
            <a:srgbClr val="F26B43"/>
          </p15:clr>
        </p15:guide>
        <p15:guide id="5" pos="506">
          <p15:clr>
            <a:srgbClr val="F26B43"/>
          </p15:clr>
        </p15:guide>
        <p15:guide id="6" orient="horz" pos="504">
          <p15:clr>
            <a:srgbClr val="F26B43"/>
          </p15:clr>
        </p15:guide>
        <p15:guide id="7" orient="horz" pos="3816">
          <p15:clr>
            <a:srgbClr val="F26B43"/>
          </p15:clr>
        </p15:guide>
        <p15:guide id="8" pos="7174">
          <p15:clr>
            <a:srgbClr val="F26B43"/>
          </p15:clr>
        </p15:guide>
        <p15:guide id="9" orient="horz" pos="686">
          <p15:clr>
            <a:srgbClr val="F26B43"/>
          </p15:clr>
        </p15:guide>
        <p15:guide id="10" orient="horz" pos="1094">
          <p15:clr>
            <a:srgbClr val="F26B43"/>
          </p15:clr>
        </p15:guide>
        <p15:guide id="11" orient="horz" pos="89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2.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customXml" Target="../ink/ink1.xml"/><Relationship Id="rId21" Type="http://schemas.openxmlformats.org/officeDocument/2006/relationships/image" Target="../media/image46.png"/><Relationship Id="rId7" Type="http://schemas.openxmlformats.org/officeDocument/2006/relationships/image" Target="../media/image390.png"/><Relationship Id="rId12" Type="http://schemas.openxmlformats.org/officeDocument/2006/relationships/customXml" Target="../ink/ink5.xml"/><Relationship Id="rId17" Type="http://schemas.openxmlformats.org/officeDocument/2006/relationships/image" Target="../media/image44.png"/><Relationship Id="rId25" Type="http://schemas.openxmlformats.org/officeDocument/2006/relationships/image" Target="../media/image48.png"/><Relationship Id="rId2" Type="http://schemas.openxmlformats.org/officeDocument/2006/relationships/image" Target="../media/image45.emf"/><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10.png"/><Relationship Id="rId24" Type="http://schemas.openxmlformats.org/officeDocument/2006/relationships/customXml" Target="../ink/ink11.xml"/><Relationship Id="rId5" Type="http://schemas.openxmlformats.org/officeDocument/2006/relationships/image" Target="../media/image380.png"/><Relationship Id="rId15" Type="http://schemas.openxmlformats.org/officeDocument/2006/relationships/image" Target="../media/image430.png"/><Relationship Id="rId23" Type="http://schemas.openxmlformats.org/officeDocument/2006/relationships/image" Target="../media/image47.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45.png"/><Relationship Id="rId31" Type="http://schemas.openxmlformats.org/officeDocument/2006/relationships/image" Target="../media/image51.png"/><Relationship Id="rId9" Type="http://schemas.openxmlformats.org/officeDocument/2006/relationships/image" Target="../media/image4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9.png"/><Relationship Id="rId30" Type="http://schemas.openxmlformats.org/officeDocument/2006/relationships/customXml" Target="../ink/ink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75.tiff"/><Relationship Id="rId5"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hyperlink" Target="mailto:info@vpinstruments.com" TargetMode="Externa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96.jpe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4.png"/><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17.xml"/><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17.xml"/><Relationship Id="rId5" Type="http://schemas.openxmlformats.org/officeDocument/2006/relationships/image" Target="../media/image110.jpeg"/><Relationship Id="rId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11.png"/><Relationship Id="rId1" Type="http://schemas.openxmlformats.org/officeDocument/2006/relationships/slideLayout" Target="../slideLayouts/slideLayout1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3962400" y="3756570"/>
            <a:ext cx="4777142" cy="118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The recording and slides of this webinar will be made available to attendees via email later today.</a:t>
            </a:r>
          </a:p>
          <a:p>
            <a:pPr algn="ctr" eaLnBrk="0" fontAlgn="base" hangingPunct="0">
              <a:lnSpc>
                <a:spcPts val="1680"/>
              </a:lnSpc>
              <a:spcBef>
                <a:spcPct val="0"/>
              </a:spcBef>
              <a:spcAft>
                <a:spcPct val="0"/>
              </a:spcAft>
              <a:defRPr/>
            </a:pPr>
            <a:endParaRPr lang="en-US" altLang="en-US" sz="1600" kern="0" dirty="0">
              <a:solidFill>
                <a:prstClr val="black"/>
              </a:solidFill>
              <a:latin typeface="+mj-lt"/>
              <a:cs typeface="Calibri" panose="020F0502020204030204" pitchFamily="34" charset="0"/>
            </a:endParaRPr>
          </a:p>
          <a:p>
            <a:pPr algn="ctr" eaLnBrk="0" fontAlgn="base" hangingPunct="0">
              <a:lnSpc>
                <a:spcPts val="1680"/>
              </a:lnSpc>
              <a:spcBef>
                <a:spcPct val="0"/>
              </a:spcBef>
              <a:spcAft>
                <a:spcPct val="0"/>
              </a:spcAft>
              <a:defRPr/>
            </a:pPr>
            <a:r>
              <a:rPr lang="en-US" altLang="en-US" sz="1600" kern="0" dirty="0">
                <a:solidFill>
                  <a:prstClr val="black"/>
                </a:solidFill>
                <a:latin typeface="+mj-lt"/>
                <a:cs typeface="Calibri" panose="020F0502020204030204" pitchFamily="34" charset="0"/>
              </a:rPr>
              <a:t>PDH Certificates will be e-mailed to attendees within two days.</a:t>
            </a:r>
            <a:endParaRPr lang="en-US" altLang="en-US" sz="1600" b="1" kern="0" dirty="0">
              <a:solidFill>
                <a:prstClr val="black"/>
              </a:solidFill>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90596" y="1543053"/>
            <a:ext cx="10210799" cy="64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chemeClr val="accent4"/>
                </a:solidFill>
              </a:rPr>
              <a:t>Air Compressor Master Controls to Prevent Control Gap</a:t>
            </a:r>
          </a:p>
        </p:txBody>
      </p:sp>
      <p:sp>
        <p:nvSpPr>
          <p:cNvPr id="23" name="object 3">
            <a:extLst>
              <a:ext uri="{FF2B5EF4-FFF2-40B4-BE49-F238E27FC236}">
                <a16:creationId xmlns:a16="http://schemas.microsoft.com/office/drawing/2014/main" id="{DD6E8466-892C-4836-B71C-1D12F3F42E0F}"/>
              </a:ext>
            </a:extLst>
          </p:cNvPr>
          <p:cNvSpPr txBox="1"/>
          <p:nvPr/>
        </p:nvSpPr>
        <p:spPr>
          <a:xfrm>
            <a:off x="3096963" y="2203772"/>
            <a:ext cx="5998067" cy="1292662"/>
          </a:xfrm>
          <a:prstGeom prst="rect">
            <a:avLst/>
          </a:prstGeom>
        </p:spPr>
        <p:txBody>
          <a:bodyPr vert="horz" wrap="square" lIns="0" tIns="0" rIns="0" bIns="0" rtlCol="0">
            <a:spAutoFit/>
          </a:bodyPr>
          <a:lstStyle/>
          <a:p>
            <a:pPr marL="9525" algn="ctr" eaLnBrk="0" fontAlgn="base" hangingPunct="0">
              <a:spcBef>
                <a:spcPct val="0"/>
              </a:spcBef>
              <a:spcAft>
                <a:spcPct val="0"/>
              </a:spcAft>
              <a:defRPr/>
            </a:pPr>
            <a:r>
              <a:rPr lang="en-US" sz="2800" spc="-15" dirty="0">
                <a:solidFill>
                  <a:prstClr val="black"/>
                </a:solidFill>
                <a:latin typeface="+mj-lt"/>
                <a:cs typeface="Calibri"/>
              </a:rPr>
              <a:t>Tim Dugan, Compression Engineering Corporation</a:t>
            </a:r>
            <a:endParaRPr lang="en-US" sz="2800" i="1" spc="-15" dirty="0">
              <a:solidFill>
                <a:prstClr val="black"/>
              </a:solidFill>
              <a:latin typeface="+mj-lt"/>
              <a:cs typeface="Calibri"/>
            </a:endParaRPr>
          </a:p>
          <a:p>
            <a:pPr marL="9525" algn="ctr" eaLnBrk="0" fontAlgn="base" hangingPunct="0">
              <a:spcBef>
                <a:spcPct val="0"/>
              </a:spcBef>
              <a:spcAft>
                <a:spcPct val="0"/>
              </a:spcAft>
              <a:defRPr/>
            </a:pPr>
            <a:r>
              <a:rPr lang="en-US" sz="2800" i="1" spc="-15" dirty="0">
                <a:solidFill>
                  <a:prstClr val="black"/>
                </a:solidFill>
                <a:latin typeface="+mj-lt"/>
                <a:cs typeface="Calibri"/>
              </a:rPr>
              <a:t>Keynote Speaker</a:t>
            </a:r>
            <a:endParaRPr sz="2800" i="1" dirty="0">
              <a:solidFill>
                <a:prstClr val="black"/>
              </a:solidFill>
              <a:latin typeface="+mj-lt"/>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9753600" y="3418016"/>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4" name="Picture 3" descr="A picture containing drawing&#10;&#10;Description automatically generated">
            <a:extLst>
              <a:ext uri="{FF2B5EF4-FFF2-40B4-BE49-F238E27FC236}">
                <a16:creationId xmlns:a16="http://schemas.microsoft.com/office/drawing/2014/main" id="{6FFD88F8-8EBE-4DC3-903F-BBA72F246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957" y="3962400"/>
            <a:ext cx="1666875" cy="1247775"/>
          </a:xfrm>
          <a:prstGeom prst="rect">
            <a:avLst/>
          </a:prstGeom>
        </p:spPr>
      </p:pic>
      <p:pic>
        <p:nvPicPr>
          <p:cNvPr id="7" name="Picture 6" descr="A close up of a logo&#10;&#10;Description automatically generated">
            <a:extLst>
              <a:ext uri="{FF2B5EF4-FFF2-40B4-BE49-F238E27FC236}">
                <a16:creationId xmlns:a16="http://schemas.microsoft.com/office/drawing/2014/main" id="{E67F56A6-BA9D-4E5C-9155-C5086F181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964" y="4270221"/>
            <a:ext cx="1352550" cy="800100"/>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229600" cy="563562"/>
          </a:xfrm>
        </p:spPr>
        <p:txBody>
          <a:bodyPr>
            <a:normAutofit/>
          </a:bodyPr>
          <a:lstStyle/>
          <a:p>
            <a:r>
              <a:rPr lang="en-US" b="1" dirty="0"/>
              <a:t>Master Control System: 	Cascade:</a:t>
            </a:r>
          </a:p>
          <a:p>
            <a:endParaRPr lang="en-US" b="1" dirty="0"/>
          </a:p>
          <a:p>
            <a:endParaRPr lang="en-US" b="1" dirty="0"/>
          </a:p>
          <a:p>
            <a:endParaRPr lang="en-US" b="1" dirty="0"/>
          </a:p>
          <a:p>
            <a:endParaRPr lang="en-US" b="1" dirty="0"/>
          </a:p>
          <a:p>
            <a:pPr marL="0" indent="0">
              <a:buNone/>
            </a:pPr>
            <a:endParaRPr lang="en-US" b="1" dirty="0"/>
          </a:p>
        </p:txBody>
      </p:sp>
      <p:pic>
        <p:nvPicPr>
          <p:cNvPr id="5" name="Picture 2" descr="C:\Users\timdugan\Dropbox (Compression Engineer)\CEC\Marketing\Presentations\Boeing Mech Tech\power-st-2.jpg">
            <a:extLst>
              <a:ext uri="{FF2B5EF4-FFF2-40B4-BE49-F238E27FC236}">
                <a16:creationId xmlns:a16="http://schemas.microsoft.com/office/drawing/2014/main" id="{2E9C6F01-4B79-4D34-AAF5-1D3873731C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8016" y="1747157"/>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timdugan\Dropbox (Compression Engineer)\CEC\Marketing\Presentations\Boeing Mech Tech\7615Cascading_Waterfall_02.jpg">
            <a:extLst>
              <a:ext uri="{FF2B5EF4-FFF2-40B4-BE49-F238E27FC236}">
                <a16:creationId xmlns:a16="http://schemas.microsoft.com/office/drawing/2014/main" id="{AD0E4BED-3FD1-44E9-AD22-BED566BA65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47157"/>
            <a:ext cx="27307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timdugan\Dropbox (Compression Engineer)\CEC\Marketing\Presentations\Boeing Mech Tech\target.png">
            <a:extLst>
              <a:ext uri="{FF2B5EF4-FFF2-40B4-BE49-F238E27FC236}">
                <a16:creationId xmlns:a16="http://schemas.microsoft.com/office/drawing/2014/main" id="{E4A6F3A1-2A8B-4A67-BE7A-1C0B2AFA5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191000"/>
            <a:ext cx="192883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F2789E61-6638-4E15-AC0B-25C68190C5F9}"/>
              </a:ext>
            </a:extLst>
          </p:cNvPr>
          <p:cNvSpPr txBox="1">
            <a:spLocks/>
          </p:cNvSpPr>
          <p:nvPr/>
        </p:nvSpPr>
        <p:spPr>
          <a:xfrm>
            <a:off x="3886200" y="3810000"/>
            <a:ext cx="1676400" cy="47647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Target:</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
                <a:srgbClr val="872F52"/>
              </a:buClr>
              <a:buSzPct val="70000"/>
              <a:buFont typeface="Arial"/>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358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Definitions</a:t>
            </a:r>
          </a:p>
        </p:txBody>
      </p:sp>
      <p:sp>
        <p:nvSpPr>
          <p:cNvPr id="4" name="Content Placeholder 2">
            <a:extLst>
              <a:ext uri="{FF2B5EF4-FFF2-40B4-BE49-F238E27FC236}">
                <a16:creationId xmlns:a16="http://schemas.microsoft.com/office/drawing/2014/main" id="{DBD677A5-DF18-4B99-947A-A0839A249D65}"/>
              </a:ext>
            </a:extLst>
          </p:cNvPr>
          <p:cNvSpPr>
            <a:spLocks noGrp="1"/>
          </p:cNvSpPr>
          <p:nvPr>
            <p:ph idx="1"/>
          </p:nvPr>
        </p:nvSpPr>
        <p:spPr>
          <a:xfrm>
            <a:off x="1143000" y="1295400"/>
            <a:ext cx="8305800" cy="4267200"/>
          </a:xfrm>
        </p:spPr>
        <p:txBody>
          <a:bodyPr/>
          <a:lstStyle/>
          <a:p>
            <a:pPr eaLnBrk="1" hangingPunct="1"/>
            <a:r>
              <a:rPr lang="en-US" altLang="en-US" b="1" dirty="0"/>
              <a:t>Flow-based</a:t>
            </a:r>
          </a:p>
          <a:p>
            <a:pPr eaLnBrk="1" hangingPunct="1"/>
            <a:endParaRPr lang="en-US" altLang="en-US" b="1" dirty="0"/>
          </a:p>
          <a:p>
            <a:pPr eaLnBrk="1" hangingPunct="1"/>
            <a:endParaRPr lang="en-US" altLang="en-US" b="1" dirty="0"/>
          </a:p>
          <a:p>
            <a:pPr eaLnBrk="1" hangingPunct="1"/>
            <a:r>
              <a:rPr lang="en-US" altLang="en-US" b="1" dirty="0"/>
              <a:t>Load-sharing</a:t>
            </a:r>
          </a:p>
          <a:p>
            <a:pPr eaLnBrk="1" hangingPunct="1"/>
            <a:endParaRPr lang="en-US" altLang="en-US" b="1" dirty="0"/>
          </a:p>
          <a:p>
            <a:pPr marL="0" indent="0" eaLnBrk="1" hangingPunct="1">
              <a:buNone/>
            </a:pPr>
            <a:endParaRPr lang="en-US" altLang="en-US" b="1" dirty="0"/>
          </a:p>
          <a:p>
            <a:pPr eaLnBrk="1" hangingPunct="1"/>
            <a:r>
              <a:rPr lang="en-US" altLang="en-US" b="1" dirty="0"/>
              <a:t>Hybrid base-trim</a:t>
            </a:r>
          </a:p>
        </p:txBody>
      </p:sp>
      <p:pic>
        <p:nvPicPr>
          <p:cNvPr id="5" name="Picture 4" descr="C:\Users\timdugan\Dropbox (Compression Engineer)\CEC\Marketing\Presentations\Boeing Mech Tech\flow.png">
            <a:extLst>
              <a:ext uri="{FF2B5EF4-FFF2-40B4-BE49-F238E27FC236}">
                <a16:creationId xmlns:a16="http://schemas.microsoft.com/office/drawing/2014/main" id="{2506781A-0ED4-4F35-9F0E-DFF3F7E64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1222884"/>
            <a:ext cx="207303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timdugan\Dropbox (Compression Engineer)\CEC\Marketing\Presentations\Boeing Mech Tech\sharing-the-load.jpg">
            <a:extLst>
              <a:ext uri="{FF2B5EF4-FFF2-40B4-BE49-F238E27FC236}">
                <a16:creationId xmlns:a16="http://schemas.microsoft.com/office/drawing/2014/main" id="{B0F59842-4281-4FCB-B4B3-EFE1AFE16E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7432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timdugan\Dropbox (Compression Engineer)\CEC\Marketing\Presentations\Boeing Mech Tech\hybrid.png">
            <a:extLst>
              <a:ext uri="{FF2B5EF4-FFF2-40B4-BE49-F238E27FC236}">
                <a16:creationId xmlns:a16="http://schemas.microsoft.com/office/drawing/2014/main" id="{120D5BF2-B71C-4668-A5E2-C6882A1F5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294075"/>
            <a:ext cx="19376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50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81200" y="1143000"/>
            <a:ext cx="8229600" cy="4572000"/>
          </a:xfrm>
        </p:spPr>
        <p:txBody>
          <a:bodyPr>
            <a:normAutofit/>
          </a:bodyPr>
          <a:lstStyle/>
          <a:p>
            <a:r>
              <a:rPr lang="en-US" sz="2800" b="1" i="1" dirty="0"/>
              <a:t>Control Gap:</a:t>
            </a:r>
          </a:p>
          <a:p>
            <a:endParaRPr lang="en-US" sz="2600" dirty="0"/>
          </a:p>
          <a:p>
            <a:endParaRPr lang="en-US" sz="2600" dirty="0"/>
          </a:p>
          <a:p>
            <a:endParaRPr lang="en-US" sz="2600" dirty="0"/>
          </a:p>
          <a:p>
            <a:endParaRPr lang="en-US" sz="2600" dirty="0"/>
          </a:p>
          <a:p>
            <a:r>
              <a:rPr lang="en-US" sz="2600" dirty="0" err="1"/>
              <a:t>Kinda</a:t>
            </a:r>
            <a:r>
              <a:rPr lang="en-US" sz="2600" dirty="0"/>
              <a:t> like </a:t>
            </a:r>
            <a:r>
              <a:rPr lang="en-US" sz="2600" b="1" i="1" dirty="0"/>
              <a:t>Communication Gap</a:t>
            </a:r>
            <a:endParaRPr lang="en-US" sz="2600" dirty="0"/>
          </a:p>
        </p:txBody>
      </p:sp>
      <p:pic>
        <p:nvPicPr>
          <p:cNvPr id="1026" name="Picture 2" descr="Kate Heddleston">
            <a:extLst>
              <a:ext uri="{FF2B5EF4-FFF2-40B4-BE49-F238E27FC236}">
                <a16:creationId xmlns:a16="http://schemas.microsoft.com/office/drawing/2014/main" id="{14933CE8-19BF-4DC6-B03A-EE80053F4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362" y="4107354"/>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rol System Basics | Ledin Engineering, Inc.">
            <a:extLst>
              <a:ext uri="{FF2B5EF4-FFF2-40B4-BE49-F238E27FC236}">
                <a16:creationId xmlns:a16="http://schemas.microsoft.com/office/drawing/2014/main" id="{A736468D-1BE0-4EB5-AF0F-8E35BFAE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238500" cy="258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8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Example System</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2057400" y="4495800"/>
            <a:ext cx="8153400" cy="1219200"/>
          </a:xfrm>
        </p:spPr>
        <p:txBody>
          <a:bodyPr>
            <a:normAutofit/>
          </a:bodyPr>
          <a:lstStyle/>
          <a:p>
            <a:r>
              <a:rPr lang="en-US" dirty="0"/>
              <a:t>Modulating Comp 320 scfm Capacity </a:t>
            </a:r>
          </a:p>
          <a:p>
            <a:r>
              <a:rPr lang="en-US" dirty="0"/>
              <a:t>VFD Comp 100-315 scfm Capacity</a:t>
            </a:r>
          </a:p>
          <a:p>
            <a:endParaRPr lang="en-US" dirty="0"/>
          </a:p>
          <a:p>
            <a:endParaRPr lang="en-US" b="1" dirty="0"/>
          </a:p>
          <a:p>
            <a:endParaRPr lang="en-US" dirty="0"/>
          </a:p>
        </p:txBody>
      </p:sp>
      <p:pic>
        <p:nvPicPr>
          <p:cNvPr id="26" name="Picture 25">
            <a:extLst>
              <a:ext uri="{FF2B5EF4-FFF2-40B4-BE49-F238E27FC236}">
                <a16:creationId xmlns:a16="http://schemas.microsoft.com/office/drawing/2014/main" id="{F985571A-A186-48F9-B945-BB9C58E42F31}"/>
              </a:ext>
            </a:extLst>
          </p:cNvPr>
          <p:cNvPicPr>
            <a:picLocks noChangeAspect="1"/>
          </p:cNvPicPr>
          <p:nvPr/>
        </p:nvPicPr>
        <p:blipFill>
          <a:blip r:embed="rId2"/>
          <a:stretch>
            <a:fillRect/>
          </a:stretch>
        </p:blipFill>
        <p:spPr>
          <a:xfrm>
            <a:off x="2236787" y="922433"/>
            <a:ext cx="7897813" cy="3598671"/>
          </a:xfrm>
          <a:prstGeom prst="rect">
            <a:avLst/>
          </a:prstGeom>
        </p:spPr>
      </p:pic>
      <p:grpSp>
        <p:nvGrpSpPr>
          <p:cNvPr id="2065" name="Group 731"/>
          <p:cNvGrpSpPr>
            <a:grpSpLocks/>
          </p:cNvGrpSpPr>
          <p:nvPr/>
        </p:nvGrpSpPr>
        <p:grpSpPr bwMode="auto">
          <a:xfrm>
            <a:off x="906463" y="674688"/>
            <a:ext cx="2751137" cy="803275"/>
            <a:chOff x="55" y="397"/>
            <a:chExt cx="274" cy="88"/>
          </a:xfrm>
        </p:grpSpPr>
      </p:grpSp>
    </p:spTree>
    <p:extLst>
      <p:ext uri="{BB962C8B-B14F-4D97-AF65-F5344CB8AC3E}">
        <p14:creationId xmlns:p14="http://schemas.microsoft.com/office/powerpoint/2010/main" val="2010486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Example System</a:t>
            </a:r>
          </a:p>
        </p:txBody>
      </p:sp>
      <p:pic>
        <p:nvPicPr>
          <p:cNvPr id="4" name="Picture 3">
            <a:extLst>
              <a:ext uri="{FF2B5EF4-FFF2-40B4-BE49-F238E27FC236}">
                <a16:creationId xmlns:a16="http://schemas.microsoft.com/office/drawing/2014/main" id="{81A8466D-E715-41C5-BBC3-1BAD29A928DF}"/>
              </a:ext>
            </a:extLst>
          </p:cNvPr>
          <p:cNvPicPr>
            <a:picLocks noChangeAspect="1"/>
          </p:cNvPicPr>
          <p:nvPr/>
        </p:nvPicPr>
        <p:blipFill>
          <a:blip r:embed="rId2"/>
          <a:stretch>
            <a:fillRect/>
          </a:stretch>
        </p:blipFill>
        <p:spPr>
          <a:xfrm>
            <a:off x="1858264" y="774700"/>
            <a:ext cx="8577072" cy="5835396"/>
          </a:xfrm>
          <a:prstGeom prst="rect">
            <a:avLst/>
          </a:prstGeom>
        </p:spPr>
      </p:pic>
      <p:grpSp>
        <p:nvGrpSpPr>
          <p:cNvPr id="31" name="Group 30">
            <a:extLst>
              <a:ext uri="{FF2B5EF4-FFF2-40B4-BE49-F238E27FC236}">
                <a16:creationId xmlns:a16="http://schemas.microsoft.com/office/drawing/2014/main" id="{78821B11-3C2D-4145-8CC9-43DA583C0117}"/>
              </a:ext>
            </a:extLst>
          </p:cNvPr>
          <p:cNvGrpSpPr/>
          <p:nvPr/>
        </p:nvGrpSpPr>
        <p:grpSpPr>
          <a:xfrm>
            <a:off x="3085380" y="3138180"/>
            <a:ext cx="4575600" cy="610920"/>
            <a:chOff x="3085380" y="3138180"/>
            <a:chExt cx="4575600" cy="61092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CCC22C72-86ED-411B-9F07-B94425FE38EF}"/>
                    </a:ext>
                  </a:extLst>
                </p14:cNvPr>
                <p14:cNvContentPartPr/>
                <p14:nvPr/>
              </p14:nvContentPartPr>
              <p14:xfrm>
                <a:off x="3085380" y="3165540"/>
                <a:ext cx="502920" cy="472680"/>
              </p14:xfrm>
            </p:contentPart>
          </mc:Choice>
          <mc:Fallback xmlns="">
            <p:pic>
              <p:nvPicPr>
                <p:cNvPr id="12" name="Ink 11">
                  <a:extLst>
                    <a:ext uri="{FF2B5EF4-FFF2-40B4-BE49-F238E27FC236}">
                      <a16:creationId xmlns:a16="http://schemas.microsoft.com/office/drawing/2014/main" id="{CCC22C72-86ED-411B-9F07-B94425FE38EF}"/>
                    </a:ext>
                  </a:extLst>
                </p:cNvPr>
                <p:cNvPicPr/>
                <p:nvPr/>
              </p:nvPicPr>
              <p:blipFill>
                <a:blip r:embed="rId5"/>
                <a:stretch>
                  <a:fillRect/>
                </a:stretch>
              </p:blipFill>
              <p:spPr>
                <a:xfrm>
                  <a:off x="3076740" y="3156900"/>
                  <a:ext cx="520560" cy="490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D108522A-D880-4119-928E-71F38B1098EC}"/>
                    </a:ext>
                  </a:extLst>
                </p14:cNvPr>
                <p14:cNvContentPartPr/>
                <p14:nvPr/>
              </p14:nvContentPartPr>
              <p14:xfrm>
                <a:off x="3348180" y="3149700"/>
                <a:ext cx="549360" cy="522000"/>
              </p14:xfrm>
            </p:contentPart>
          </mc:Choice>
          <mc:Fallback xmlns="">
            <p:pic>
              <p:nvPicPr>
                <p:cNvPr id="13" name="Ink 12">
                  <a:extLst>
                    <a:ext uri="{FF2B5EF4-FFF2-40B4-BE49-F238E27FC236}">
                      <a16:creationId xmlns:a16="http://schemas.microsoft.com/office/drawing/2014/main" id="{D108522A-D880-4119-928E-71F38B1098EC}"/>
                    </a:ext>
                  </a:extLst>
                </p:cNvPr>
                <p:cNvPicPr/>
                <p:nvPr/>
              </p:nvPicPr>
              <p:blipFill>
                <a:blip r:embed="rId7"/>
                <a:stretch>
                  <a:fillRect/>
                </a:stretch>
              </p:blipFill>
              <p:spPr>
                <a:xfrm>
                  <a:off x="3339180" y="3140700"/>
                  <a:ext cx="567000" cy="539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2E25BFB-9788-4C12-BCD4-F50F9A0C75CB}"/>
                    </a:ext>
                  </a:extLst>
                </p14:cNvPr>
                <p14:cNvContentPartPr/>
                <p14:nvPr/>
              </p14:nvContentPartPr>
              <p14:xfrm>
                <a:off x="3722220" y="3138180"/>
                <a:ext cx="521280" cy="532440"/>
              </p14:xfrm>
            </p:contentPart>
          </mc:Choice>
          <mc:Fallback xmlns="">
            <p:pic>
              <p:nvPicPr>
                <p:cNvPr id="14" name="Ink 13">
                  <a:extLst>
                    <a:ext uri="{FF2B5EF4-FFF2-40B4-BE49-F238E27FC236}">
                      <a16:creationId xmlns:a16="http://schemas.microsoft.com/office/drawing/2014/main" id="{A2E25BFB-9788-4C12-BCD4-F50F9A0C75CB}"/>
                    </a:ext>
                  </a:extLst>
                </p:cNvPr>
                <p:cNvPicPr/>
                <p:nvPr/>
              </p:nvPicPr>
              <p:blipFill>
                <a:blip r:embed="rId9"/>
                <a:stretch>
                  <a:fillRect/>
                </a:stretch>
              </p:blipFill>
              <p:spPr>
                <a:xfrm>
                  <a:off x="3713220" y="3129540"/>
                  <a:ext cx="53892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720F7FCD-03D1-42AE-8FE8-A70B03777A79}"/>
                    </a:ext>
                  </a:extLst>
                </p14:cNvPr>
                <p14:cNvContentPartPr/>
                <p14:nvPr/>
              </p14:nvContentPartPr>
              <p14:xfrm>
                <a:off x="4023540" y="3144300"/>
                <a:ext cx="525960" cy="540360"/>
              </p14:xfrm>
            </p:contentPart>
          </mc:Choice>
          <mc:Fallback xmlns="">
            <p:pic>
              <p:nvPicPr>
                <p:cNvPr id="15" name="Ink 14">
                  <a:extLst>
                    <a:ext uri="{FF2B5EF4-FFF2-40B4-BE49-F238E27FC236}">
                      <a16:creationId xmlns:a16="http://schemas.microsoft.com/office/drawing/2014/main" id="{720F7FCD-03D1-42AE-8FE8-A70B03777A79}"/>
                    </a:ext>
                  </a:extLst>
                </p:cNvPr>
                <p:cNvPicPr/>
                <p:nvPr/>
              </p:nvPicPr>
              <p:blipFill>
                <a:blip r:embed="rId11"/>
                <a:stretch>
                  <a:fillRect/>
                </a:stretch>
              </p:blipFill>
              <p:spPr>
                <a:xfrm>
                  <a:off x="4014540" y="3135300"/>
                  <a:ext cx="54360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76A7933C-74A7-4C82-89EE-9DAC4A6691AD}"/>
                    </a:ext>
                  </a:extLst>
                </p14:cNvPr>
                <p14:cNvContentPartPr/>
                <p14:nvPr/>
              </p14:nvContentPartPr>
              <p14:xfrm>
                <a:off x="4333140" y="3155100"/>
                <a:ext cx="540720" cy="570240"/>
              </p14:xfrm>
            </p:contentPart>
          </mc:Choice>
          <mc:Fallback xmlns="">
            <p:pic>
              <p:nvPicPr>
                <p:cNvPr id="16" name="Ink 15">
                  <a:extLst>
                    <a:ext uri="{FF2B5EF4-FFF2-40B4-BE49-F238E27FC236}">
                      <a16:creationId xmlns:a16="http://schemas.microsoft.com/office/drawing/2014/main" id="{76A7933C-74A7-4C82-89EE-9DAC4A6691AD}"/>
                    </a:ext>
                  </a:extLst>
                </p:cNvPr>
                <p:cNvPicPr/>
                <p:nvPr/>
              </p:nvPicPr>
              <p:blipFill>
                <a:blip r:embed="rId13"/>
                <a:stretch>
                  <a:fillRect/>
                </a:stretch>
              </p:blipFill>
              <p:spPr>
                <a:xfrm>
                  <a:off x="4324140" y="3146460"/>
                  <a:ext cx="558360" cy="587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AA5266AF-EECE-40C2-B3A8-DCB53A1D1BFF}"/>
                    </a:ext>
                  </a:extLst>
                </p14:cNvPr>
                <p14:cNvContentPartPr/>
                <p14:nvPr/>
              </p14:nvContentPartPr>
              <p14:xfrm>
                <a:off x="4710780" y="3152220"/>
                <a:ext cx="496440" cy="532800"/>
              </p14:xfrm>
            </p:contentPart>
          </mc:Choice>
          <mc:Fallback xmlns="">
            <p:pic>
              <p:nvPicPr>
                <p:cNvPr id="17" name="Ink 16">
                  <a:extLst>
                    <a:ext uri="{FF2B5EF4-FFF2-40B4-BE49-F238E27FC236}">
                      <a16:creationId xmlns:a16="http://schemas.microsoft.com/office/drawing/2014/main" id="{AA5266AF-EECE-40C2-B3A8-DCB53A1D1BFF}"/>
                    </a:ext>
                  </a:extLst>
                </p:cNvPr>
                <p:cNvPicPr/>
                <p:nvPr/>
              </p:nvPicPr>
              <p:blipFill>
                <a:blip r:embed="rId15"/>
                <a:stretch>
                  <a:fillRect/>
                </a:stretch>
              </p:blipFill>
              <p:spPr>
                <a:xfrm>
                  <a:off x="4701780" y="3143220"/>
                  <a:ext cx="514080" cy="550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9CFDE5FF-2969-4348-A06B-71B0D458F8E2}"/>
                    </a:ext>
                  </a:extLst>
                </p14:cNvPr>
                <p14:cNvContentPartPr/>
                <p14:nvPr/>
              </p14:nvContentPartPr>
              <p14:xfrm>
                <a:off x="5064300" y="3149700"/>
                <a:ext cx="478080" cy="536400"/>
              </p14:xfrm>
            </p:contentPart>
          </mc:Choice>
          <mc:Fallback xmlns="">
            <p:pic>
              <p:nvPicPr>
                <p:cNvPr id="18" name="Ink 17">
                  <a:extLst>
                    <a:ext uri="{FF2B5EF4-FFF2-40B4-BE49-F238E27FC236}">
                      <a16:creationId xmlns:a16="http://schemas.microsoft.com/office/drawing/2014/main" id="{9CFDE5FF-2969-4348-A06B-71B0D458F8E2}"/>
                    </a:ext>
                  </a:extLst>
                </p:cNvPr>
                <p:cNvPicPr/>
                <p:nvPr/>
              </p:nvPicPr>
              <p:blipFill>
                <a:blip r:embed="rId17"/>
                <a:stretch>
                  <a:fillRect/>
                </a:stretch>
              </p:blipFill>
              <p:spPr>
                <a:xfrm>
                  <a:off x="5055660" y="3140700"/>
                  <a:ext cx="495720" cy="554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2A0BFCF2-C8EE-4C34-8F9C-282D59ADAE6B}"/>
                    </a:ext>
                  </a:extLst>
                </p14:cNvPr>
                <p14:cNvContentPartPr/>
                <p14:nvPr/>
              </p14:nvContentPartPr>
              <p14:xfrm>
                <a:off x="5313060" y="3165540"/>
                <a:ext cx="516960" cy="583560"/>
              </p14:xfrm>
            </p:contentPart>
          </mc:Choice>
          <mc:Fallback xmlns="">
            <p:pic>
              <p:nvPicPr>
                <p:cNvPr id="19" name="Ink 18">
                  <a:extLst>
                    <a:ext uri="{FF2B5EF4-FFF2-40B4-BE49-F238E27FC236}">
                      <a16:creationId xmlns:a16="http://schemas.microsoft.com/office/drawing/2014/main" id="{2A0BFCF2-C8EE-4C34-8F9C-282D59ADAE6B}"/>
                    </a:ext>
                  </a:extLst>
                </p:cNvPr>
                <p:cNvPicPr/>
                <p:nvPr/>
              </p:nvPicPr>
              <p:blipFill>
                <a:blip r:embed="rId19"/>
                <a:stretch>
                  <a:fillRect/>
                </a:stretch>
              </p:blipFill>
              <p:spPr>
                <a:xfrm>
                  <a:off x="5304420" y="3156900"/>
                  <a:ext cx="534600" cy="601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7A5E28F0-9F31-45CC-9661-F7D54415505F}"/>
                    </a:ext>
                  </a:extLst>
                </p14:cNvPr>
                <p14:cNvContentPartPr/>
                <p14:nvPr/>
              </p14:nvContentPartPr>
              <p14:xfrm>
                <a:off x="5684220" y="3157260"/>
                <a:ext cx="558360" cy="551520"/>
              </p14:xfrm>
            </p:contentPart>
          </mc:Choice>
          <mc:Fallback xmlns="">
            <p:pic>
              <p:nvPicPr>
                <p:cNvPr id="20" name="Ink 19">
                  <a:extLst>
                    <a:ext uri="{FF2B5EF4-FFF2-40B4-BE49-F238E27FC236}">
                      <a16:creationId xmlns:a16="http://schemas.microsoft.com/office/drawing/2014/main" id="{7A5E28F0-9F31-45CC-9661-F7D54415505F}"/>
                    </a:ext>
                  </a:extLst>
                </p:cNvPr>
                <p:cNvPicPr/>
                <p:nvPr/>
              </p:nvPicPr>
              <p:blipFill>
                <a:blip r:embed="rId21"/>
                <a:stretch>
                  <a:fillRect/>
                </a:stretch>
              </p:blipFill>
              <p:spPr>
                <a:xfrm>
                  <a:off x="5675580" y="3148260"/>
                  <a:ext cx="576000" cy="569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7084ECAD-642E-4289-B6D6-6EF844BB8A52}"/>
                    </a:ext>
                  </a:extLst>
                </p14:cNvPr>
                <p14:cNvContentPartPr/>
                <p14:nvPr/>
              </p14:nvContentPartPr>
              <p14:xfrm>
                <a:off x="5963940" y="3163020"/>
                <a:ext cx="543960" cy="554400"/>
              </p14:xfrm>
            </p:contentPart>
          </mc:Choice>
          <mc:Fallback xmlns="">
            <p:pic>
              <p:nvPicPr>
                <p:cNvPr id="21" name="Ink 20">
                  <a:extLst>
                    <a:ext uri="{FF2B5EF4-FFF2-40B4-BE49-F238E27FC236}">
                      <a16:creationId xmlns:a16="http://schemas.microsoft.com/office/drawing/2014/main" id="{7084ECAD-642E-4289-B6D6-6EF844BB8A52}"/>
                    </a:ext>
                  </a:extLst>
                </p:cNvPr>
                <p:cNvPicPr/>
                <p:nvPr/>
              </p:nvPicPr>
              <p:blipFill>
                <a:blip r:embed="rId23"/>
                <a:stretch>
                  <a:fillRect/>
                </a:stretch>
              </p:blipFill>
              <p:spPr>
                <a:xfrm>
                  <a:off x="5955300" y="3154380"/>
                  <a:ext cx="56160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837A6068-D610-4BD0-A5E6-7DF9A00F8F7D}"/>
                    </a:ext>
                  </a:extLst>
                </p14:cNvPr>
                <p14:cNvContentPartPr/>
                <p14:nvPr/>
              </p14:nvContentPartPr>
              <p14:xfrm>
                <a:off x="6379380" y="3159780"/>
                <a:ext cx="468000" cy="563400"/>
              </p14:xfrm>
            </p:contentPart>
          </mc:Choice>
          <mc:Fallback xmlns="">
            <p:pic>
              <p:nvPicPr>
                <p:cNvPr id="25" name="Ink 24">
                  <a:extLst>
                    <a:ext uri="{FF2B5EF4-FFF2-40B4-BE49-F238E27FC236}">
                      <a16:creationId xmlns:a16="http://schemas.microsoft.com/office/drawing/2014/main" id="{837A6068-D610-4BD0-A5E6-7DF9A00F8F7D}"/>
                    </a:ext>
                  </a:extLst>
                </p:cNvPr>
                <p:cNvPicPr/>
                <p:nvPr/>
              </p:nvPicPr>
              <p:blipFill>
                <a:blip r:embed="rId25"/>
                <a:stretch>
                  <a:fillRect/>
                </a:stretch>
              </p:blipFill>
              <p:spPr>
                <a:xfrm>
                  <a:off x="6370740" y="3150780"/>
                  <a:ext cx="485640" cy="581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CD86EC19-9FE8-43E4-8E6C-C9A4373BB2B3}"/>
                    </a:ext>
                  </a:extLst>
                </p14:cNvPr>
                <p14:cNvContentPartPr/>
                <p14:nvPr/>
              </p14:nvContentPartPr>
              <p14:xfrm>
                <a:off x="6683220" y="3167340"/>
                <a:ext cx="455760" cy="550440"/>
              </p14:xfrm>
            </p:contentPart>
          </mc:Choice>
          <mc:Fallback xmlns="">
            <p:pic>
              <p:nvPicPr>
                <p:cNvPr id="27" name="Ink 26">
                  <a:extLst>
                    <a:ext uri="{FF2B5EF4-FFF2-40B4-BE49-F238E27FC236}">
                      <a16:creationId xmlns:a16="http://schemas.microsoft.com/office/drawing/2014/main" id="{CD86EC19-9FE8-43E4-8E6C-C9A4373BB2B3}"/>
                    </a:ext>
                  </a:extLst>
                </p:cNvPr>
                <p:cNvPicPr/>
                <p:nvPr/>
              </p:nvPicPr>
              <p:blipFill>
                <a:blip r:embed="rId27"/>
                <a:stretch>
                  <a:fillRect/>
                </a:stretch>
              </p:blipFill>
              <p:spPr>
                <a:xfrm>
                  <a:off x="6674580" y="3158340"/>
                  <a:ext cx="473400" cy="568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9F296F65-3025-4F81-97D3-F334B27BF7E1}"/>
                    </a:ext>
                  </a:extLst>
                </p14:cNvPr>
                <p14:cNvContentPartPr/>
                <p14:nvPr/>
              </p14:nvContentPartPr>
              <p14:xfrm>
                <a:off x="6972660" y="3189300"/>
                <a:ext cx="465120" cy="521640"/>
              </p14:xfrm>
            </p:contentPart>
          </mc:Choice>
          <mc:Fallback xmlns="">
            <p:pic>
              <p:nvPicPr>
                <p:cNvPr id="29" name="Ink 28">
                  <a:extLst>
                    <a:ext uri="{FF2B5EF4-FFF2-40B4-BE49-F238E27FC236}">
                      <a16:creationId xmlns:a16="http://schemas.microsoft.com/office/drawing/2014/main" id="{9F296F65-3025-4F81-97D3-F334B27BF7E1}"/>
                    </a:ext>
                  </a:extLst>
                </p:cNvPr>
                <p:cNvPicPr/>
                <p:nvPr/>
              </p:nvPicPr>
              <p:blipFill>
                <a:blip r:embed="rId29"/>
                <a:stretch>
                  <a:fillRect/>
                </a:stretch>
              </p:blipFill>
              <p:spPr>
                <a:xfrm>
                  <a:off x="6963660" y="3180660"/>
                  <a:ext cx="482760" cy="539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7F760D3-2217-465D-8CBF-4B45410461B5}"/>
                    </a:ext>
                  </a:extLst>
                </p14:cNvPr>
                <p14:cNvContentPartPr/>
                <p14:nvPr/>
              </p14:nvContentPartPr>
              <p14:xfrm>
                <a:off x="7286220" y="3281820"/>
                <a:ext cx="374760" cy="440280"/>
              </p14:xfrm>
            </p:contentPart>
          </mc:Choice>
          <mc:Fallback xmlns="">
            <p:pic>
              <p:nvPicPr>
                <p:cNvPr id="30" name="Ink 29">
                  <a:extLst>
                    <a:ext uri="{FF2B5EF4-FFF2-40B4-BE49-F238E27FC236}">
                      <a16:creationId xmlns:a16="http://schemas.microsoft.com/office/drawing/2014/main" id="{E7F760D3-2217-465D-8CBF-4B45410461B5}"/>
                    </a:ext>
                  </a:extLst>
                </p:cNvPr>
                <p:cNvPicPr/>
                <p:nvPr/>
              </p:nvPicPr>
              <p:blipFill>
                <a:blip r:embed="rId31"/>
                <a:stretch>
                  <a:fillRect/>
                </a:stretch>
              </p:blipFill>
              <p:spPr>
                <a:xfrm>
                  <a:off x="7277220" y="3272820"/>
                  <a:ext cx="392400" cy="457920"/>
                </a:xfrm>
                <a:prstGeom prst="rect">
                  <a:avLst/>
                </a:prstGeom>
              </p:spPr>
            </p:pic>
          </mc:Fallback>
        </mc:AlternateContent>
      </p:grpSp>
      <p:grpSp>
        <p:nvGrpSpPr>
          <p:cNvPr id="9218" name="Group 731"/>
          <p:cNvGrpSpPr>
            <a:grpSpLocks/>
          </p:cNvGrpSpPr>
          <p:nvPr/>
        </p:nvGrpSpPr>
        <p:grpSpPr bwMode="auto">
          <a:xfrm>
            <a:off x="906463" y="674688"/>
            <a:ext cx="2751137" cy="803275"/>
            <a:chOff x="55" y="397"/>
            <a:chExt cx="274" cy="88"/>
          </a:xfrm>
        </p:grpSpPr>
      </p:grpSp>
    </p:spTree>
    <p:extLst>
      <p:ext uri="{BB962C8B-B14F-4D97-AF65-F5344CB8AC3E}">
        <p14:creationId xmlns:p14="http://schemas.microsoft.com/office/powerpoint/2010/main" val="11269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Example System</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219200" y="1066800"/>
            <a:ext cx="6934200" cy="4648200"/>
          </a:xfrm>
        </p:spPr>
        <p:txBody>
          <a:bodyPr>
            <a:normAutofit/>
          </a:bodyPr>
          <a:lstStyle/>
          <a:p>
            <a:r>
              <a:rPr lang="en-US" sz="2800" b="1" dirty="0"/>
              <a:t>Happy Place</a:t>
            </a:r>
            <a:r>
              <a:rPr lang="en-US" sz="2800" dirty="0"/>
              <a:t>:</a:t>
            </a:r>
          </a:p>
          <a:p>
            <a:pPr lvl="1"/>
            <a:r>
              <a:rPr lang="en-US" sz="2800" dirty="0"/>
              <a:t>from 100-315 scfm:</a:t>
            </a:r>
          </a:p>
          <a:p>
            <a:pPr marL="365760" lvl="1" indent="0">
              <a:buNone/>
            </a:pPr>
            <a:endParaRPr lang="en-US" sz="2800" dirty="0"/>
          </a:p>
          <a:p>
            <a:pPr lvl="1"/>
            <a:r>
              <a:rPr lang="en-US" sz="2800" dirty="0"/>
              <a:t>from 420-635 scfm:</a:t>
            </a:r>
          </a:p>
          <a:p>
            <a:pPr marL="0" indent="0">
              <a:buNone/>
            </a:pPr>
            <a:endParaRPr lang="en-US" dirty="0"/>
          </a:p>
          <a:p>
            <a:r>
              <a:rPr lang="en-US" sz="2800" b="1" i="1" dirty="0"/>
              <a:t>But what happens between 315 to 420 scfm?</a:t>
            </a:r>
          </a:p>
          <a:p>
            <a:pPr lvl="1"/>
            <a:r>
              <a:rPr lang="en-US" sz="2800" dirty="0"/>
              <a:t>Not happy … why?</a:t>
            </a:r>
            <a:endParaRPr lang="en-US" sz="2400" dirty="0"/>
          </a:p>
        </p:txBody>
      </p:sp>
      <p:pic>
        <p:nvPicPr>
          <p:cNvPr id="3074" name="Picture 2" descr="This is what Happy Place looks like in Toronto">
            <a:extLst>
              <a:ext uri="{FF2B5EF4-FFF2-40B4-BE49-F238E27FC236}">
                <a16:creationId xmlns:a16="http://schemas.microsoft.com/office/drawing/2014/main" id="{5D4B2198-3A71-42A6-8300-B3A5E82163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437" y="1066800"/>
            <a:ext cx="3125329" cy="20829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ere Is My Place In This World - Soundmopi - Epic Emotional Sad ...">
            <a:extLst>
              <a:ext uri="{FF2B5EF4-FFF2-40B4-BE49-F238E27FC236}">
                <a16:creationId xmlns:a16="http://schemas.microsoft.com/office/drawing/2014/main" id="{CB2D9F06-43D7-4218-ACB9-00051CB16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657600"/>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06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Problem Definition:  “Lost in Translation”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990600" y="1066800"/>
            <a:ext cx="7772400" cy="4876800"/>
          </a:xfrm>
        </p:spPr>
        <p:txBody>
          <a:bodyPr>
            <a:normAutofit lnSpcReduction="10000"/>
          </a:bodyPr>
          <a:lstStyle/>
          <a:p>
            <a:r>
              <a:rPr lang="en-US" sz="2800" b="1" i="1" dirty="0"/>
              <a:t>Flow and Pressure – Two Different Languages:</a:t>
            </a:r>
          </a:p>
          <a:p>
            <a:r>
              <a:rPr lang="en-US" sz="2800" dirty="0"/>
              <a:t>The air system speaks the </a:t>
            </a:r>
            <a:r>
              <a:rPr lang="en-US" sz="2800" b="1" dirty="0"/>
              <a:t>“Flow language”</a:t>
            </a:r>
            <a:r>
              <a:rPr lang="en-US" sz="2800" dirty="0"/>
              <a:t>. </a:t>
            </a:r>
          </a:p>
          <a:p>
            <a:pPr marL="0" indent="0">
              <a:buNone/>
            </a:pPr>
            <a:endParaRPr lang="en-US" sz="2800" dirty="0"/>
          </a:p>
          <a:p>
            <a:endParaRPr lang="en-US" sz="2800" dirty="0"/>
          </a:p>
          <a:p>
            <a:r>
              <a:rPr lang="en-US" sz="2800" dirty="0"/>
              <a:t>Controls speak “</a:t>
            </a:r>
            <a:r>
              <a:rPr lang="en-US" sz="2800" b="1" dirty="0"/>
              <a:t>Pressure language”</a:t>
            </a:r>
            <a:r>
              <a:rPr lang="en-US" sz="2800" dirty="0"/>
              <a:t>. </a:t>
            </a:r>
          </a:p>
          <a:p>
            <a:endParaRPr lang="en-US" sz="2800" dirty="0"/>
          </a:p>
          <a:p>
            <a:endParaRPr lang="en-US" sz="2800" dirty="0"/>
          </a:p>
          <a:p>
            <a:r>
              <a:rPr lang="en-US" sz="2800" dirty="0"/>
              <a:t>Flow is translated to Pressure                       and vice-versa by …</a:t>
            </a:r>
            <a:r>
              <a:rPr lang="en-US" sz="2800" b="1" i="1" dirty="0"/>
              <a:t>Physics</a:t>
            </a:r>
            <a:r>
              <a:rPr lang="en-US" sz="2800" i="1" dirty="0"/>
              <a:t>.</a:t>
            </a:r>
          </a:p>
          <a:p>
            <a:endParaRPr lang="en-US" b="1" dirty="0"/>
          </a:p>
        </p:txBody>
      </p:sp>
      <p:pic>
        <p:nvPicPr>
          <p:cNvPr id="4106" name="Picture 10" descr="Ladder Logic in Programmable Logic Controllers (PLCs) - Technical ...">
            <a:extLst>
              <a:ext uri="{FF2B5EF4-FFF2-40B4-BE49-F238E27FC236}">
                <a16:creationId xmlns:a16="http://schemas.microsoft.com/office/drawing/2014/main" id="{489C1E7F-81D7-4223-88AE-674D4F5C56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819400"/>
            <a:ext cx="24084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eart Love Red - Free vector graphic on Pixabay">
            <a:extLst>
              <a:ext uri="{FF2B5EF4-FFF2-40B4-BE49-F238E27FC236}">
                <a16:creationId xmlns:a16="http://schemas.microsoft.com/office/drawing/2014/main" id="{1ABBBB04-894E-4447-B1C0-AA0CE97D5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118" y="1371600"/>
            <a:ext cx="145339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hysics · Connecticut College">
            <a:extLst>
              <a:ext uri="{FF2B5EF4-FFF2-40B4-BE49-F238E27FC236}">
                <a16:creationId xmlns:a16="http://schemas.microsoft.com/office/drawing/2014/main" id="{356A137D-B05E-493A-B64B-7E625A9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382278"/>
            <a:ext cx="329184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136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Problem Definition: “Lost in Translation”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990600" y="1066800"/>
            <a:ext cx="8686800" cy="4953000"/>
          </a:xfrm>
        </p:spPr>
        <p:txBody>
          <a:bodyPr>
            <a:noAutofit/>
          </a:bodyPr>
          <a:lstStyle/>
          <a:p>
            <a:r>
              <a:rPr lang="en-US" sz="2800" b="1" dirty="0"/>
              <a:t>The Conversation Starts Civil, Flow = 200 scfm</a:t>
            </a:r>
          </a:p>
          <a:p>
            <a:r>
              <a:rPr lang="en-US" dirty="0"/>
              <a:t>VFD in sweet spot, base-load in standby  </a:t>
            </a:r>
          </a:p>
          <a:p>
            <a:pPr marL="0" indent="0">
              <a:buNone/>
            </a:pPr>
            <a:endParaRPr lang="en-US" dirty="0"/>
          </a:p>
          <a:p>
            <a:r>
              <a:rPr lang="en-US" dirty="0"/>
              <a:t>System whispers: “More air please”</a:t>
            </a:r>
          </a:p>
          <a:p>
            <a:pPr marL="0" indent="0">
              <a:buNone/>
            </a:pPr>
            <a:endParaRPr lang="en-US" dirty="0"/>
          </a:p>
          <a:p>
            <a:r>
              <a:rPr lang="en-US" dirty="0"/>
              <a:t>System whispers again: “Less air please”</a:t>
            </a:r>
          </a:p>
          <a:p>
            <a:pPr marL="0" indent="0">
              <a:buNone/>
            </a:pPr>
            <a:endParaRPr lang="en-US" dirty="0"/>
          </a:p>
          <a:p>
            <a:r>
              <a:rPr lang="en-US" dirty="0"/>
              <a:t>Physics translation is clear:  Pressure changes slowly</a:t>
            </a:r>
          </a:p>
          <a:p>
            <a:pPr marL="0" indent="0">
              <a:buNone/>
            </a:pPr>
            <a:endParaRPr lang="en-US" dirty="0"/>
          </a:p>
          <a:p>
            <a:r>
              <a:rPr lang="en-US" dirty="0"/>
              <a:t>VFD’s answer:  slight speed change</a:t>
            </a:r>
          </a:p>
        </p:txBody>
      </p:sp>
      <p:pic>
        <p:nvPicPr>
          <p:cNvPr id="5122" name="Picture 2" descr="Communication Skills: 10 Tips From Celeste Headlee to Have Better ...">
            <a:extLst>
              <a:ext uri="{FF2B5EF4-FFF2-40B4-BE49-F238E27FC236}">
                <a16:creationId xmlns:a16="http://schemas.microsoft.com/office/drawing/2014/main" id="{9F6A269D-630C-4BA7-BC4A-FA8AFACCF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000" y="17526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to Maintain a Civil Conversation">
            <a:extLst>
              <a:ext uri="{FF2B5EF4-FFF2-40B4-BE49-F238E27FC236}">
                <a16:creationId xmlns:a16="http://schemas.microsoft.com/office/drawing/2014/main" id="{E3EF496B-40B9-42D2-8BCF-96E57D653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000" y="3810000"/>
            <a:ext cx="2638425"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77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Problem Definition: “Lost in Translation”</a:t>
            </a:r>
          </a:p>
        </p:txBody>
      </p:sp>
      <p:sp>
        <p:nvSpPr>
          <p:cNvPr id="7" name="Content Placeholder 2">
            <a:extLst>
              <a:ext uri="{FF2B5EF4-FFF2-40B4-BE49-F238E27FC236}">
                <a16:creationId xmlns:a16="http://schemas.microsoft.com/office/drawing/2014/main" id="{A99D4B36-BC7F-4045-9956-8953BBF26DBF}"/>
              </a:ext>
            </a:extLst>
          </p:cNvPr>
          <p:cNvSpPr txBox="1">
            <a:spLocks/>
          </p:cNvSpPr>
          <p:nvPr/>
        </p:nvSpPr>
        <p:spPr>
          <a:xfrm>
            <a:off x="762000" y="1143000"/>
            <a:ext cx="8610600" cy="4572000"/>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Another Person Intervenes in the Conversation at 320 scfm</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VFD at full capacity &amp; base-load in standby</a:t>
            </a:r>
          </a:p>
          <a:p>
            <a:pPr marL="0" marR="0" lvl="0" indent="0" algn="l" defTabSz="914400" rtl="0" eaLnBrk="1" fontAlgn="auto" latinLnBrk="0" hangingPunct="1">
              <a:lnSpc>
                <a:spcPct val="100000"/>
              </a:lnSpc>
              <a:spcBef>
                <a:spcPts val="600"/>
              </a:spcBef>
              <a:spcAft>
                <a:spcPts val="0"/>
              </a:spcAft>
              <a:buClr>
                <a:srgbClr val="872F52"/>
              </a:buClr>
              <a:buSzPct val="70000"/>
              <a:buFont typeface="Arial"/>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System whispers: “More air please”</a:t>
            </a:r>
          </a:p>
          <a:p>
            <a:pPr marL="0" marR="0" lvl="0" indent="0" algn="l" defTabSz="914400" rtl="0" eaLnBrk="1" fontAlgn="auto" latinLnBrk="0" hangingPunct="1">
              <a:lnSpc>
                <a:spcPct val="100000"/>
              </a:lnSpc>
              <a:spcBef>
                <a:spcPts val="600"/>
              </a:spcBef>
              <a:spcAft>
                <a:spcPts val="0"/>
              </a:spcAft>
              <a:buClr>
                <a:srgbClr val="872F52"/>
              </a:buClr>
              <a:buSzPct val="70000"/>
              <a:buFont typeface="Arial"/>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Physics translation is clear:  Pressure drops slowly</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VFD is unresponsive – already at full speed.</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Master controls takes over:  starts base compressor</a:t>
            </a:r>
          </a:p>
        </p:txBody>
      </p:sp>
      <p:pic>
        <p:nvPicPr>
          <p:cNvPr id="6154" name="Picture 10" descr="The Three Stooges | Stooges Wiki | Fandom">
            <a:extLst>
              <a:ext uri="{FF2B5EF4-FFF2-40B4-BE49-F238E27FC236}">
                <a16:creationId xmlns:a16="http://schemas.microsoft.com/office/drawing/2014/main" id="{6CBBB598-2D22-463C-AEFF-C5E0ED737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4343400"/>
            <a:ext cx="32385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Whisper dictionary definition | whisper defined">
            <a:extLst>
              <a:ext uri="{FF2B5EF4-FFF2-40B4-BE49-F238E27FC236}">
                <a16:creationId xmlns:a16="http://schemas.microsoft.com/office/drawing/2014/main" id="{F3D27F3B-6CD8-45F0-89BC-251646301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362200"/>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0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Problem Definition: “Lost in Translation”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990600" y="1143000"/>
            <a:ext cx="8763000" cy="4746104"/>
          </a:xfrm>
        </p:spPr>
        <p:txBody>
          <a:bodyPr>
            <a:normAutofit/>
          </a:bodyPr>
          <a:lstStyle/>
          <a:p>
            <a:r>
              <a:rPr lang="en-US" sz="2800" b="1" dirty="0"/>
              <a:t>An Argument Erupts:</a:t>
            </a:r>
          </a:p>
          <a:p>
            <a:r>
              <a:rPr lang="en-US" sz="2600" dirty="0"/>
              <a:t>Starts With the First Conversation (VFD control)</a:t>
            </a:r>
          </a:p>
          <a:p>
            <a:pPr marL="0" indent="0">
              <a:buNone/>
            </a:pPr>
            <a:endParaRPr lang="en-US" sz="2600" dirty="0"/>
          </a:p>
          <a:p>
            <a:pPr marL="0" indent="0">
              <a:buNone/>
            </a:pPr>
            <a:endParaRPr lang="en-US" sz="2600" dirty="0"/>
          </a:p>
          <a:p>
            <a:r>
              <a:rPr lang="en-US" sz="2600" dirty="0"/>
              <a:t>Ineffective, Bounces Back to the 2nd Conversation (Master Controller Control)</a:t>
            </a:r>
          </a:p>
          <a:p>
            <a:endParaRPr lang="en-US" sz="2600" dirty="0"/>
          </a:p>
          <a:p>
            <a:pPr marL="0" indent="0">
              <a:buNone/>
            </a:pPr>
            <a:endParaRPr lang="en-US" sz="2600" dirty="0"/>
          </a:p>
          <a:p>
            <a:r>
              <a:rPr lang="en-US" sz="2600" dirty="0"/>
              <a:t>Ineffective, Bounces Back to the First Conversation (VFD control)</a:t>
            </a:r>
          </a:p>
          <a:p>
            <a:endParaRPr lang="en-US" dirty="0"/>
          </a:p>
        </p:txBody>
      </p:sp>
      <p:pic>
        <p:nvPicPr>
          <p:cNvPr id="6" name="Picture 5">
            <a:extLst>
              <a:ext uri="{FF2B5EF4-FFF2-40B4-BE49-F238E27FC236}">
                <a16:creationId xmlns:a16="http://schemas.microsoft.com/office/drawing/2014/main" id="{A18F1C76-F2DD-4F5D-918D-D3431BF0396D}"/>
              </a:ext>
            </a:extLst>
          </p:cNvPr>
          <p:cNvPicPr>
            <a:picLocks noChangeAspect="1"/>
          </p:cNvPicPr>
          <p:nvPr/>
        </p:nvPicPr>
        <p:blipFill>
          <a:blip r:embed="rId2"/>
          <a:stretch>
            <a:fillRect/>
          </a:stretch>
        </p:blipFill>
        <p:spPr>
          <a:xfrm>
            <a:off x="8610600" y="968896"/>
            <a:ext cx="1537271" cy="1600200"/>
          </a:xfrm>
          <a:prstGeom prst="rect">
            <a:avLst/>
          </a:prstGeom>
        </p:spPr>
      </p:pic>
      <p:pic>
        <p:nvPicPr>
          <p:cNvPr id="7" name="Picture 6">
            <a:extLst>
              <a:ext uri="{FF2B5EF4-FFF2-40B4-BE49-F238E27FC236}">
                <a16:creationId xmlns:a16="http://schemas.microsoft.com/office/drawing/2014/main" id="{06081A8F-3C19-4F17-A9FA-D309A7580F1A}"/>
              </a:ext>
            </a:extLst>
          </p:cNvPr>
          <p:cNvPicPr>
            <a:picLocks noChangeAspect="1"/>
          </p:cNvPicPr>
          <p:nvPr/>
        </p:nvPicPr>
        <p:blipFill>
          <a:blip r:embed="rId3"/>
          <a:stretch>
            <a:fillRect/>
          </a:stretch>
        </p:blipFill>
        <p:spPr>
          <a:xfrm>
            <a:off x="9220200" y="2612028"/>
            <a:ext cx="1537271" cy="1537271"/>
          </a:xfrm>
          <a:prstGeom prst="rect">
            <a:avLst/>
          </a:prstGeom>
        </p:spPr>
      </p:pic>
      <p:pic>
        <p:nvPicPr>
          <p:cNvPr id="9" name="Picture 8">
            <a:extLst>
              <a:ext uri="{FF2B5EF4-FFF2-40B4-BE49-F238E27FC236}">
                <a16:creationId xmlns:a16="http://schemas.microsoft.com/office/drawing/2014/main" id="{30E41AA2-550D-4351-8B9B-717616458062}"/>
              </a:ext>
            </a:extLst>
          </p:cNvPr>
          <p:cNvPicPr>
            <a:picLocks noChangeAspect="1"/>
          </p:cNvPicPr>
          <p:nvPr/>
        </p:nvPicPr>
        <p:blipFill>
          <a:blip r:embed="rId2"/>
          <a:stretch>
            <a:fillRect/>
          </a:stretch>
        </p:blipFill>
        <p:spPr>
          <a:xfrm>
            <a:off x="9829800" y="4192231"/>
            <a:ext cx="1537271" cy="1600200"/>
          </a:xfrm>
          <a:prstGeom prst="rect">
            <a:avLst/>
          </a:prstGeom>
        </p:spPr>
      </p:pic>
    </p:spTree>
    <p:extLst>
      <p:ext uri="{BB962C8B-B14F-4D97-AF65-F5344CB8AC3E}">
        <p14:creationId xmlns:p14="http://schemas.microsoft.com/office/powerpoint/2010/main" val="7929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374472" cy="446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4648200" y="1582340"/>
            <a:ext cx="423655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000" kern="0" dirty="0">
                <a:solidFill>
                  <a:prstClr val="black"/>
                </a:solidFill>
                <a:latin typeface="+mj-lt"/>
              </a:rPr>
              <a:t> Panelists will answer your questions during the Q&amp;A session at the end of the Webinar.</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Please post your questions in the Questions Window in your GoToWebinar interface.</a:t>
            </a:r>
          </a:p>
          <a:p>
            <a:pPr>
              <a:buFont typeface="Arial" panose="020B0604020202020204" pitchFamily="34" charset="0"/>
              <a:buChar char="•"/>
              <a:defRPr/>
            </a:pPr>
            <a:endParaRPr lang="en-US" altLang="en-US" sz="2000" kern="0" dirty="0">
              <a:solidFill>
                <a:prstClr val="black"/>
              </a:solidFill>
              <a:latin typeface="+mj-lt"/>
            </a:endParaRPr>
          </a:p>
          <a:p>
            <a:pPr>
              <a:buFont typeface="Arial" panose="020B0604020202020204" pitchFamily="34" charset="0"/>
              <a:buChar char="•"/>
              <a:defRPr/>
            </a:pPr>
            <a:r>
              <a:rPr lang="en-US" altLang="en-US" sz="2000" kern="0" dirty="0">
                <a:solidFill>
                  <a:prstClr val="black"/>
                </a:solidFill>
                <a:latin typeface="+mj-lt"/>
              </a:rPr>
              <a:t> Direct all questions to Compressed Air Best Practices</a:t>
            </a:r>
            <a:r>
              <a:rPr lang="en-US" altLang="en-US" sz="2000" dirty="0">
                <a:latin typeface="+mj-lt"/>
                <a:cs typeface="Arial" panose="020B0604020202020204" pitchFamily="34" charset="0"/>
              </a:rPr>
              <a:t>®</a:t>
            </a:r>
            <a:r>
              <a:rPr lang="en-US" altLang="en-US" sz="2000" kern="0" dirty="0">
                <a:solidFill>
                  <a:prstClr val="black"/>
                </a:solidFill>
                <a:latin typeface="+mj-lt"/>
              </a:rPr>
              <a:t> Magazine</a:t>
            </a:r>
          </a:p>
          <a:p>
            <a:pPr>
              <a:defRPr/>
            </a:pPr>
            <a:endParaRPr lang="en-US" altLang="en-US" sz="1400" kern="0" dirty="0">
              <a:solidFill>
                <a:prstClr val="black"/>
              </a:solidFill>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11" name="TextBox 10">
            <a:extLst>
              <a:ext uri="{FF2B5EF4-FFF2-40B4-BE49-F238E27FC236}">
                <a16:creationId xmlns:a16="http://schemas.microsoft.com/office/drawing/2014/main" id="{09AFE096-3599-47D6-B71A-9DC6A0FF0B58}"/>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4" name="Picture 3">
            <a:extLst>
              <a:ext uri="{FF2B5EF4-FFF2-40B4-BE49-F238E27FC236}">
                <a16:creationId xmlns:a16="http://schemas.microsoft.com/office/drawing/2014/main" id="{6E0AE0CE-08D1-4829-A98A-F1DF24AECECF}"/>
              </a:ext>
            </a:extLst>
          </p:cNvPr>
          <p:cNvPicPr>
            <a:picLocks noChangeAspect="1"/>
          </p:cNvPicPr>
          <p:nvPr/>
        </p:nvPicPr>
        <p:blipFill>
          <a:blip r:embed="rId3"/>
          <a:stretch>
            <a:fillRect/>
          </a:stretch>
        </p:blipFill>
        <p:spPr>
          <a:xfrm>
            <a:off x="10369224" y="4025871"/>
            <a:ext cx="1664352" cy="1249788"/>
          </a:xfrm>
          <a:prstGeom prst="rect">
            <a:avLst/>
          </a:prstGeom>
        </p:spPr>
      </p:pic>
      <p:pic>
        <p:nvPicPr>
          <p:cNvPr id="3" name="Picture 2">
            <a:extLst>
              <a:ext uri="{FF2B5EF4-FFF2-40B4-BE49-F238E27FC236}">
                <a16:creationId xmlns:a16="http://schemas.microsoft.com/office/drawing/2014/main" id="{0E12D860-81BD-4AF2-AAA8-575A84F58901}"/>
              </a:ext>
            </a:extLst>
          </p:cNvPr>
          <p:cNvPicPr>
            <a:picLocks noChangeAspect="1"/>
          </p:cNvPicPr>
          <p:nvPr/>
        </p:nvPicPr>
        <p:blipFill>
          <a:blip r:embed="rId4"/>
          <a:stretch>
            <a:fillRect/>
          </a:stretch>
        </p:blipFill>
        <p:spPr>
          <a:xfrm>
            <a:off x="9167887" y="4248394"/>
            <a:ext cx="1353429" cy="804742"/>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Problem Definition:  “Lost in Translation”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905000" y="1143000"/>
            <a:ext cx="8458200" cy="4572000"/>
          </a:xfrm>
        </p:spPr>
        <p:txBody>
          <a:bodyPr>
            <a:normAutofit/>
          </a:bodyPr>
          <a:lstStyle/>
          <a:p>
            <a:r>
              <a:rPr lang="en-US" sz="2800" b="1" i="1" dirty="0"/>
              <a:t>Root Causes of Problem:</a:t>
            </a:r>
          </a:p>
          <a:p>
            <a:r>
              <a:rPr lang="en-US" sz="2800" dirty="0"/>
              <a:t>No “dictionary”</a:t>
            </a:r>
          </a:p>
          <a:p>
            <a:endParaRPr lang="en-US" sz="2800" dirty="0"/>
          </a:p>
          <a:p>
            <a:endParaRPr lang="en-US" sz="2800" dirty="0"/>
          </a:p>
          <a:p>
            <a:r>
              <a:rPr lang="en-US" sz="2800" dirty="0"/>
              <a:t>No “map” </a:t>
            </a:r>
          </a:p>
          <a:p>
            <a:pPr marL="0" indent="0">
              <a:buNone/>
            </a:pPr>
            <a:r>
              <a:rPr lang="en-US" sz="3600" dirty="0"/>
              <a:t> </a:t>
            </a:r>
          </a:p>
          <a:p>
            <a:endParaRPr lang="en-US" sz="3600" dirty="0"/>
          </a:p>
          <a:p>
            <a:r>
              <a:rPr lang="en-US" sz="2800" dirty="0"/>
              <a:t>No “algorithm” </a:t>
            </a:r>
          </a:p>
          <a:p>
            <a:endParaRPr lang="en-US" sz="3600" dirty="0"/>
          </a:p>
        </p:txBody>
      </p:sp>
      <p:pic>
        <p:nvPicPr>
          <p:cNvPr id="8194" name="Picture 2" descr="German English Stock Photos - Download 9,550 Royalty Free Photos">
            <a:extLst>
              <a:ext uri="{FF2B5EF4-FFF2-40B4-BE49-F238E27FC236}">
                <a16:creationId xmlns:a16="http://schemas.microsoft.com/office/drawing/2014/main" id="{EF765454-C747-4AAD-B5A9-474AD05095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727584"/>
            <a:ext cx="185979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orld Map: A clickable map of world countries :-)">
            <a:extLst>
              <a:ext uri="{FF2B5EF4-FFF2-40B4-BE49-F238E27FC236}">
                <a16:creationId xmlns:a16="http://schemas.microsoft.com/office/drawing/2014/main" id="{B8C7F43A-D9C8-4520-BDAE-17338E020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76600"/>
            <a:ext cx="230714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low Diagrams - Sumo Logic">
            <a:extLst>
              <a:ext uri="{FF2B5EF4-FFF2-40B4-BE49-F238E27FC236}">
                <a16:creationId xmlns:a16="http://schemas.microsoft.com/office/drawing/2014/main" id="{047E1E64-A1C0-45E4-A4F5-8C58E6F16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876800"/>
            <a:ext cx="408622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799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Problem Definition:  “Lost in Translation”</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990600" y="1143000"/>
            <a:ext cx="6705600" cy="4800600"/>
          </a:xfrm>
        </p:spPr>
        <p:txBody>
          <a:bodyPr>
            <a:normAutofit fontScale="92500"/>
          </a:bodyPr>
          <a:lstStyle/>
          <a:p>
            <a:r>
              <a:rPr lang="en-US" sz="2800" b="1" i="1" dirty="0"/>
              <a:t>Is There Hope?</a:t>
            </a:r>
          </a:p>
          <a:p>
            <a:endParaRPr lang="en-US" dirty="0"/>
          </a:p>
          <a:p>
            <a:r>
              <a:rPr lang="en-US" sz="2800" dirty="0"/>
              <a:t>Can all Control Gap problems be solved?</a:t>
            </a:r>
          </a:p>
          <a:p>
            <a:endParaRPr lang="en-US" sz="2800" dirty="0"/>
          </a:p>
          <a:p>
            <a:r>
              <a:rPr lang="en-US" sz="2800" dirty="0"/>
              <a:t>Can they sometimes be avoided?</a:t>
            </a:r>
          </a:p>
          <a:p>
            <a:endParaRPr lang="en-US" sz="2800" dirty="0"/>
          </a:p>
          <a:p>
            <a:r>
              <a:rPr lang="en-US" sz="2800" dirty="0"/>
              <a:t>Can they be predicted?</a:t>
            </a:r>
          </a:p>
          <a:p>
            <a:endParaRPr lang="en-US" sz="2800" dirty="0"/>
          </a:p>
          <a:p>
            <a:r>
              <a:rPr lang="en-US" sz="2800" dirty="0"/>
              <a:t>Are there effective algorithms for unavoidable gaps?</a:t>
            </a:r>
          </a:p>
          <a:p>
            <a:endParaRPr lang="en-US" sz="2800" dirty="0"/>
          </a:p>
        </p:txBody>
      </p:sp>
      <p:pic>
        <p:nvPicPr>
          <p:cNvPr id="10244" name="Picture 4" descr="Hope is a key word in the work of Our Place Society | Times Colonist">
            <a:extLst>
              <a:ext uri="{FF2B5EF4-FFF2-40B4-BE49-F238E27FC236}">
                <a16:creationId xmlns:a16="http://schemas.microsoft.com/office/drawing/2014/main" id="{1977AF69-1085-4C5E-B3CF-56DA17986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105608"/>
            <a:ext cx="3524250" cy="264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66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Understand the Dictionary:  PV Physics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990600" y="1143000"/>
            <a:ext cx="7162800" cy="4724400"/>
          </a:xfrm>
        </p:spPr>
        <p:txBody>
          <a:bodyPr>
            <a:normAutofit lnSpcReduction="10000"/>
          </a:bodyPr>
          <a:lstStyle/>
          <a:p>
            <a:r>
              <a:rPr lang="en-US" sz="2800" b="1" i="1" dirty="0"/>
              <a:t>Anticipate Pressure Rate of Change:</a:t>
            </a:r>
          </a:p>
          <a:p>
            <a:r>
              <a:rPr lang="en-US" sz="2600" dirty="0"/>
              <a:t>A simple formula:</a:t>
            </a:r>
          </a:p>
          <a:p>
            <a:pPr marL="0" indent="0">
              <a:buNone/>
            </a:pPr>
            <a:endParaRPr lang="en-US" sz="2600" dirty="0"/>
          </a:p>
          <a:p>
            <a:r>
              <a:rPr lang="en-US" sz="2600" dirty="0"/>
              <a:t>1 delta scfm on 1 ft3 will cause a 1 atm/min pressure rate of change.</a:t>
            </a:r>
          </a:p>
          <a:p>
            <a:pPr marL="0" indent="0">
              <a:buNone/>
            </a:pPr>
            <a:endParaRPr lang="en-US" sz="2600" dirty="0"/>
          </a:p>
          <a:p>
            <a:r>
              <a:rPr lang="en-US" sz="2600" dirty="0"/>
              <a:t>Starting base comp:  320 scfm delta on 1000 gal </a:t>
            </a:r>
            <a:r>
              <a:rPr lang="en-US" sz="2600" dirty="0">
                <a:solidFill>
                  <a:srgbClr val="FF0000"/>
                </a:solidFill>
              </a:rPr>
              <a:t>=&gt; </a:t>
            </a:r>
            <a:r>
              <a:rPr lang="en-US" sz="2600" b="1" dirty="0">
                <a:solidFill>
                  <a:srgbClr val="FF0000"/>
                </a:solidFill>
              </a:rPr>
              <a:t>35 psi/min, 0.5 psi/sec</a:t>
            </a:r>
          </a:p>
          <a:p>
            <a:pPr marL="0" indent="0">
              <a:buNone/>
            </a:pPr>
            <a:endParaRPr lang="en-US" sz="2600" b="1" dirty="0">
              <a:solidFill>
                <a:srgbClr val="FF0000"/>
              </a:solidFill>
            </a:endParaRPr>
          </a:p>
          <a:p>
            <a:r>
              <a:rPr lang="en-US" sz="2600" b="1" i="1" dirty="0"/>
              <a:t>Set Timers and Pressure Differentials Accordingly</a:t>
            </a:r>
          </a:p>
        </p:txBody>
      </p:sp>
      <p:pic>
        <p:nvPicPr>
          <p:cNvPr id="10242" name="Picture 2" descr="Crystal Ball Fortune Telling - Home | Facebook">
            <a:extLst>
              <a:ext uri="{FF2B5EF4-FFF2-40B4-BE49-F238E27FC236}">
                <a16:creationId xmlns:a16="http://schemas.microsoft.com/office/drawing/2014/main" id="{89CE97E5-5FEE-4290-B6BA-9098DE37B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021" y="1201374"/>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VSAN vs. Nutanix — Head-to-Head Performance Testing — Part 4 ...">
            <a:extLst>
              <a:ext uri="{FF2B5EF4-FFF2-40B4-BE49-F238E27FC236}">
                <a16:creationId xmlns:a16="http://schemas.microsoft.com/office/drawing/2014/main" id="{EACA216A-B43E-4D13-A9BA-59F2DF0A9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4021" y="3553506"/>
            <a:ext cx="2038550"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880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Flow Measurement:  Predicting Problem Areas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2667000" y="1219201"/>
            <a:ext cx="6553200" cy="4724399"/>
          </a:xfrm>
        </p:spPr>
        <p:txBody>
          <a:bodyPr>
            <a:normAutofit/>
          </a:bodyPr>
          <a:lstStyle/>
          <a:p>
            <a:r>
              <a:rPr lang="en-US" sz="2800" b="1" i="1" dirty="0"/>
              <a:t>Develop a Reliable “Total Flow” Metric</a:t>
            </a:r>
          </a:p>
          <a:p>
            <a:r>
              <a:rPr lang="en-US" sz="2600" dirty="0"/>
              <a:t>Direct flow measurement preferred</a:t>
            </a:r>
          </a:p>
          <a:p>
            <a:r>
              <a:rPr lang="en-US" sz="2600" dirty="0"/>
              <a:t>Meter type? </a:t>
            </a:r>
          </a:p>
          <a:p>
            <a:r>
              <a:rPr lang="en-US" sz="2600" dirty="0"/>
              <a:t>Location?</a:t>
            </a:r>
          </a:p>
          <a:p>
            <a:r>
              <a:rPr lang="en-US" sz="2600" dirty="0"/>
              <a:t>Comprehensive</a:t>
            </a:r>
          </a:p>
          <a:p>
            <a:r>
              <a:rPr lang="en-US" sz="2600" dirty="0"/>
              <a:t>Load-unload smoothed out</a:t>
            </a:r>
          </a:p>
        </p:txBody>
      </p:sp>
    </p:spTree>
    <p:extLst>
      <p:ext uri="{BB962C8B-B14F-4D97-AF65-F5344CB8AC3E}">
        <p14:creationId xmlns:p14="http://schemas.microsoft.com/office/powerpoint/2010/main" val="421911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Create a Flow Map to Predict Problem Areas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533400" y="1371600"/>
            <a:ext cx="4114800" cy="3657600"/>
          </a:xfrm>
        </p:spPr>
        <p:txBody>
          <a:bodyPr>
            <a:normAutofit/>
          </a:bodyPr>
          <a:lstStyle/>
          <a:p>
            <a:r>
              <a:rPr lang="en-US" sz="2800" b="1" dirty="0"/>
              <a:t>Develop Compressor vs Total Flow Chart</a:t>
            </a:r>
          </a:p>
          <a:p>
            <a:r>
              <a:rPr lang="en-US" sz="2600" dirty="0"/>
              <a:t>Determine control strategies in each</a:t>
            </a:r>
          </a:p>
          <a:p>
            <a:r>
              <a:rPr lang="en-US" sz="2600" dirty="0"/>
              <a:t>Use actual capacities w- your flow meters</a:t>
            </a:r>
          </a:p>
          <a:p>
            <a:r>
              <a:rPr lang="en-US" sz="2600" dirty="0"/>
              <a:t>Identify </a:t>
            </a:r>
            <a:r>
              <a:rPr lang="en-US" sz="2600" b="1" dirty="0"/>
              <a:t>Control Gap</a:t>
            </a:r>
          </a:p>
          <a:p>
            <a:pPr marL="0" indent="0">
              <a:buNone/>
            </a:pPr>
            <a:endParaRPr lang="en-US" sz="2800" i="1" dirty="0"/>
          </a:p>
          <a:p>
            <a:pPr marL="0" indent="0">
              <a:buNone/>
            </a:pPr>
            <a:endParaRPr lang="en-US" sz="2800" i="1" dirty="0"/>
          </a:p>
        </p:txBody>
      </p:sp>
      <p:pic>
        <p:nvPicPr>
          <p:cNvPr id="7" name="Picture 6">
            <a:extLst>
              <a:ext uri="{FF2B5EF4-FFF2-40B4-BE49-F238E27FC236}">
                <a16:creationId xmlns:a16="http://schemas.microsoft.com/office/drawing/2014/main" id="{48EE61D8-8EC1-4293-A530-BEE39455C497}"/>
              </a:ext>
            </a:extLst>
          </p:cNvPr>
          <p:cNvPicPr>
            <a:picLocks noChangeAspect="1"/>
          </p:cNvPicPr>
          <p:nvPr/>
        </p:nvPicPr>
        <p:blipFill>
          <a:blip r:embed="rId2"/>
          <a:stretch>
            <a:fillRect/>
          </a:stretch>
        </p:blipFill>
        <p:spPr>
          <a:xfrm>
            <a:off x="4191000" y="762000"/>
            <a:ext cx="7493000" cy="5095091"/>
          </a:xfrm>
          <a:prstGeom prst="rect">
            <a:avLst/>
          </a:prstGeom>
        </p:spPr>
      </p:pic>
    </p:spTree>
    <p:extLst>
      <p:ext uri="{BB962C8B-B14F-4D97-AF65-F5344CB8AC3E}">
        <p14:creationId xmlns:p14="http://schemas.microsoft.com/office/powerpoint/2010/main" val="1247907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Solve Problem by Compressor Sizing</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633248" y="1143000"/>
            <a:ext cx="7086600" cy="3276600"/>
          </a:xfrm>
        </p:spPr>
        <p:txBody>
          <a:bodyPr>
            <a:normAutofit/>
          </a:bodyPr>
          <a:lstStyle/>
          <a:p>
            <a:r>
              <a:rPr lang="en-US" sz="2800" dirty="0"/>
              <a:t>To Avoid Control Gap – “</a:t>
            </a:r>
            <a:r>
              <a:rPr lang="en-US" sz="2800" b="1" dirty="0"/>
              <a:t>You’re </a:t>
            </a:r>
            <a:r>
              <a:rPr lang="en-US" sz="2800" b="1" dirty="0" err="1"/>
              <a:t>Gonna</a:t>
            </a:r>
            <a:r>
              <a:rPr lang="en-US" sz="2800" b="1" dirty="0"/>
              <a:t> Need a Bigger </a:t>
            </a:r>
            <a:r>
              <a:rPr lang="en-US" sz="2800" i="1" dirty="0"/>
              <a:t>VFD Compressor!</a:t>
            </a:r>
            <a:r>
              <a:rPr lang="en-US" sz="2800" dirty="0"/>
              <a:t>”</a:t>
            </a:r>
          </a:p>
          <a:p>
            <a:r>
              <a:rPr lang="en-US" sz="2800" dirty="0"/>
              <a:t>Make the VFD &gt;= 1.5X the size of the Base.</a:t>
            </a:r>
          </a:p>
          <a:p>
            <a:r>
              <a:rPr lang="en-US" sz="2800" dirty="0"/>
              <a:t>Option: Get a Smaller Base Compressor, &lt;= .66 x VFD Compressor</a:t>
            </a:r>
          </a:p>
          <a:p>
            <a:endParaRPr lang="en-US" sz="2800" dirty="0"/>
          </a:p>
          <a:p>
            <a:pPr marL="0" indent="0">
              <a:buNone/>
            </a:pPr>
            <a:endParaRPr lang="en-US" sz="2800" i="1" dirty="0"/>
          </a:p>
        </p:txBody>
      </p:sp>
      <p:pic>
        <p:nvPicPr>
          <p:cNvPr id="12290" name="Picture 2" descr="Roy Scheider in Jaws, 1975 | Roy scheider, Movie scenes, Jaws movie">
            <a:extLst>
              <a:ext uri="{FF2B5EF4-FFF2-40B4-BE49-F238E27FC236}">
                <a16:creationId xmlns:a16="http://schemas.microsoft.com/office/drawing/2014/main" id="{4D68DD4D-31AF-4C68-8045-E7E77A684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2814" y="1219200"/>
            <a:ext cx="3454400" cy="334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519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Solve Problem by Controls Tuning</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533400" y="1143000"/>
            <a:ext cx="6858000" cy="4648200"/>
          </a:xfrm>
        </p:spPr>
        <p:txBody>
          <a:bodyPr>
            <a:normAutofit fontScale="85000" lnSpcReduction="20000"/>
          </a:bodyPr>
          <a:lstStyle/>
          <a:p>
            <a:r>
              <a:rPr lang="en-US" sz="3100" b="1" dirty="0"/>
              <a:t>Target </a:t>
            </a:r>
            <a:r>
              <a:rPr lang="en-US" sz="3100" dirty="0"/>
              <a:t>when VFD in Speed Range</a:t>
            </a:r>
          </a:p>
          <a:p>
            <a:endParaRPr lang="en-US" sz="3100" b="1" dirty="0"/>
          </a:p>
          <a:p>
            <a:r>
              <a:rPr lang="en-US" sz="3100" b="1" dirty="0"/>
              <a:t>Cascade</a:t>
            </a:r>
            <a:r>
              <a:rPr lang="en-US" sz="3100" dirty="0"/>
              <a:t> in Control Gap. </a:t>
            </a:r>
          </a:p>
          <a:p>
            <a:pPr marL="0" indent="0">
              <a:buNone/>
            </a:pPr>
            <a:endParaRPr lang="en-US" sz="3100" dirty="0"/>
          </a:p>
          <a:p>
            <a:r>
              <a:rPr lang="en-US" sz="3100" dirty="0"/>
              <a:t>Force the VFD to be Trim, start/stop (or load/unload) at min speed.</a:t>
            </a:r>
          </a:p>
          <a:p>
            <a:endParaRPr lang="en-US" sz="3100" dirty="0"/>
          </a:p>
          <a:p>
            <a:r>
              <a:rPr lang="en-US" sz="3100" dirty="0"/>
              <a:t>Can be done by forcing the VFD unload point lower.</a:t>
            </a:r>
          </a:p>
          <a:p>
            <a:pPr marL="0" indent="0">
              <a:buNone/>
            </a:pPr>
            <a:endParaRPr lang="en-US" sz="3100" dirty="0"/>
          </a:p>
          <a:p>
            <a:r>
              <a:rPr lang="en-US" sz="3100" dirty="0"/>
              <a:t>Smart adaptive controls can change set points in the problem areas.</a:t>
            </a:r>
          </a:p>
          <a:p>
            <a:endParaRPr lang="en-US" sz="2800" dirty="0"/>
          </a:p>
          <a:p>
            <a:endParaRPr lang="en-US" sz="2800" i="1" dirty="0"/>
          </a:p>
          <a:p>
            <a:pPr marL="0" indent="0">
              <a:buNone/>
            </a:pPr>
            <a:endParaRPr lang="en-US" sz="2800" i="1" dirty="0"/>
          </a:p>
        </p:txBody>
      </p:sp>
      <p:pic>
        <p:nvPicPr>
          <p:cNvPr id="4" name="Picture 2" descr="C:\Users\timdugan\Dropbox (Compression Engineer)\CEC\Marketing\Presentations\Boeing Mech Tech\7615Cascading_Waterfall_02.jpg">
            <a:extLst>
              <a:ext uri="{FF2B5EF4-FFF2-40B4-BE49-F238E27FC236}">
                <a16:creationId xmlns:a16="http://schemas.microsoft.com/office/drawing/2014/main" id="{02F3C515-0BDE-4B2E-83C1-D6180EFC6D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7598" y="3657600"/>
            <a:ext cx="27307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timdugan\Dropbox (Compression Engineer)\CEC\Marketing\Presentations\Boeing Mech Tech\target.png">
            <a:extLst>
              <a:ext uri="{FF2B5EF4-FFF2-40B4-BE49-F238E27FC236}">
                <a16:creationId xmlns:a16="http://schemas.microsoft.com/office/drawing/2014/main" id="{C852265F-345A-4972-82A2-A01D01194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983317"/>
            <a:ext cx="192883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Down 9">
            <a:extLst>
              <a:ext uri="{FF2B5EF4-FFF2-40B4-BE49-F238E27FC236}">
                <a16:creationId xmlns:a16="http://schemas.microsoft.com/office/drawing/2014/main" id="{A049F1D3-F2DA-4034-8EF5-864C00340CCD}"/>
              </a:ext>
            </a:extLst>
          </p:cNvPr>
          <p:cNvSpPr/>
          <p:nvPr/>
        </p:nvSpPr>
        <p:spPr>
          <a:xfrm>
            <a:off x="8763000" y="2926447"/>
            <a:ext cx="45719" cy="54790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Arrow: Down 10">
            <a:extLst>
              <a:ext uri="{FF2B5EF4-FFF2-40B4-BE49-F238E27FC236}">
                <a16:creationId xmlns:a16="http://schemas.microsoft.com/office/drawing/2014/main" id="{D43BF450-BB05-49C1-A168-80E5D3A89D64}"/>
              </a:ext>
            </a:extLst>
          </p:cNvPr>
          <p:cNvSpPr/>
          <p:nvPr/>
        </p:nvSpPr>
        <p:spPr>
          <a:xfrm rot="10800000">
            <a:off x="9906000" y="2926447"/>
            <a:ext cx="45719" cy="547906"/>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77684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219200" y="1143000"/>
            <a:ext cx="9677400" cy="4648200"/>
          </a:xfrm>
        </p:spPr>
        <p:txBody>
          <a:bodyPr>
            <a:noAutofit/>
          </a:bodyPr>
          <a:lstStyle/>
          <a:p>
            <a:r>
              <a:rPr lang="en-US" sz="2600" dirty="0"/>
              <a:t>Optimal:  VFD swing capacity larger than base, target controls.</a:t>
            </a:r>
          </a:p>
          <a:p>
            <a:r>
              <a:rPr lang="en-US" sz="2600" dirty="0"/>
              <a:t>If not, </a:t>
            </a:r>
            <a:r>
              <a:rPr lang="en-US" sz="2600" b="1" dirty="0"/>
              <a:t>Control Gap</a:t>
            </a:r>
            <a:r>
              <a:rPr lang="en-US" sz="2600" dirty="0"/>
              <a:t> will result.</a:t>
            </a:r>
          </a:p>
          <a:p>
            <a:r>
              <a:rPr lang="en-US" sz="2600" dirty="0"/>
              <a:t>Have a reliable total flow metric &amp; strategy chart to predict where the </a:t>
            </a:r>
            <a:r>
              <a:rPr lang="en-US" sz="2600" b="1" dirty="0"/>
              <a:t>Control Gap</a:t>
            </a:r>
            <a:r>
              <a:rPr lang="en-US" sz="2600" dirty="0"/>
              <a:t> will be.</a:t>
            </a:r>
          </a:p>
          <a:p>
            <a:r>
              <a:rPr lang="en-US" sz="2600" dirty="0"/>
              <a:t>Changing size of compressor(s) is the most robust way of eliminating the problem.</a:t>
            </a:r>
          </a:p>
          <a:p>
            <a:r>
              <a:rPr lang="en-US" sz="2600" dirty="0"/>
              <a:t>If compressor change is not possible, automation needs to know when </a:t>
            </a:r>
            <a:r>
              <a:rPr lang="en-US" sz="2600" b="1" dirty="0"/>
              <a:t>Control Gap</a:t>
            </a:r>
            <a:r>
              <a:rPr lang="en-US" sz="2600" dirty="0"/>
              <a:t> is coming.</a:t>
            </a:r>
          </a:p>
          <a:p>
            <a:r>
              <a:rPr lang="en-US" sz="2600" dirty="0"/>
              <a:t>Automation should revert to Cascade control in those gap areas.</a:t>
            </a:r>
          </a:p>
        </p:txBody>
      </p:sp>
    </p:spTree>
    <p:extLst>
      <p:ext uri="{BB962C8B-B14F-4D97-AF65-F5344CB8AC3E}">
        <p14:creationId xmlns:p14="http://schemas.microsoft.com/office/powerpoint/2010/main" val="3552386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122820" y="1416451"/>
            <a:ext cx="502117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mj-lt"/>
              </a:rPr>
              <a:t> CEO, </a:t>
            </a:r>
            <a:r>
              <a:rPr lang="en-US" altLang="en-US" sz="2400" dirty="0" err="1">
                <a:solidFill>
                  <a:prstClr val="black"/>
                </a:solidFill>
                <a:latin typeface="+mj-lt"/>
              </a:rPr>
              <a:t>VPInstruments</a:t>
            </a:r>
            <a:endParaRPr lang="en-US" altLang="en-US" sz="2400" dirty="0">
              <a:solidFill>
                <a:prstClr val="black"/>
              </a:solidFill>
              <a:latin typeface="+mj-lt"/>
            </a:endParaRPr>
          </a:p>
          <a:p>
            <a:pPr>
              <a:buFont typeface="Arial" panose="020B0604020202020204" pitchFamily="34" charset="0"/>
              <a:buChar cha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&gt; 20 years experience</a:t>
            </a:r>
          </a:p>
          <a:p>
            <a:pPr>
              <a:defRPr/>
            </a:pPr>
            <a:endParaRPr lang="en-US" altLang="en-US" sz="2400" dirty="0">
              <a:solidFill>
                <a:prstClr val="black"/>
              </a:solidFill>
              <a:latin typeface="+mj-lt"/>
            </a:endParaRPr>
          </a:p>
          <a:p>
            <a:pPr>
              <a:buFont typeface="Arial" panose="020B0604020202020204" pitchFamily="34" charset="0"/>
              <a:buChar char="•"/>
              <a:defRPr/>
            </a:pPr>
            <a:r>
              <a:rPr lang="en-US" altLang="en-US" sz="2400" dirty="0">
                <a:solidFill>
                  <a:prstClr val="black"/>
                </a:solidFill>
                <a:latin typeface="+mj-lt"/>
              </a:rPr>
              <a:t> </a:t>
            </a:r>
            <a:r>
              <a:rPr lang="en-US" altLang="en-US" sz="2400" dirty="0" err="1">
                <a:solidFill>
                  <a:prstClr val="black"/>
                </a:solidFill>
                <a:latin typeface="+mj-lt"/>
              </a:rPr>
              <a:t>VPInstruments</a:t>
            </a:r>
            <a:r>
              <a:rPr lang="en-US" altLang="en-US" sz="2400" dirty="0">
                <a:solidFill>
                  <a:prstClr val="black"/>
                </a:solidFill>
                <a:latin typeface="+mj-lt"/>
              </a:rPr>
              <a:t> offers industrial clients Energy Management Solutions for compressed air, technical gases as well as other utilities</a:t>
            </a:r>
          </a:p>
          <a:p>
            <a:pPr>
              <a:defRPr/>
            </a:pPr>
            <a:endParaRPr lang="en-US" altLang="en-US" sz="2400"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a:p>
            <a:pPr>
              <a:buFont typeface="Arial" panose="020B0604020202020204" pitchFamily="34" charset="0"/>
              <a:buChar char="•"/>
              <a:defRPr/>
            </a:pPr>
            <a:endParaRPr lang="en-US" altLang="en-US"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3" name="TextBox 12">
            <a:extLst>
              <a:ext uri="{FF2B5EF4-FFF2-40B4-BE49-F238E27FC236}">
                <a16:creationId xmlns:a16="http://schemas.microsoft.com/office/drawing/2014/main" id="{AF37F5AB-4ECC-43EA-9643-97C2B87263AD}"/>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sp>
        <p:nvSpPr>
          <p:cNvPr id="23" name="Rectangle 22">
            <a:extLst>
              <a:ext uri="{FF2B5EF4-FFF2-40B4-BE49-F238E27FC236}">
                <a16:creationId xmlns:a16="http://schemas.microsoft.com/office/drawing/2014/main" id="{0F2CB317-197B-4F21-A67C-BE4378867D09}"/>
              </a:ext>
            </a:extLst>
          </p:cNvPr>
          <p:cNvSpPr/>
          <p:nvPr/>
        </p:nvSpPr>
        <p:spPr>
          <a:xfrm>
            <a:off x="457200" y="1378270"/>
            <a:ext cx="3543800" cy="326993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E3B2C469-2545-4D7F-AA17-EF0D70EFE950}"/>
              </a:ext>
            </a:extLst>
          </p:cNvPr>
          <p:cNvPicPr>
            <a:picLocks noChangeAspect="1"/>
          </p:cNvPicPr>
          <p:nvPr/>
        </p:nvPicPr>
        <p:blipFill>
          <a:blip r:embed="rId2"/>
          <a:stretch>
            <a:fillRect/>
          </a:stretch>
        </p:blipFill>
        <p:spPr>
          <a:xfrm>
            <a:off x="9189459" y="4245829"/>
            <a:ext cx="1353429" cy="804742"/>
          </a:xfrm>
          <a:prstGeom prst="rect">
            <a:avLst/>
          </a:prstGeom>
        </p:spPr>
      </p:pic>
      <p:pic>
        <p:nvPicPr>
          <p:cNvPr id="3" name="Picture 2">
            <a:extLst>
              <a:ext uri="{FF2B5EF4-FFF2-40B4-BE49-F238E27FC236}">
                <a16:creationId xmlns:a16="http://schemas.microsoft.com/office/drawing/2014/main" id="{FCE825F8-4DEC-40E8-97DC-6DFD038693FC}"/>
              </a:ext>
            </a:extLst>
          </p:cNvPr>
          <p:cNvPicPr>
            <a:picLocks noChangeAspect="1"/>
          </p:cNvPicPr>
          <p:nvPr/>
        </p:nvPicPr>
        <p:blipFill>
          <a:blip r:embed="rId3"/>
          <a:stretch>
            <a:fillRect/>
          </a:stretch>
        </p:blipFill>
        <p:spPr>
          <a:xfrm>
            <a:off x="10527648" y="4039254"/>
            <a:ext cx="1664352" cy="1249788"/>
          </a:xfrm>
          <a:prstGeom prst="rect">
            <a:avLst/>
          </a:prstGeom>
        </p:spPr>
      </p:pic>
      <p:pic>
        <p:nvPicPr>
          <p:cNvPr id="4" name="Picture 3">
            <a:extLst>
              <a:ext uri="{FF2B5EF4-FFF2-40B4-BE49-F238E27FC236}">
                <a16:creationId xmlns:a16="http://schemas.microsoft.com/office/drawing/2014/main" id="{42B11501-51BD-4FC8-B19E-C41083CDA19B}"/>
              </a:ext>
            </a:extLst>
          </p:cNvPr>
          <p:cNvPicPr>
            <a:picLocks noChangeAspect="1"/>
          </p:cNvPicPr>
          <p:nvPr/>
        </p:nvPicPr>
        <p:blipFill>
          <a:blip r:embed="rId4"/>
          <a:stretch>
            <a:fillRect/>
          </a:stretch>
        </p:blipFill>
        <p:spPr>
          <a:xfrm>
            <a:off x="1131725" y="1684580"/>
            <a:ext cx="2194750" cy="2200847"/>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261835" y="3770396"/>
            <a:ext cx="3739165" cy="893752"/>
            <a:chOff x="1126057" y="1756545"/>
            <a:chExt cx="3204098" cy="794482"/>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126057" y="1858799"/>
              <a:ext cx="3080761" cy="589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Pascal van </a:t>
              </a:r>
              <a:r>
                <a:rPr lang="en-US" sz="2000" b="1" dirty="0" err="1"/>
                <a:t>Putten</a:t>
              </a:r>
              <a:endParaRPr lang="en-US" sz="2000" b="1" dirty="0"/>
            </a:p>
            <a:p>
              <a:pPr algn="ctr" defTabSz="800100">
                <a:spcBef>
                  <a:spcPct val="0"/>
                </a:spcBef>
              </a:pPr>
              <a:r>
                <a:rPr lang="en-US" sz="1600" dirty="0" err="1"/>
                <a:t>VPInstruments</a:t>
              </a:r>
              <a:endParaRPr lang="en-US" sz="1600" dirty="0"/>
            </a:p>
          </p:txBody>
        </p:sp>
      </p:grpSp>
    </p:spTree>
    <p:extLst>
      <p:ext uri="{BB962C8B-B14F-4D97-AF65-F5344CB8AC3E}">
        <p14:creationId xmlns:p14="http://schemas.microsoft.com/office/powerpoint/2010/main" val="8569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Energy savings at a glass factory</a:t>
            </a:r>
            <a:endParaRPr lang="en-US" dirty="0"/>
          </a:p>
        </p:txBody>
      </p:sp>
      <p:sp>
        <p:nvSpPr>
          <p:cNvPr id="3" name="Subtitle 2"/>
          <p:cNvSpPr>
            <a:spLocks noGrp="1"/>
          </p:cNvSpPr>
          <p:nvPr>
            <p:ph type="subTitle" idx="1"/>
          </p:nvPr>
        </p:nvSpPr>
        <p:spPr>
          <a:xfrm>
            <a:off x="6830377" y="5093579"/>
            <a:ext cx="4687855" cy="604316"/>
          </a:xfrm>
        </p:spPr>
        <p:txBody>
          <a:bodyPr/>
          <a:lstStyle/>
          <a:p>
            <a:r>
              <a:rPr lang="en-GB" dirty="0"/>
              <a:t>By insertion flow meters combined with compressor controls</a:t>
            </a:r>
            <a:endParaRPr lang="en-US" dirty="0"/>
          </a:p>
        </p:txBody>
      </p:sp>
      <p:sp>
        <p:nvSpPr>
          <p:cNvPr id="6" name="Tijdelijke aanduiding voor afbeelding 5">
            <a:extLst>
              <a:ext uri="{FF2B5EF4-FFF2-40B4-BE49-F238E27FC236}">
                <a16:creationId xmlns:a16="http://schemas.microsoft.com/office/drawing/2014/main" id="{9D3DD31C-1760-4E50-9657-454D34321B2F}"/>
              </a:ext>
            </a:extLst>
          </p:cNvPr>
          <p:cNvSpPr>
            <a:spLocks noGrp="1"/>
          </p:cNvSpPr>
          <p:nvPr>
            <p:ph type="pic" idx="13"/>
          </p:nvPr>
        </p:nvSpPr>
        <p:spPr/>
      </p:sp>
      <p:pic>
        <p:nvPicPr>
          <p:cNvPr id="8" name="Picture Placeholder 20">
            <a:extLst>
              <a:ext uri="{FF2B5EF4-FFF2-40B4-BE49-F238E27FC236}">
                <a16:creationId xmlns:a16="http://schemas.microsoft.com/office/drawing/2014/main" id="{121DB114-467E-4D56-80F9-87F5EB8313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a:solidFill>
            <a:srgbClr val="8DC63E"/>
          </a:solidFill>
        </p:spPr>
      </p:pic>
    </p:spTree>
    <p:extLst>
      <p:ext uri="{BB962C8B-B14F-4D97-AF65-F5344CB8AC3E}">
        <p14:creationId xmlns:p14="http://schemas.microsoft.com/office/powerpoint/2010/main" val="195618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F4DB4-0072-48FA-A091-4498611B6EB0}"/>
              </a:ext>
            </a:extLst>
          </p:cNvPr>
          <p:cNvSpPr/>
          <p:nvPr/>
        </p:nvSpPr>
        <p:spPr>
          <a:xfrm>
            <a:off x="76200" y="1371600"/>
            <a:ext cx="120396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1981200" y="152400"/>
            <a:ext cx="8305800" cy="563562"/>
          </a:xfrm>
        </p:spPr>
        <p:txBody>
          <a:bodyPr/>
          <a:lstStyle/>
          <a:p>
            <a:pPr algn="ctr"/>
            <a:r>
              <a:rPr lang="en-US" dirty="0"/>
              <a:t>Handouts</a:t>
            </a:r>
          </a:p>
        </p:txBody>
      </p:sp>
      <p:pic>
        <p:nvPicPr>
          <p:cNvPr id="5" name="Picture 4" descr="A picture containing table, items, man, computer&#10;&#10;Description automatically generated">
            <a:extLst>
              <a:ext uri="{FF2B5EF4-FFF2-40B4-BE49-F238E27FC236}">
                <a16:creationId xmlns:a16="http://schemas.microsoft.com/office/drawing/2014/main" id="{CE3921B5-1DF6-4BB3-8F3C-8DCA76B6E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9174" y="1523996"/>
            <a:ext cx="2278394" cy="29718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C5798BB9-E5BE-452D-9B40-3CE1F1532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9358" y="1523996"/>
            <a:ext cx="2313307" cy="2971819"/>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A5822D4-E653-4A1F-960D-9CDDBCC86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335" y="1544320"/>
            <a:ext cx="2120075" cy="2971819"/>
          </a:xfrm>
          <a:prstGeom prst="rect">
            <a:avLst/>
          </a:prstGeom>
        </p:spPr>
      </p:pic>
      <p:pic>
        <p:nvPicPr>
          <p:cNvPr id="10" name="Picture 9" descr="A sign above a store&#10;&#10;Description automatically generated">
            <a:extLst>
              <a:ext uri="{FF2B5EF4-FFF2-40B4-BE49-F238E27FC236}">
                <a16:creationId xmlns:a16="http://schemas.microsoft.com/office/drawing/2014/main" id="{AEBFB6A1-7F6D-4DFF-AE8D-3D24C6D70B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342" y="1523998"/>
            <a:ext cx="2287156" cy="297181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860F055-6354-45AD-9727-67FB6AE769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0590" y="1495993"/>
            <a:ext cx="2127771" cy="3027827"/>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4139E80-D2BC-417E-BD44-68ED067C55C2}"/>
              </a:ext>
            </a:extLst>
          </p:cNvPr>
          <p:cNvSpPr>
            <a:spLocks noGrp="1"/>
          </p:cNvSpPr>
          <p:nvPr>
            <p:ph type="title"/>
          </p:nvPr>
        </p:nvSpPr>
        <p:spPr/>
        <p:txBody>
          <a:bodyPr/>
          <a:lstStyle/>
          <a:p>
            <a:r>
              <a:rPr lang="en-GB" dirty="0"/>
              <a:t>Compressed air in glass industry</a:t>
            </a:r>
          </a:p>
        </p:txBody>
      </p:sp>
      <p:sp>
        <p:nvSpPr>
          <p:cNvPr id="6" name="Tijdelijke aanduiding voor inhoud 5">
            <a:extLst>
              <a:ext uri="{FF2B5EF4-FFF2-40B4-BE49-F238E27FC236}">
                <a16:creationId xmlns:a16="http://schemas.microsoft.com/office/drawing/2014/main" id="{51329C9E-35E2-4C6B-A52F-34F23139B2A8}"/>
              </a:ext>
            </a:extLst>
          </p:cNvPr>
          <p:cNvSpPr>
            <a:spLocks noGrp="1"/>
          </p:cNvSpPr>
          <p:nvPr>
            <p:ph sz="half" idx="2"/>
          </p:nvPr>
        </p:nvSpPr>
        <p:spPr/>
        <p:txBody>
          <a:bodyPr/>
          <a:lstStyle/>
          <a:p>
            <a:r>
              <a:rPr lang="en-GB" dirty="0"/>
              <a:t>Critical utility for production</a:t>
            </a:r>
          </a:p>
          <a:p>
            <a:r>
              <a:rPr lang="en-GB" dirty="0"/>
              <a:t>Up to 30% of electricity costs</a:t>
            </a:r>
          </a:p>
          <a:p>
            <a:r>
              <a:rPr lang="en-GB" dirty="0"/>
              <a:t>Savings potential up to 50%</a:t>
            </a:r>
          </a:p>
          <a:p>
            <a:endParaRPr lang="en-GB" dirty="0"/>
          </a:p>
          <a:p>
            <a:r>
              <a:rPr lang="en-GB" dirty="0"/>
              <a:t>Pressure band width is critical: </a:t>
            </a:r>
          </a:p>
          <a:p>
            <a:pPr lvl="1"/>
            <a:r>
              <a:rPr lang="en-GB" dirty="0"/>
              <a:t>Quality of glass</a:t>
            </a:r>
          </a:p>
          <a:p>
            <a:pPr lvl="1"/>
            <a:r>
              <a:rPr lang="en-GB" dirty="0"/>
              <a:t>Continued production </a:t>
            </a:r>
          </a:p>
          <a:p>
            <a:endParaRPr lang="en-GB" dirty="0"/>
          </a:p>
        </p:txBody>
      </p:sp>
      <p:grpSp>
        <p:nvGrpSpPr>
          <p:cNvPr id="4" name="Groep 3">
            <a:extLst>
              <a:ext uri="{FF2B5EF4-FFF2-40B4-BE49-F238E27FC236}">
                <a16:creationId xmlns:a16="http://schemas.microsoft.com/office/drawing/2014/main" id="{0ECDF855-9BCC-4415-A843-5B460D3AFF9F}"/>
              </a:ext>
            </a:extLst>
          </p:cNvPr>
          <p:cNvGrpSpPr/>
          <p:nvPr/>
        </p:nvGrpSpPr>
        <p:grpSpPr>
          <a:xfrm>
            <a:off x="5495085" y="2127512"/>
            <a:ext cx="6974861" cy="3690051"/>
            <a:chOff x="4993462" y="1318699"/>
            <a:chExt cx="8974127" cy="4747762"/>
          </a:xfrm>
        </p:grpSpPr>
        <p:sp>
          <p:nvSpPr>
            <p:cNvPr id="30" name="Rectangle 9">
              <a:extLst>
                <a:ext uri="{FF2B5EF4-FFF2-40B4-BE49-F238E27FC236}">
                  <a16:creationId xmlns:a16="http://schemas.microsoft.com/office/drawing/2014/main" id="{1B1825CA-738F-4C97-9008-2AABD9CB4AB8}"/>
                </a:ext>
              </a:extLst>
            </p:cNvPr>
            <p:cNvSpPr/>
            <p:nvPr/>
          </p:nvSpPr>
          <p:spPr>
            <a:xfrm>
              <a:off x="5299833" y="3692070"/>
              <a:ext cx="1444929" cy="1059476"/>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Adjustable </a:t>
              </a:r>
            </a:p>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speed drives</a:t>
              </a:r>
            </a:p>
          </p:txBody>
        </p:sp>
        <p:grpSp>
          <p:nvGrpSpPr>
            <p:cNvPr id="31" name="Group 4">
              <a:extLst>
                <a:ext uri="{FF2B5EF4-FFF2-40B4-BE49-F238E27FC236}">
                  <a16:creationId xmlns:a16="http://schemas.microsoft.com/office/drawing/2014/main" id="{6B3A47C1-ED09-48F0-A516-744F57153C30}"/>
                </a:ext>
              </a:extLst>
            </p:cNvPr>
            <p:cNvGrpSpPr/>
            <p:nvPr/>
          </p:nvGrpSpPr>
          <p:grpSpPr>
            <a:xfrm>
              <a:off x="6642330" y="1318699"/>
              <a:ext cx="4525101" cy="4665679"/>
              <a:chOff x="3088875" y="2286210"/>
              <a:chExt cx="4525101" cy="4665679"/>
            </a:xfrm>
          </p:grpSpPr>
          <p:graphicFrame>
            <p:nvGraphicFramePr>
              <p:cNvPr id="32" name="Grafiek 6">
                <a:extLst>
                  <a:ext uri="{FF2B5EF4-FFF2-40B4-BE49-F238E27FC236}">
                    <a16:creationId xmlns:a16="http://schemas.microsoft.com/office/drawing/2014/main" id="{623E2928-90A6-4CB5-9E4F-0E279272F7EA}"/>
                  </a:ext>
                </a:extLst>
              </p:cNvPr>
              <p:cNvGraphicFramePr>
                <a:graphicFrameLocks/>
              </p:cNvGraphicFramePr>
              <p:nvPr/>
            </p:nvGraphicFramePr>
            <p:xfrm>
              <a:off x="3088875" y="2286210"/>
              <a:ext cx="4525101" cy="4665679"/>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angle 10">
                <a:extLst>
                  <a:ext uri="{FF2B5EF4-FFF2-40B4-BE49-F238E27FC236}">
                    <a16:creationId xmlns:a16="http://schemas.microsoft.com/office/drawing/2014/main" id="{7E11C538-AA12-4558-93EF-C982B94655D8}"/>
                  </a:ext>
                </a:extLst>
              </p:cNvPr>
              <p:cNvSpPr/>
              <p:nvPr/>
            </p:nvSpPr>
            <p:spPr>
              <a:xfrm>
                <a:off x="3684194" y="4971059"/>
                <a:ext cx="813583" cy="435597"/>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10%</a:t>
                </a:r>
              </a:p>
            </p:txBody>
          </p:sp>
          <p:sp>
            <p:nvSpPr>
              <p:cNvPr id="34" name="Rectangle 11">
                <a:extLst>
                  <a:ext uri="{FF2B5EF4-FFF2-40B4-BE49-F238E27FC236}">
                    <a16:creationId xmlns:a16="http://schemas.microsoft.com/office/drawing/2014/main" id="{09429E46-3E74-4DE6-9F4C-EBA1C80364D3}"/>
                  </a:ext>
                </a:extLst>
              </p:cNvPr>
              <p:cNvSpPr/>
              <p:nvPr/>
            </p:nvSpPr>
            <p:spPr>
              <a:xfrm>
                <a:off x="3910228" y="3299804"/>
                <a:ext cx="818453" cy="435597"/>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26%</a:t>
                </a:r>
              </a:p>
            </p:txBody>
          </p:sp>
          <p:sp>
            <p:nvSpPr>
              <p:cNvPr id="35" name="Rectangle 12">
                <a:extLst>
                  <a:ext uri="{FF2B5EF4-FFF2-40B4-BE49-F238E27FC236}">
                    <a16:creationId xmlns:a16="http://schemas.microsoft.com/office/drawing/2014/main" id="{0CF8EF2B-938A-410A-8883-FD0C1A37EB51}"/>
                  </a:ext>
                </a:extLst>
              </p:cNvPr>
              <p:cNvSpPr/>
              <p:nvPr/>
            </p:nvSpPr>
            <p:spPr>
              <a:xfrm>
                <a:off x="6514474" y="4065641"/>
                <a:ext cx="724199" cy="435597"/>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42%</a:t>
                </a:r>
              </a:p>
            </p:txBody>
          </p:sp>
          <p:sp>
            <p:nvSpPr>
              <p:cNvPr id="36" name="Rectangle 13">
                <a:extLst>
                  <a:ext uri="{FF2B5EF4-FFF2-40B4-BE49-F238E27FC236}">
                    <a16:creationId xmlns:a16="http://schemas.microsoft.com/office/drawing/2014/main" id="{C71F4746-E69A-4DDD-8C50-3E779D355FD2}"/>
                  </a:ext>
                </a:extLst>
              </p:cNvPr>
              <p:cNvSpPr/>
              <p:nvPr/>
            </p:nvSpPr>
            <p:spPr>
              <a:xfrm>
                <a:off x="5351426" y="6046470"/>
                <a:ext cx="813583" cy="435597"/>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12%</a:t>
                </a:r>
              </a:p>
            </p:txBody>
          </p:sp>
          <p:sp>
            <p:nvSpPr>
              <p:cNvPr id="37" name="Rectangle 14">
                <a:extLst>
                  <a:ext uri="{FF2B5EF4-FFF2-40B4-BE49-F238E27FC236}">
                    <a16:creationId xmlns:a16="http://schemas.microsoft.com/office/drawing/2014/main" id="{42DCFF11-8529-4E65-8E71-F9B729CB1DEE}"/>
                  </a:ext>
                </a:extLst>
              </p:cNvPr>
              <p:cNvSpPr/>
              <p:nvPr/>
            </p:nvSpPr>
            <p:spPr>
              <a:xfrm>
                <a:off x="4229830" y="5739668"/>
                <a:ext cx="813583" cy="435597"/>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10%</a:t>
                </a:r>
              </a:p>
            </p:txBody>
          </p:sp>
        </p:grpSp>
        <p:sp>
          <p:nvSpPr>
            <p:cNvPr id="38" name="Rectangle 16">
              <a:extLst>
                <a:ext uri="{FF2B5EF4-FFF2-40B4-BE49-F238E27FC236}">
                  <a16:creationId xmlns:a16="http://schemas.microsoft.com/office/drawing/2014/main" id="{D013A7C5-FDD6-41EF-9C1D-9DCEC5D1D816}"/>
                </a:ext>
              </a:extLst>
            </p:cNvPr>
            <p:cNvSpPr/>
            <p:nvPr/>
          </p:nvSpPr>
          <p:spPr>
            <a:xfrm>
              <a:off x="5343564" y="2456274"/>
              <a:ext cx="2277059" cy="750461"/>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All other </a:t>
              </a:r>
            </a:p>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measures</a:t>
              </a:r>
            </a:p>
          </p:txBody>
        </p:sp>
        <p:sp>
          <p:nvSpPr>
            <p:cNvPr id="39" name="Rectangle 17">
              <a:extLst>
                <a:ext uri="{FF2B5EF4-FFF2-40B4-BE49-F238E27FC236}">
                  <a16:creationId xmlns:a16="http://schemas.microsoft.com/office/drawing/2014/main" id="{24481008-D213-41EA-A4D3-1B6125CF7B7F}"/>
                </a:ext>
              </a:extLst>
            </p:cNvPr>
            <p:cNvSpPr/>
            <p:nvPr/>
          </p:nvSpPr>
          <p:spPr>
            <a:xfrm>
              <a:off x="11690530" y="4997268"/>
              <a:ext cx="2277059" cy="1069193"/>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Overall </a:t>
              </a:r>
            </a:p>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system </a:t>
              </a:r>
            </a:p>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design</a:t>
              </a:r>
            </a:p>
          </p:txBody>
        </p:sp>
        <p:sp>
          <p:nvSpPr>
            <p:cNvPr id="40" name="Rectangle 18">
              <a:extLst>
                <a:ext uri="{FF2B5EF4-FFF2-40B4-BE49-F238E27FC236}">
                  <a16:creationId xmlns:a16="http://schemas.microsoft.com/office/drawing/2014/main" id="{2A737F6A-CF5D-4E26-B011-5BACABDD589A}"/>
                </a:ext>
              </a:extLst>
            </p:cNvPr>
            <p:cNvSpPr/>
            <p:nvPr/>
          </p:nvSpPr>
          <p:spPr>
            <a:xfrm>
              <a:off x="5299833" y="4934436"/>
              <a:ext cx="2277059" cy="750461"/>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Recovering </a:t>
              </a:r>
              <a:b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waste heat</a:t>
              </a:r>
            </a:p>
          </p:txBody>
        </p:sp>
        <p:sp>
          <p:nvSpPr>
            <p:cNvPr id="41" name="Rectangle 20">
              <a:extLst>
                <a:ext uri="{FF2B5EF4-FFF2-40B4-BE49-F238E27FC236}">
                  <a16:creationId xmlns:a16="http://schemas.microsoft.com/office/drawing/2014/main" id="{9975A301-A879-4CB5-8171-812AF5F29775}"/>
                </a:ext>
              </a:extLst>
            </p:cNvPr>
            <p:cNvSpPr/>
            <p:nvPr/>
          </p:nvSpPr>
          <p:spPr>
            <a:xfrm>
              <a:off x="11660317" y="2519104"/>
              <a:ext cx="1540148" cy="1385990"/>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
                  <a:srgbClr val="8DC63E"/>
                </a:buClr>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reducing air leaks &amp; optimize supply</a:t>
              </a:r>
            </a:p>
          </p:txBody>
        </p:sp>
        <p:cxnSp>
          <p:nvCxnSpPr>
            <p:cNvPr id="42" name="Straight Connector 24">
              <a:extLst>
                <a:ext uri="{FF2B5EF4-FFF2-40B4-BE49-F238E27FC236}">
                  <a16:creationId xmlns:a16="http://schemas.microsoft.com/office/drawing/2014/main" id="{CEC3AC27-EE38-47B0-AC52-3C4361106A20}"/>
                </a:ext>
              </a:extLst>
            </p:cNvPr>
            <p:cNvCxnSpPr>
              <a:cxnSpLocks/>
            </p:cNvCxnSpPr>
            <p:nvPr/>
          </p:nvCxnSpPr>
          <p:spPr>
            <a:xfrm flipH="1">
              <a:off x="6609011" y="2699039"/>
              <a:ext cx="1024955"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43" name="Oval 29">
              <a:extLst>
                <a:ext uri="{FF2B5EF4-FFF2-40B4-BE49-F238E27FC236}">
                  <a16:creationId xmlns:a16="http://schemas.microsoft.com/office/drawing/2014/main" id="{B76DEEED-486E-4443-A77C-48773E102671}"/>
                </a:ext>
              </a:extLst>
            </p:cNvPr>
            <p:cNvSpPr/>
            <p:nvPr/>
          </p:nvSpPr>
          <p:spPr>
            <a:xfrm>
              <a:off x="4993462" y="2519106"/>
              <a:ext cx="243671" cy="2436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31">
              <a:extLst>
                <a:ext uri="{FF2B5EF4-FFF2-40B4-BE49-F238E27FC236}">
                  <a16:creationId xmlns:a16="http://schemas.microsoft.com/office/drawing/2014/main" id="{E656AB98-B559-4DB5-BB8A-D13CD4019EAE}"/>
                </a:ext>
              </a:extLst>
            </p:cNvPr>
            <p:cNvSpPr/>
            <p:nvPr/>
          </p:nvSpPr>
          <p:spPr>
            <a:xfrm>
              <a:off x="4993767" y="3784747"/>
              <a:ext cx="243671" cy="243671"/>
            </a:xfrm>
            <a:prstGeom prst="ellipse">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32">
              <a:extLst>
                <a:ext uri="{FF2B5EF4-FFF2-40B4-BE49-F238E27FC236}">
                  <a16:creationId xmlns:a16="http://schemas.microsoft.com/office/drawing/2014/main" id="{CA9AD143-A411-4B74-9CD5-F373E80D3314}"/>
                </a:ext>
              </a:extLst>
            </p:cNvPr>
            <p:cNvSpPr/>
            <p:nvPr/>
          </p:nvSpPr>
          <p:spPr>
            <a:xfrm>
              <a:off x="4997220" y="4997268"/>
              <a:ext cx="243671" cy="243671"/>
            </a:xfrm>
            <a:prstGeom prst="ellipse">
              <a:avLst/>
            </a:prstGeom>
            <a:solidFill>
              <a:srgbClr val="DE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34">
              <a:extLst>
                <a:ext uri="{FF2B5EF4-FFF2-40B4-BE49-F238E27FC236}">
                  <a16:creationId xmlns:a16="http://schemas.microsoft.com/office/drawing/2014/main" id="{9DCC61A6-8E2A-4CFA-B3C2-C8A1689A2A45}"/>
                </a:ext>
              </a:extLst>
            </p:cNvPr>
            <p:cNvSpPr/>
            <p:nvPr/>
          </p:nvSpPr>
          <p:spPr>
            <a:xfrm>
              <a:off x="11295725" y="5067356"/>
              <a:ext cx="243671" cy="243671"/>
            </a:xfrm>
            <a:prstGeom prst="ellipse">
              <a:avLst/>
            </a:prstGeom>
            <a:solidFill>
              <a:srgbClr val="EE7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35">
              <a:extLst>
                <a:ext uri="{FF2B5EF4-FFF2-40B4-BE49-F238E27FC236}">
                  <a16:creationId xmlns:a16="http://schemas.microsoft.com/office/drawing/2014/main" id="{F40DE128-3F23-4D33-9506-49C742A50592}"/>
                </a:ext>
              </a:extLst>
            </p:cNvPr>
            <p:cNvSpPr/>
            <p:nvPr/>
          </p:nvSpPr>
          <p:spPr>
            <a:xfrm>
              <a:off x="11301310" y="2581935"/>
              <a:ext cx="243671" cy="243671"/>
            </a:xfrm>
            <a:prstGeom prst="ellipse">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Straight Connector 41">
              <a:extLst>
                <a:ext uri="{FF2B5EF4-FFF2-40B4-BE49-F238E27FC236}">
                  <a16:creationId xmlns:a16="http://schemas.microsoft.com/office/drawing/2014/main" id="{0DCD2F25-3C5A-474F-BE41-7054BEAEE70B}"/>
                </a:ext>
              </a:extLst>
            </p:cNvPr>
            <p:cNvCxnSpPr>
              <a:cxnSpLocks/>
            </p:cNvCxnSpPr>
            <p:nvPr/>
          </p:nvCxnSpPr>
          <p:spPr>
            <a:xfrm flipH="1">
              <a:off x="6609011" y="3882380"/>
              <a:ext cx="1024955"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9" name="Straight Connector 42">
              <a:extLst>
                <a:ext uri="{FF2B5EF4-FFF2-40B4-BE49-F238E27FC236}">
                  <a16:creationId xmlns:a16="http://schemas.microsoft.com/office/drawing/2014/main" id="{7F0740A4-EB68-4FBB-A448-5A16441F51D0}"/>
                </a:ext>
              </a:extLst>
            </p:cNvPr>
            <p:cNvCxnSpPr>
              <a:cxnSpLocks/>
            </p:cNvCxnSpPr>
            <p:nvPr/>
          </p:nvCxnSpPr>
          <p:spPr>
            <a:xfrm flipH="1">
              <a:off x="6609011" y="5155894"/>
              <a:ext cx="1365116"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50" name="Straight Connector 44">
              <a:extLst>
                <a:ext uri="{FF2B5EF4-FFF2-40B4-BE49-F238E27FC236}">
                  <a16:creationId xmlns:a16="http://schemas.microsoft.com/office/drawing/2014/main" id="{D1189801-2DE2-45F9-AA7F-8CD23593E4D5}"/>
                </a:ext>
              </a:extLst>
            </p:cNvPr>
            <p:cNvCxnSpPr>
              <a:cxnSpLocks/>
            </p:cNvCxnSpPr>
            <p:nvPr/>
          </p:nvCxnSpPr>
          <p:spPr>
            <a:xfrm flipH="1">
              <a:off x="10067930" y="2699039"/>
              <a:ext cx="1099500"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51" name="Straight Connector 46">
              <a:extLst>
                <a:ext uri="{FF2B5EF4-FFF2-40B4-BE49-F238E27FC236}">
                  <a16:creationId xmlns:a16="http://schemas.microsoft.com/office/drawing/2014/main" id="{1AD0EB55-BBAC-47A7-A115-167A9C5CB9BB}"/>
                </a:ext>
              </a:extLst>
            </p:cNvPr>
            <p:cNvCxnSpPr>
              <a:cxnSpLocks/>
            </p:cNvCxnSpPr>
            <p:nvPr/>
          </p:nvCxnSpPr>
          <p:spPr>
            <a:xfrm flipH="1">
              <a:off x="9450518" y="5155894"/>
              <a:ext cx="1716913"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grpSp>
      <p:sp>
        <p:nvSpPr>
          <p:cNvPr id="52" name="Content Placeholder 8">
            <a:extLst>
              <a:ext uri="{FF2B5EF4-FFF2-40B4-BE49-F238E27FC236}">
                <a16:creationId xmlns:a16="http://schemas.microsoft.com/office/drawing/2014/main" id="{528DE8C0-E9E7-45D5-ACD6-14804C7362A4}"/>
              </a:ext>
            </a:extLst>
          </p:cNvPr>
          <p:cNvSpPr txBox="1">
            <a:spLocks/>
          </p:cNvSpPr>
          <p:nvPr/>
        </p:nvSpPr>
        <p:spPr>
          <a:xfrm>
            <a:off x="6453636" y="1522884"/>
            <a:ext cx="4162954" cy="604628"/>
          </a:xfrm>
          <a:prstGeom prst="rect">
            <a:avLst/>
          </a:prstGeom>
        </p:spPr>
        <p:txBody>
          <a:bodyPr lIns="0"/>
          <a:lstStyle>
            <a:lvl1pPr marL="228600" indent="-228600" algn="l" defTabSz="914400" rtl="0" eaLnBrk="1" latinLnBrk="0" hangingPunct="1">
              <a:lnSpc>
                <a:spcPct val="90000"/>
              </a:lnSpc>
              <a:spcBef>
                <a:spcPts val="1000"/>
              </a:spcBef>
              <a:buClr>
                <a:srgbClr val="8DC63E"/>
              </a:buClr>
              <a:buFont typeface="Arial" panose="020B0604020202020204" pitchFamily="34" charset="0"/>
              <a:buChar char="•"/>
              <a:defRPr sz="22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
              </a:spcBef>
              <a:spcAft>
                <a:spcPts val="0"/>
              </a:spcAft>
              <a:buClr>
                <a:srgbClr val="8DC63E"/>
              </a:buClr>
              <a:buSzTx/>
              <a:buFont typeface="Arial" panose="020B0604020202020204" pitchFamily="34" charset="0"/>
              <a:buNone/>
              <a:tabLst/>
              <a:defRPr/>
            </a:pPr>
            <a:r>
              <a:rPr kumimoji="0" lang="en-US" sz="1800" b="0" i="0" u="none" strike="noStrike" kern="1200" cap="none" spc="0" normalizeH="0" baseline="0" noProof="0" dirty="0">
                <a:ln>
                  <a:noFill/>
                </a:ln>
                <a:solidFill>
                  <a:srgbClr val="174489"/>
                </a:solidFill>
                <a:effectLst/>
                <a:uLnTx/>
                <a:uFillTx/>
                <a:latin typeface="Calibri" panose="020F0502020204030204"/>
                <a:ea typeface="+mn-ea"/>
                <a:cs typeface="+mn-cs"/>
              </a:rPr>
              <a:t>Major energy saving measures</a:t>
            </a:r>
          </a:p>
        </p:txBody>
      </p:sp>
    </p:spTree>
    <p:extLst>
      <p:ext uri="{BB962C8B-B14F-4D97-AF65-F5344CB8AC3E}">
        <p14:creationId xmlns:p14="http://schemas.microsoft.com/office/powerpoint/2010/main" val="19828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motor, water, groot, brand&#10;&#10;Automatisch gegenereerde beschrijving">
            <a:extLst>
              <a:ext uri="{FF2B5EF4-FFF2-40B4-BE49-F238E27FC236}">
                <a16:creationId xmlns:a16="http://schemas.microsoft.com/office/drawing/2014/main" id="{A2249DD2-95AA-4782-B304-34033BD52AD0}"/>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34962" y="333375"/>
            <a:ext cx="11522075" cy="6191250"/>
          </a:xfrm>
        </p:spPr>
      </p:pic>
      <p:sp>
        <p:nvSpPr>
          <p:cNvPr id="8" name="Titel 7">
            <a:extLst>
              <a:ext uri="{FF2B5EF4-FFF2-40B4-BE49-F238E27FC236}">
                <a16:creationId xmlns:a16="http://schemas.microsoft.com/office/drawing/2014/main" id="{2B65C961-4C80-4863-AC0C-F279F24D7DD5}"/>
              </a:ext>
            </a:extLst>
          </p:cNvPr>
          <p:cNvSpPr>
            <a:spLocks noGrp="1"/>
          </p:cNvSpPr>
          <p:nvPr>
            <p:ph type="title"/>
          </p:nvPr>
        </p:nvSpPr>
        <p:spPr>
          <a:xfrm>
            <a:off x="803275" y="854242"/>
            <a:ext cx="10585450" cy="1642773"/>
          </a:xfrm>
          <a:solidFill>
            <a:srgbClr val="FFFFFF">
              <a:alpha val="89804"/>
            </a:srgbClr>
          </a:solidFill>
        </p:spPr>
        <p:txBody>
          <a:bodyPr/>
          <a:lstStyle/>
          <a:p>
            <a:pPr algn="ctr"/>
            <a:r>
              <a:rPr lang="en-GB" dirty="0"/>
              <a:t>Compressed air system lay out</a:t>
            </a:r>
          </a:p>
        </p:txBody>
      </p:sp>
      <p:sp>
        <p:nvSpPr>
          <p:cNvPr id="9" name="Tijdelijke aanduiding voor tekst 8">
            <a:extLst>
              <a:ext uri="{FF2B5EF4-FFF2-40B4-BE49-F238E27FC236}">
                <a16:creationId xmlns:a16="http://schemas.microsoft.com/office/drawing/2014/main" id="{6B0C56D1-FB82-45D7-AB94-C6B9FCDA778C}"/>
              </a:ext>
            </a:extLst>
          </p:cNvPr>
          <p:cNvSpPr>
            <a:spLocks noGrp="1"/>
          </p:cNvSpPr>
          <p:nvPr>
            <p:ph type="body" sz="half" idx="2"/>
          </p:nvPr>
        </p:nvSpPr>
        <p:spPr>
          <a:xfrm>
            <a:off x="803275" y="1634597"/>
            <a:ext cx="10585450" cy="601859"/>
          </a:xfrm>
        </p:spPr>
        <p:txBody>
          <a:bodyPr/>
          <a:lstStyle/>
          <a:p>
            <a:pPr marL="1524000" indent="-96838">
              <a:buClr>
                <a:srgbClr val="8DC63E"/>
              </a:buClr>
            </a:pPr>
            <a:r>
              <a:rPr lang="en-US" sz="2200" dirty="0"/>
              <a:t>Low pressure 	@ 49 psi 	av. consumption 9.400 SCFM</a:t>
            </a:r>
          </a:p>
          <a:p>
            <a:pPr marL="1524000" indent="-96838">
              <a:buClr>
                <a:srgbClr val="8DC63E"/>
              </a:buClr>
            </a:pPr>
            <a:r>
              <a:rPr lang="en-US" sz="2200" dirty="0"/>
              <a:t>High pressure 	@ 84 psi	av. consumption 13.000 SCFM</a:t>
            </a:r>
          </a:p>
          <a:p>
            <a:pPr algn="ctr"/>
            <a:endParaRPr lang="en-GB" sz="2200" dirty="0"/>
          </a:p>
        </p:txBody>
      </p:sp>
    </p:spTree>
    <p:extLst>
      <p:ext uri="{BB962C8B-B14F-4D97-AF65-F5344CB8AC3E}">
        <p14:creationId xmlns:p14="http://schemas.microsoft.com/office/powerpoint/2010/main" val="2948195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DA7BB-1D08-4139-B6BB-4CE2ACD6B750}"/>
              </a:ext>
            </a:extLst>
          </p:cNvPr>
          <p:cNvSpPr>
            <a:spLocks noGrp="1"/>
          </p:cNvSpPr>
          <p:nvPr>
            <p:ph type="title"/>
          </p:nvPr>
        </p:nvSpPr>
        <p:spPr/>
        <p:txBody>
          <a:bodyPr/>
          <a:lstStyle/>
          <a:p>
            <a:r>
              <a:rPr lang="en-GB" dirty="0"/>
              <a:t>Compressor room lay out - before</a:t>
            </a:r>
          </a:p>
        </p:txBody>
      </p:sp>
      <p:sp>
        <p:nvSpPr>
          <p:cNvPr id="4" name="AutoShape 2">
            <a:extLst>
              <a:ext uri="{FF2B5EF4-FFF2-40B4-BE49-F238E27FC236}">
                <a16:creationId xmlns:a16="http://schemas.microsoft.com/office/drawing/2014/main" id="{F1E208AB-EE4F-4678-BF7D-904134D0D237}"/>
              </a:ext>
            </a:extLst>
          </p:cNvPr>
          <p:cNvSpPr>
            <a:spLocks noChangeAspect="1" noChangeArrowheads="1"/>
          </p:cNvSpPr>
          <p:nvPr/>
        </p:nvSpPr>
        <p:spPr bwMode="auto">
          <a:xfrm>
            <a:off x="0" y="742950"/>
            <a:ext cx="12192000" cy="53705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A2B6F390-6F1B-475D-965A-DE2F073D60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437" y="1812700"/>
            <a:ext cx="10515600" cy="4632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24">
            <a:extLst>
              <a:ext uri="{FF2B5EF4-FFF2-40B4-BE49-F238E27FC236}">
                <a16:creationId xmlns:a16="http://schemas.microsoft.com/office/drawing/2014/main" id="{FCC166FC-0593-41F1-A2E5-D81F8961EC12}"/>
              </a:ext>
            </a:extLst>
          </p:cNvPr>
          <p:cNvSpPr txBox="1"/>
          <p:nvPr/>
        </p:nvSpPr>
        <p:spPr>
          <a:xfrm>
            <a:off x="798388" y="1582954"/>
            <a:ext cx="2177440" cy="399556"/>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 x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Centrifugal</a:t>
            </a:r>
            <a:endPar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Each</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4.340 – 3.280 SCFM</a:t>
            </a:r>
          </a:p>
        </p:txBody>
      </p:sp>
      <p:sp>
        <p:nvSpPr>
          <p:cNvPr id="8" name="TextBox 71">
            <a:extLst>
              <a:ext uri="{FF2B5EF4-FFF2-40B4-BE49-F238E27FC236}">
                <a16:creationId xmlns:a16="http://schemas.microsoft.com/office/drawing/2014/main" id="{CCEC6B4B-B820-4892-8F2F-9800ABE2896F}"/>
              </a:ext>
            </a:extLst>
          </p:cNvPr>
          <p:cNvSpPr txBox="1"/>
          <p:nvPr/>
        </p:nvSpPr>
        <p:spPr>
          <a:xfrm>
            <a:off x="4203050" y="1575984"/>
            <a:ext cx="3380864" cy="206748"/>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8 x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Screw</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Each</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1.240 SCFM</a:t>
            </a:r>
            <a:endPar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10" name="TextBox 158">
            <a:extLst>
              <a:ext uri="{FF2B5EF4-FFF2-40B4-BE49-F238E27FC236}">
                <a16:creationId xmlns:a16="http://schemas.microsoft.com/office/drawing/2014/main" id="{5150D32F-26C9-46BA-BAA7-614F3BCCB64A}"/>
              </a:ext>
            </a:extLst>
          </p:cNvPr>
          <p:cNvSpPr txBox="1"/>
          <p:nvPr/>
        </p:nvSpPr>
        <p:spPr>
          <a:xfrm>
            <a:off x="4236846" y="6252603"/>
            <a:ext cx="1859154" cy="288032"/>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Centrifugal</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7.650 -5.590 SCCFM</a:t>
            </a:r>
            <a:endPar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11" name="TextBox 159">
            <a:extLst>
              <a:ext uri="{FF2B5EF4-FFF2-40B4-BE49-F238E27FC236}">
                <a16:creationId xmlns:a16="http://schemas.microsoft.com/office/drawing/2014/main" id="{DE962E08-2E49-40CC-93EC-A180F76ED80F}"/>
              </a:ext>
            </a:extLst>
          </p:cNvPr>
          <p:cNvSpPr txBox="1"/>
          <p:nvPr/>
        </p:nvSpPr>
        <p:spPr>
          <a:xfrm>
            <a:off x="6449775" y="6252603"/>
            <a:ext cx="1726025" cy="2880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Centrifugal</a:t>
            </a:r>
            <a:endPar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5.530 -3.770 SCFM</a:t>
            </a:r>
            <a:endPar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12" name="TextBox 170">
            <a:extLst>
              <a:ext uri="{FF2B5EF4-FFF2-40B4-BE49-F238E27FC236}">
                <a16:creationId xmlns:a16="http://schemas.microsoft.com/office/drawing/2014/main" id="{13D32450-BC04-4D90-BC5A-8F11EA4C05C0}"/>
              </a:ext>
            </a:extLst>
          </p:cNvPr>
          <p:cNvSpPr txBox="1"/>
          <p:nvPr/>
        </p:nvSpPr>
        <p:spPr>
          <a:xfrm>
            <a:off x="10302949" y="4358479"/>
            <a:ext cx="2697943" cy="984451"/>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LP </a:t>
            </a:r>
            <a:r>
              <a:rPr kumimoji="0" lang="nl-NL"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Pressure</a:t>
            </a: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49 </a:t>
            </a:r>
            <a:r>
              <a:rPr kumimoji="0" lang="nl-NL"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psi</a:t>
            </a:r>
            <a:endPar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+/- 9.400 SCFM</a:t>
            </a:r>
            <a:endPar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13" name="TextBox 29">
            <a:extLst>
              <a:ext uri="{FF2B5EF4-FFF2-40B4-BE49-F238E27FC236}">
                <a16:creationId xmlns:a16="http://schemas.microsoft.com/office/drawing/2014/main" id="{B3C84241-10AD-4FF2-BA01-6BA8B97B3B6C}"/>
              </a:ext>
            </a:extLst>
          </p:cNvPr>
          <p:cNvSpPr txBox="1"/>
          <p:nvPr/>
        </p:nvSpPr>
        <p:spPr>
          <a:xfrm>
            <a:off x="10302949" y="3144281"/>
            <a:ext cx="2553878" cy="98445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HP </a:t>
            </a:r>
            <a:r>
              <a:rPr kumimoji="0" lang="nl-NL"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Pressure</a:t>
            </a: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84 </a:t>
            </a:r>
            <a:r>
              <a:rPr kumimoji="0" lang="nl-NL"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psi</a:t>
            </a:r>
            <a:endPar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+/- 13.000 SCFM</a:t>
            </a:r>
            <a:endPar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AE1EC7A1-DE96-49A5-AEF5-9D575F5B5AC0}"/>
              </a:ext>
            </a:extLst>
          </p:cNvPr>
          <p:cNvSpPr/>
          <p:nvPr/>
        </p:nvSpPr>
        <p:spPr>
          <a:xfrm>
            <a:off x="1833241" y="3932798"/>
            <a:ext cx="621323" cy="82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01">
            <a:extLst>
              <a:ext uri="{FF2B5EF4-FFF2-40B4-BE49-F238E27FC236}">
                <a16:creationId xmlns:a16="http://schemas.microsoft.com/office/drawing/2014/main" id="{187A213C-CC60-4BCA-AD83-74F03CE99D0F}"/>
              </a:ext>
            </a:extLst>
          </p:cNvPr>
          <p:cNvSpPr txBox="1"/>
          <p:nvPr/>
        </p:nvSpPr>
        <p:spPr>
          <a:xfrm>
            <a:off x="830407" y="4046224"/>
            <a:ext cx="1438991" cy="572260"/>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Regulator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emergency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valve</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84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to</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49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psi</a:t>
            </a:r>
            <a:endPar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849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7404E4CF-A365-4E98-B467-4792A70EA8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8" r="-386"/>
          <a:stretch/>
        </p:blipFill>
        <p:spPr bwMode="auto">
          <a:xfrm>
            <a:off x="6254689" y="1807796"/>
            <a:ext cx="5948481" cy="273148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DB85B59-9152-4F55-AAEE-A6C2558A0F2D}"/>
              </a:ext>
            </a:extLst>
          </p:cNvPr>
          <p:cNvSpPr>
            <a:spLocks noGrp="1"/>
          </p:cNvSpPr>
          <p:nvPr>
            <p:ph type="title"/>
          </p:nvPr>
        </p:nvSpPr>
        <p:spPr/>
        <p:txBody>
          <a:bodyPr/>
          <a:lstStyle/>
          <a:p>
            <a:r>
              <a:rPr lang="en-GB" dirty="0"/>
              <a:t>Before implementation</a:t>
            </a:r>
          </a:p>
        </p:txBody>
      </p:sp>
      <p:sp>
        <p:nvSpPr>
          <p:cNvPr id="3" name="Tijdelijke aanduiding voor inhoud 2">
            <a:extLst>
              <a:ext uri="{FF2B5EF4-FFF2-40B4-BE49-F238E27FC236}">
                <a16:creationId xmlns:a16="http://schemas.microsoft.com/office/drawing/2014/main" id="{99196470-E02F-4EDA-8886-BF7F8B698B43}"/>
              </a:ext>
            </a:extLst>
          </p:cNvPr>
          <p:cNvSpPr>
            <a:spLocks noGrp="1"/>
          </p:cNvSpPr>
          <p:nvPr>
            <p:ph sz="half" idx="2"/>
          </p:nvPr>
        </p:nvSpPr>
        <p:spPr/>
        <p:txBody>
          <a:bodyPr/>
          <a:lstStyle/>
          <a:p>
            <a:r>
              <a:rPr lang="nl-NL" sz="2400" dirty="0">
                <a:solidFill>
                  <a:srgbClr val="8DC63E"/>
                </a:solidFill>
              </a:rPr>
              <a:t>High </a:t>
            </a:r>
            <a:r>
              <a:rPr lang="nl-NL" sz="2400" dirty="0" err="1">
                <a:solidFill>
                  <a:srgbClr val="8DC63E"/>
                </a:solidFill>
              </a:rPr>
              <a:t>pressure</a:t>
            </a:r>
            <a:r>
              <a:rPr lang="nl-NL" sz="2400" dirty="0">
                <a:solidFill>
                  <a:srgbClr val="8DC63E"/>
                </a:solidFill>
              </a:rPr>
              <a:t> system:</a:t>
            </a:r>
            <a:endParaRPr lang="en-GB" dirty="0"/>
          </a:p>
        </p:txBody>
      </p:sp>
      <p:sp>
        <p:nvSpPr>
          <p:cNvPr id="6" name="Tijdelijke aanduiding voor inhoud 5">
            <a:extLst>
              <a:ext uri="{FF2B5EF4-FFF2-40B4-BE49-F238E27FC236}">
                <a16:creationId xmlns:a16="http://schemas.microsoft.com/office/drawing/2014/main" id="{81A6B41A-51BD-4D38-8ED9-76EA8D0099C4}"/>
              </a:ext>
            </a:extLst>
          </p:cNvPr>
          <p:cNvSpPr>
            <a:spLocks noGrp="1"/>
          </p:cNvSpPr>
          <p:nvPr>
            <p:ph sz="half" idx="10"/>
          </p:nvPr>
        </p:nvSpPr>
        <p:spPr>
          <a:xfrm>
            <a:off x="779526" y="1967023"/>
            <a:ext cx="5475163" cy="3684588"/>
          </a:xfrm>
        </p:spPr>
        <p:txBody>
          <a:bodyPr/>
          <a:lstStyle/>
          <a:p>
            <a:pPr marL="285750" indent="-285750"/>
            <a:r>
              <a:rPr lang="nl-NL" dirty="0"/>
              <a:t>Both </a:t>
            </a:r>
            <a:r>
              <a:rPr lang="nl-NL" dirty="0" err="1"/>
              <a:t>centrifugal</a:t>
            </a:r>
            <a:r>
              <a:rPr lang="nl-NL" dirty="0"/>
              <a:t> air compressors </a:t>
            </a:r>
            <a:r>
              <a:rPr lang="nl-NL" dirty="0" err="1"/>
              <a:t>always</a:t>
            </a:r>
            <a:br>
              <a:rPr lang="nl-NL" dirty="0"/>
            </a:br>
            <a:r>
              <a:rPr lang="nl-NL" dirty="0"/>
              <a:t>running full load. </a:t>
            </a:r>
          </a:p>
          <a:p>
            <a:pPr marL="285750" indent="-285750"/>
            <a:r>
              <a:rPr lang="nl-NL" dirty="0" err="1"/>
              <a:t>Screw</a:t>
            </a:r>
            <a:r>
              <a:rPr lang="nl-NL" dirty="0"/>
              <a:t> compressors </a:t>
            </a:r>
            <a:r>
              <a:rPr lang="nl-NL" dirty="0" err="1"/>
              <a:t>started</a:t>
            </a:r>
            <a:r>
              <a:rPr lang="nl-NL" dirty="0"/>
              <a:t> @ 84 </a:t>
            </a:r>
            <a:r>
              <a:rPr lang="nl-NL" dirty="0" err="1"/>
              <a:t>psi</a:t>
            </a:r>
            <a:r>
              <a:rPr lang="nl-NL" dirty="0"/>
              <a:t>: </a:t>
            </a:r>
            <a:r>
              <a:rPr lang="nl-NL" dirty="0" err="1"/>
              <a:t>resulting</a:t>
            </a:r>
            <a:r>
              <a:rPr lang="nl-NL" dirty="0"/>
              <a:t> in </a:t>
            </a:r>
            <a:r>
              <a:rPr lang="nl-NL" dirty="0" err="1"/>
              <a:t>pressure</a:t>
            </a:r>
            <a:r>
              <a:rPr lang="nl-NL" dirty="0"/>
              <a:t> </a:t>
            </a:r>
            <a:r>
              <a:rPr lang="nl-NL" dirty="0" err="1"/>
              <a:t>fluctuations</a:t>
            </a:r>
            <a:r>
              <a:rPr lang="nl-NL" dirty="0"/>
              <a:t>: </a:t>
            </a:r>
            <a:br>
              <a:rPr lang="nl-NL" dirty="0"/>
            </a:br>
            <a:r>
              <a:rPr lang="nl-NL" dirty="0"/>
              <a:t>81,75..85,40 </a:t>
            </a:r>
            <a:r>
              <a:rPr lang="nl-NL" dirty="0" err="1"/>
              <a:t>psi</a:t>
            </a:r>
            <a:r>
              <a:rPr lang="nl-NL" dirty="0"/>
              <a:t>. </a:t>
            </a:r>
          </a:p>
          <a:p>
            <a:pPr marL="285750" indent="-285750"/>
            <a:r>
              <a:rPr lang="nl-NL" dirty="0" err="1"/>
              <a:t>Unloaded</a:t>
            </a:r>
            <a:r>
              <a:rPr lang="nl-NL" dirty="0"/>
              <a:t> </a:t>
            </a:r>
            <a:r>
              <a:rPr lang="nl-NL" dirty="0" err="1"/>
              <a:t>hours</a:t>
            </a:r>
            <a:r>
              <a:rPr lang="nl-NL" dirty="0"/>
              <a:t> on </a:t>
            </a:r>
            <a:r>
              <a:rPr lang="nl-NL" dirty="0" err="1"/>
              <a:t>screw</a:t>
            </a:r>
            <a:r>
              <a:rPr lang="nl-NL" dirty="0"/>
              <a:t> compressors.</a:t>
            </a:r>
          </a:p>
          <a:p>
            <a:pPr marL="285750" indent="-285750"/>
            <a:r>
              <a:rPr lang="nl-NL" dirty="0" err="1"/>
              <a:t>Emergency</a:t>
            </a:r>
            <a:r>
              <a:rPr lang="nl-NL" dirty="0"/>
              <a:t> regulator: </a:t>
            </a:r>
            <a:r>
              <a:rPr lang="nl-NL" dirty="0" err="1"/>
              <a:t>only</a:t>
            </a:r>
            <a:r>
              <a:rPr lang="nl-NL" dirty="0"/>
              <a:t> </a:t>
            </a:r>
            <a:r>
              <a:rPr lang="nl-NL" dirty="0" err="1"/>
              <a:t>activated</a:t>
            </a:r>
            <a:r>
              <a:rPr lang="nl-NL" dirty="0"/>
              <a:t> </a:t>
            </a:r>
            <a:r>
              <a:rPr lang="nl-NL" dirty="0" err="1"/>
              <a:t>when</a:t>
            </a:r>
            <a:r>
              <a:rPr lang="nl-NL" dirty="0"/>
              <a:t> </a:t>
            </a:r>
            <a:r>
              <a:rPr lang="nl-NL" dirty="0" err="1"/>
              <a:t>pressure</a:t>
            </a:r>
            <a:r>
              <a:rPr lang="nl-NL" dirty="0"/>
              <a:t> </a:t>
            </a:r>
            <a:r>
              <a:rPr lang="nl-NL" dirty="0" err="1"/>
              <a:t>drops</a:t>
            </a:r>
            <a:r>
              <a:rPr lang="nl-NL" dirty="0"/>
              <a:t> in LP system </a:t>
            </a:r>
            <a:r>
              <a:rPr lang="nl-NL" dirty="0" err="1"/>
              <a:t>to</a:t>
            </a:r>
            <a:r>
              <a:rPr lang="nl-NL" dirty="0"/>
              <a:t> 46,7 </a:t>
            </a:r>
            <a:r>
              <a:rPr lang="nl-NL" dirty="0" err="1"/>
              <a:t>psi</a:t>
            </a:r>
            <a:r>
              <a:rPr lang="nl-NL" dirty="0"/>
              <a:t>.</a:t>
            </a:r>
          </a:p>
          <a:p>
            <a:r>
              <a:rPr lang="nl-NL" dirty="0"/>
              <a:t>Flow meters </a:t>
            </a:r>
            <a:r>
              <a:rPr lang="nl-NL" dirty="0" err="1"/>
              <a:t>installed</a:t>
            </a:r>
            <a:r>
              <a:rPr lang="nl-NL" dirty="0"/>
              <a:t> in 2013 + </a:t>
            </a:r>
            <a:r>
              <a:rPr lang="nl-NL" dirty="0" err="1"/>
              <a:t>only</a:t>
            </a:r>
            <a:r>
              <a:rPr lang="nl-NL" dirty="0"/>
              <a:t> </a:t>
            </a:r>
            <a:r>
              <a:rPr lang="nl-NL" dirty="0" err="1"/>
              <a:t>for</a:t>
            </a:r>
            <a:r>
              <a:rPr lang="nl-NL" dirty="0"/>
              <a:t> </a:t>
            </a:r>
            <a:r>
              <a:rPr lang="nl-NL" dirty="0" err="1"/>
              <a:t>indication</a:t>
            </a:r>
            <a:r>
              <a:rPr lang="nl-NL" dirty="0"/>
              <a:t>: </a:t>
            </a:r>
            <a:r>
              <a:rPr lang="nl-NL" dirty="0" err="1"/>
              <a:t>observe</a:t>
            </a:r>
            <a:r>
              <a:rPr lang="nl-NL" dirty="0"/>
              <a:t> flow/HP/h </a:t>
            </a:r>
            <a:r>
              <a:rPr lang="nl-NL" dirty="0" err="1"/>
              <a:t>consumption</a:t>
            </a:r>
            <a:r>
              <a:rPr lang="nl-NL" dirty="0"/>
              <a:t>.</a:t>
            </a:r>
          </a:p>
          <a:p>
            <a:endParaRPr lang="en-GB" dirty="0"/>
          </a:p>
        </p:txBody>
      </p:sp>
      <p:sp>
        <p:nvSpPr>
          <p:cNvPr id="8" name="Rechthoek 7">
            <a:extLst>
              <a:ext uri="{FF2B5EF4-FFF2-40B4-BE49-F238E27FC236}">
                <a16:creationId xmlns:a16="http://schemas.microsoft.com/office/drawing/2014/main" id="{FEF2B392-F21D-4B1D-8732-7DFEFE2FD036}"/>
              </a:ext>
            </a:extLst>
          </p:cNvPr>
          <p:cNvSpPr/>
          <p:nvPr/>
        </p:nvSpPr>
        <p:spPr>
          <a:xfrm>
            <a:off x="6254685" y="1820679"/>
            <a:ext cx="5691129" cy="1274213"/>
          </a:xfrm>
          <a:prstGeom prst="rect">
            <a:avLst/>
          </a:prstGeom>
          <a:noFill/>
          <a:ln w="19050">
            <a:solidFill>
              <a:srgbClr val="8D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895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F12911D2-EA8C-436A-9173-6F1BF0943C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8" r="-386"/>
          <a:stretch/>
        </p:blipFill>
        <p:spPr bwMode="auto">
          <a:xfrm>
            <a:off x="6254689" y="1807796"/>
            <a:ext cx="5948481" cy="2731487"/>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A8FC8A73-EA66-4B77-A706-38866CE83AFE}"/>
              </a:ext>
            </a:extLst>
          </p:cNvPr>
          <p:cNvSpPr/>
          <p:nvPr/>
        </p:nvSpPr>
        <p:spPr>
          <a:xfrm>
            <a:off x="6254689" y="3068413"/>
            <a:ext cx="5749742" cy="1362910"/>
          </a:xfrm>
          <a:prstGeom prst="rect">
            <a:avLst/>
          </a:prstGeom>
          <a:noFill/>
          <a:ln w="19050">
            <a:solidFill>
              <a:srgbClr val="8D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DB85B59-9152-4F55-AAEE-A6C2558A0F2D}"/>
              </a:ext>
            </a:extLst>
          </p:cNvPr>
          <p:cNvSpPr>
            <a:spLocks noGrp="1"/>
          </p:cNvSpPr>
          <p:nvPr>
            <p:ph type="title"/>
          </p:nvPr>
        </p:nvSpPr>
        <p:spPr/>
        <p:txBody>
          <a:bodyPr/>
          <a:lstStyle/>
          <a:p>
            <a:r>
              <a:rPr lang="en-GB" dirty="0"/>
              <a:t>Before implementation</a:t>
            </a:r>
          </a:p>
        </p:txBody>
      </p:sp>
      <p:sp>
        <p:nvSpPr>
          <p:cNvPr id="3" name="Tijdelijke aanduiding voor inhoud 2">
            <a:extLst>
              <a:ext uri="{FF2B5EF4-FFF2-40B4-BE49-F238E27FC236}">
                <a16:creationId xmlns:a16="http://schemas.microsoft.com/office/drawing/2014/main" id="{99196470-E02F-4EDA-8886-BF7F8B698B43}"/>
              </a:ext>
            </a:extLst>
          </p:cNvPr>
          <p:cNvSpPr>
            <a:spLocks noGrp="1"/>
          </p:cNvSpPr>
          <p:nvPr>
            <p:ph sz="half" idx="2"/>
          </p:nvPr>
        </p:nvSpPr>
        <p:spPr/>
        <p:txBody>
          <a:bodyPr/>
          <a:lstStyle/>
          <a:p>
            <a:r>
              <a:rPr lang="nl-NL" sz="2400" dirty="0">
                <a:solidFill>
                  <a:srgbClr val="8DC63E"/>
                </a:solidFill>
              </a:rPr>
              <a:t>Low </a:t>
            </a:r>
            <a:r>
              <a:rPr lang="nl-NL" sz="2400" dirty="0" err="1">
                <a:solidFill>
                  <a:srgbClr val="8DC63E"/>
                </a:solidFill>
              </a:rPr>
              <a:t>pressure</a:t>
            </a:r>
            <a:r>
              <a:rPr lang="nl-NL" sz="2400" dirty="0">
                <a:solidFill>
                  <a:srgbClr val="8DC63E"/>
                </a:solidFill>
              </a:rPr>
              <a:t> system:</a:t>
            </a:r>
            <a:endParaRPr lang="nl-NL" sz="2400" dirty="0"/>
          </a:p>
        </p:txBody>
      </p:sp>
      <p:sp>
        <p:nvSpPr>
          <p:cNvPr id="6" name="Tijdelijke aanduiding voor inhoud 5">
            <a:extLst>
              <a:ext uri="{FF2B5EF4-FFF2-40B4-BE49-F238E27FC236}">
                <a16:creationId xmlns:a16="http://schemas.microsoft.com/office/drawing/2014/main" id="{FB5092A4-0E56-4A70-81B8-CF078BEE4022}"/>
              </a:ext>
            </a:extLst>
          </p:cNvPr>
          <p:cNvSpPr>
            <a:spLocks noGrp="1"/>
          </p:cNvSpPr>
          <p:nvPr>
            <p:ph sz="half" idx="10"/>
          </p:nvPr>
        </p:nvSpPr>
        <p:spPr/>
        <p:txBody>
          <a:bodyPr/>
          <a:lstStyle/>
          <a:p>
            <a:pPr marL="285750" indent="-285750"/>
            <a:r>
              <a:rPr lang="nl-NL" dirty="0"/>
              <a:t>LP compressor: </a:t>
            </a:r>
            <a:r>
              <a:rPr lang="nl-NL" dirty="0" err="1"/>
              <a:t>maintaining</a:t>
            </a:r>
            <a:r>
              <a:rPr lang="nl-NL" dirty="0"/>
              <a:t> 49 </a:t>
            </a:r>
            <a:r>
              <a:rPr lang="nl-NL" dirty="0" err="1"/>
              <a:t>psi</a:t>
            </a:r>
            <a:r>
              <a:rPr lang="nl-NL" dirty="0"/>
              <a:t> in </a:t>
            </a:r>
            <a:r>
              <a:rPr lang="nl-NL" dirty="0" err="1"/>
              <a:t>main</a:t>
            </a:r>
            <a:r>
              <a:rPr lang="nl-NL" dirty="0"/>
              <a:t> header.</a:t>
            </a:r>
          </a:p>
          <a:p>
            <a:pPr marL="285750" indent="-285750"/>
            <a:r>
              <a:rPr lang="nl-NL" dirty="0"/>
              <a:t>Compressors running without </a:t>
            </a:r>
            <a:r>
              <a:rPr lang="nl-NL" dirty="0" err="1"/>
              <a:t>communications</a:t>
            </a:r>
            <a:r>
              <a:rPr lang="nl-NL" dirty="0"/>
              <a:t> but on </a:t>
            </a:r>
            <a:r>
              <a:rPr lang="nl-NL" dirty="0" err="1"/>
              <a:t>same</a:t>
            </a:r>
            <a:r>
              <a:rPr lang="nl-NL" dirty="0"/>
              <a:t> system </a:t>
            </a:r>
            <a:r>
              <a:rPr lang="nl-NL" dirty="0" err="1"/>
              <a:t>pressure</a:t>
            </a:r>
            <a:r>
              <a:rPr lang="nl-NL" dirty="0"/>
              <a:t> transmitter.</a:t>
            </a:r>
          </a:p>
          <a:p>
            <a:pPr marL="285750" indent="-285750"/>
            <a:r>
              <a:rPr lang="nl-NL" dirty="0"/>
              <a:t>No loadsharing.</a:t>
            </a:r>
          </a:p>
          <a:p>
            <a:pPr marL="285750" indent="-285750"/>
            <a:r>
              <a:rPr lang="nl-NL" dirty="0" err="1"/>
              <a:t>Occasional</a:t>
            </a:r>
            <a:r>
              <a:rPr lang="nl-NL" dirty="0"/>
              <a:t> blow off.</a:t>
            </a:r>
            <a:endParaRPr lang="en-GB" dirty="0"/>
          </a:p>
        </p:txBody>
      </p:sp>
    </p:spTree>
    <p:extLst>
      <p:ext uri="{BB962C8B-B14F-4D97-AF65-F5344CB8AC3E}">
        <p14:creationId xmlns:p14="http://schemas.microsoft.com/office/powerpoint/2010/main" val="2924648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ijl: omlaag 81">
            <a:extLst>
              <a:ext uri="{FF2B5EF4-FFF2-40B4-BE49-F238E27FC236}">
                <a16:creationId xmlns:a16="http://schemas.microsoft.com/office/drawing/2014/main" id="{7EC25D4A-B0FE-493F-8FAE-BABDB8CA4C77}"/>
              </a:ext>
            </a:extLst>
          </p:cNvPr>
          <p:cNvSpPr/>
          <p:nvPr/>
        </p:nvSpPr>
        <p:spPr>
          <a:xfrm>
            <a:off x="3177834" y="1641442"/>
            <a:ext cx="1392865" cy="4136065"/>
          </a:xfrm>
          <a:prstGeom prst="down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Pijl: vijfhoek 77">
            <a:extLst>
              <a:ext uri="{FF2B5EF4-FFF2-40B4-BE49-F238E27FC236}">
                <a16:creationId xmlns:a16="http://schemas.microsoft.com/office/drawing/2014/main" id="{E0FAAB1D-D571-43E3-9031-FB5AC9CCED18}"/>
              </a:ext>
            </a:extLst>
          </p:cNvPr>
          <p:cNvSpPr/>
          <p:nvPr/>
        </p:nvSpPr>
        <p:spPr>
          <a:xfrm rot="5400000">
            <a:off x="9452346" y="1116267"/>
            <a:ext cx="1297172" cy="3413051"/>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D03769C4-33B3-405F-A4E0-D88465B362CB}"/>
              </a:ext>
            </a:extLst>
          </p:cNvPr>
          <p:cNvSpPr>
            <a:spLocks noGrp="1"/>
          </p:cNvSpPr>
          <p:nvPr>
            <p:ph type="title"/>
          </p:nvPr>
        </p:nvSpPr>
        <p:spPr/>
        <p:txBody>
          <a:bodyPr/>
          <a:lstStyle/>
          <a:p>
            <a:r>
              <a:rPr lang="en-GB" dirty="0"/>
              <a:t>How do we add value</a:t>
            </a:r>
          </a:p>
        </p:txBody>
      </p:sp>
      <p:sp>
        <p:nvSpPr>
          <p:cNvPr id="9" name="Afgeronde rechthoek 17">
            <a:extLst>
              <a:ext uri="{FF2B5EF4-FFF2-40B4-BE49-F238E27FC236}">
                <a16:creationId xmlns:a16="http://schemas.microsoft.com/office/drawing/2014/main" id="{82D11C31-2EFD-4D3B-ADFB-7F9852ADFBDA}"/>
              </a:ext>
            </a:extLst>
          </p:cNvPr>
          <p:cNvSpPr/>
          <p:nvPr/>
        </p:nvSpPr>
        <p:spPr>
          <a:xfrm>
            <a:off x="1756225" y="1977539"/>
            <a:ext cx="4236084" cy="576064"/>
          </a:xfrm>
          <a:prstGeom prst="roundRect">
            <a:avLst/>
          </a:prstGeom>
          <a:solidFill>
            <a:srgbClr val="174489"/>
          </a:solidFill>
          <a:ln>
            <a:solidFill>
              <a:srgbClr val="174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2200" b="0" i="0" u="none" strike="noStrike" kern="1200" cap="none" spc="0" normalizeH="0" baseline="0" noProof="0" dirty="0" err="1">
                <a:ln>
                  <a:noFill/>
                </a:ln>
                <a:solidFill>
                  <a:prstClr val="white"/>
                </a:solidFill>
                <a:effectLst/>
                <a:uLnTx/>
                <a:uFillTx/>
                <a:latin typeface="Calibri" panose="020F0502020204030204"/>
                <a:ea typeface="+mn-ea"/>
                <a:cs typeface="+mn-cs"/>
              </a:rPr>
              <a:t>Install</a:t>
            </a:r>
            <a:r>
              <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nl-NL" sz="2200" b="0" i="0" u="none" strike="noStrike" kern="1200" cap="none" spc="0" normalizeH="0" baseline="0" noProof="0" dirty="0" err="1">
                <a:ln>
                  <a:noFill/>
                </a:ln>
                <a:solidFill>
                  <a:prstClr val="white"/>
                </a:solidFill>
                <a:effectLst/>
                <a:uLnTx/>
                <a:uFillTx/>
                <a:latin typeface="Calibri" panose="020F0502020204030204"/>
                <a:ea typeface="+mn-ea"/>
                <a:cs typeface="+mn-cs"/>
              </a:rPr>
              <a:t>connect</a:t>
            </a:r>
            <a:r>
              <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rPr>
              <a:t> flow meters </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fgeronde rechthoek 17">
            <a:extLst>
              <a:ext uri="{FF2B5EF4-FFF2-40B4-BE49-F238E27FC236}">
                <a16:creationId xmlns:a16="http://schemas.microsoft.com/office/drawing/2014/main" id="{8D463F84-AE12-45CD-BD86-85C35D59B3DC}"/>
              </a:ext>
            </a:extLst>
          </p:cNvPr>
          <p:cNvSpPr/>
          <p:nvPr/>
        </p:nvSpPr>
        <p:spPr>
          <a:xfrm>
            <a:off x="1756225" y="2666380"/>
            <a:ext cx="4236084" cy="576064"/>
          </a:xfrm>
          <a:prstGeom prst="round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rPr>
              <a:t>Install booster compressor</a:t>
            </a:r>
          </a:p>
        </p:txBody>
      </p:sp>
      <p:sp>
        <p:nvSpPr>
          <p:cNvPr id="11" name="Afgeronde rechthoek 17">
            <a:extLst>
              <a:ext uri="{FF2B5EF4-FFF2-40B4-BE49-F238E27FC236}">
                <a16:creationId xmlns:a16="http://schemas.microsoft.com/office/drawing/2014/main" id="{A5FCBC76-A161-494C-96E6-E0701E5C9DBA}"/>
              </a:ext>
            </a:extLst>
          </p:cNvPr>
          <p:cNvSpPr/>
          <p:nvPr/>
        </p:nvSpPr>
        <p:spPr>
          <a:xfrm>
            <a:off x="1756225" y="3336660"/>
            <a:ext cx="4236084" cy="576064"/>
          </a:xfrm>
          <a:prstGeom prst="round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rPr>
              <a:t>Modify regulator valve</a:t>
            </a:r>
          </a:p>
        </p:txBody>
      </p:sp>
      <p:sp>
        <p:nvSpPr>
          <p:cNvPr id="12" name="Afgeronde rechthoek 17">
            <a:extLst>
              <a:ext uri="{FF2B5EF4-FFF2-40B4-BE49-F238E27FC236}">
                <a16:creationId xmlns:a16="http://schemas.microsoft.com/office/drawing/2014/main" id="{BDF71D2F-AD6D-43A1-9E04-6D0DC69E80A6}"/>
              </a:ext>
            </a:extLst>
          </p:cNvPr>
          <p:cNvSpPr/>
          <p:nvPr/>
        </p:nvSpPr>
        <p:spPr>
          <a:xfrm>
            <a:off x="1756225" y="4006940"/>
            <a:ext cx="4236084" cy="576064"/>
          </a:xfrm>
          <a:prstGeom prst="round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2200" b="0" i="0" u="none" strike="noStrike" kern="1200" cap="none" spc="0" normalizeH="0" baseline="0" noProof="0" dirty="0">
                <a:ln>
                  <a:noFill/>
                </a:ln>
                <a:solidFill>
                  <a:prstClr val="white"/>
                </a:solidFill>
                <a:effectLst/>
                <a:uLnTx/>
                <a:uFillTx/>
                <a:latin typeface="Calibri" panose="020F0502020204030204"/>
                <a:ea typeface="+mn-ea"/>
                <a:cs typeface="+mn-cs"/>
              </a:rPr>
              <a:t>Install Master controller</a:t>
            </a:r>
          </a:p>
        </p:txBody>
      </p:sp>
      <p:sp>
        <p:nvSpPr>
          <p:cNvPr id="13" name="Afgeronde rechthoek 18">
            <a:extLst>
              <a:ext uri="{FF2B5EF4-FFF2-40B4-BE49-F238E27FC236}">
                <a16:creationId xmlns:a16="http://schemas.microsoft.com/office/drawing/2014/main" id="{7D8751CB-FBB7-412D-A9FD-312F03CD3287}"/>
              </a:ext>
            </a:extLst>
          </p:cNvPr>
          <p:cNvSpPr/>
          <p:nvPr/>
        </p:nvSpPr>
        <p:spPr>
          <a:xfrm>
            <a:off x="1756225" y="5396183"/>
            <a:ext cx="4236084" cy="576064"/>
          </a:xfrm>
          <a:prstGeom prst="roundRect">
            <a:avLst/>
          </a:prstGeom>
          <a:solidFill>
            <a:srgbClr val="8DC63E"/>
          </a:solidFill>
          <a:ln>
            <a:solidFill>
              <a:srgbClr val="8D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mn-cs"/>
              </a:rPr>
              <a:t>Energy savings !</a:t>
            </a:r>
          </a:p>
        </p:txBody>
      </p:sp>
      <p:pic>
        <p:nvPicPr>
          <p:cNvPr id="84" name="Picture 2">
            <a:extLst>
              <a:ext uri="{FF2B5EF4-FFF2-40B4-BE49-F238E27FC236}">
                <a16:creationId xmlns:a16="http://schemas.microsoft.com/office/drawing/2014/main" id="{8236DA38-EF54-4889-9D29-4AD2A62196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0169" y="3654563"/>
            <a:ext cx="3587578" cy="2870062"/>
          </a:xfrm>
          <a:prstGeom prst="rect">
            <a:avLst/>
          </a:prstGeom>
        </p:spPr>
      </p:pic>
      <p:pic>
        <p:nvPicPr>
          <p:cNvPr id="89" name="Afbeelding 88" descr="Afbeelding met meter&#10;&#10;Automatisch gegenereerde beschrijving">
            <a:extLst>
              <a:ext uri="{FF2B5EF4-FFF2-40B4-BE49-F238E27FC236}">
                <a16:creationId xmlns:a16="http://schemas.microsoft.com/office/drawing/2014/main" id="{D4AD8CD0-AD53-4663-895E-7687415D2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9519" y="1073888"/>
            <a:ext cx="3568228" cy="2378819"/>
          </a:xfrm>
          <a:prstGeom prst="rect">
            <a:avLst/>
          </a:prstGeom>
        </p:spPr>
      </p:pic>
    </p:spTree>
    <p:extLst>
      <p:ext uri="{BB962C8B-B14F-4D97-AF65-F5344CB8AC3E}">
        <p14:creationId xmlns:p14="http://schemas.microsoft.com/office/powerpoint/2010/main" val="1812580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A7BE694-4BE3-47D8-BC8D-2E5358BA5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0" y="1779331"/>
            <a:ext cx="10036761" cy="442114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3C95C9B-130B-49F0-8731-6E5E3DD995C2}"/>
              </a:ext>
            </a:extLst>
          </p:cNvPr>
          <p:cNvSpPr>
            <a:spLocks noGrp="1"/>
          </p:cNvSpPr>
          <p:nvPr>
            <p:ph type="title"/>
          </p:nvPr>
        </p:nvSpPr>
        <p:spPr/>
        <p:txBody>
          <a:bodyPr/>
          <a:lstStyle/>
          <a:p>
            <a:r>
              <a:rPr lang="en-GB" dirty="0"/>
              <a:t>Compressor room lay out - improvements</a:t>
            </a:r>
          </a:p>
        </p:txBody>
      </p:sp>
      <p:sp>
        <p:nvSpPr>
          <p:cNvPr id="6" name="Ovaal 5">
            <a:extLst>
              <a:ext uri="{FF2B5EF4-FFF2-40B4-BE49-F238E27FC236}">
                <a16:creationId xmlns:a16="http://schemas.microsoft.com/office/drawing/2014/main" id="{80098F16-B540-44C9-9BDB-6FD89CE0F7D3}"/>
              </a:ext>
            </a:extLst>
          </p:cNvPr>
          <p:cNvSpPr/>
          <p:nvPr/>
        </p:nvSpPr>
        <p:spPr>
          <a:xfrm>
            <a:off x="3884437" y="3106615"/>
            <a:ext cx="1488830" cy="227342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descr="Afbeelding met computer, tafel, kamer&#10;&#10;Automatisch gegenereerde beschrijving">
            <a:extLst>
              <a:ext uri="{FF2B5EF4-FFF2-40B4-BE49-F238E27FC236}">
                <a16:creationId xmlns:a16="http://schemas.microsoft.com/office/drawing/2014/main" id="{715BDDE3-3482-4EE5-A9F4-3FE41DF092F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rot="5400000">
            <a:off x="8262186" y="2939066"/>
            <a:ext cx="5205926" cy="1965192"/>
          </a:xfrm>
          <a:prstGeom prst="rect">
            <a:avLst/>
          </a:prstGeom>
        </p:spPr>
      </p:pic>
      <p:sp>
        <p:nvSpPr>
          <p:cNvPr id="10" name="TextBox 138">
            <a:extLst>
              <a:ext uri="{FF2B5EF4-FFF2-40B4-BE49-F238E27FC236}">
                <a16:creationId xmlns:a16="http://schemas.microsoft.com/office/drawing/2014/main" id="{39A31648-3927-42EF-B58B-26592DC2A716}"/>
              </a:ext>
            </a:extLst>
          </p:cNvPr>
          <p:cNvSpPr txBox="1"/>
          <p:nvPr/>
        </p:nvSpPr>
        <p:spPr>
          <a:xfrm>
            <a:off x="5444759" y="3780757"/>
            <a:ext cx="1965192" cy="462569"/>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Booster Compressor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49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to</a:t>
            </a: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84 </a:t>
            </a:r>
            <a:r>
              <a:rPr kumimoji="0" lang="nl-NL"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psi</a:t>
            </a:r>
            <a:endPar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2.354 SCFM </a:t>
            </a:r>
            <a:endParaRPr kumimoji="0" lang="en-US" sz="14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43368099-E341-4ABE-A320-577EF7BE35F4}"/>
              </a:ext>
            </a:extLst>
          </p:cNvPr>
          <p:cNvSpPr/>
          <p:nvPr/>
        </p:nvSpPr>
        <p:spPr>
          <a:xfrm>
            <a:off x="1750423" y="3780757"/>
            <a:ext cx="397359" cy="752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56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1437CC-1495-4471-AEA2-921EF962D02F}"/>
              </a:ext>
            </a:extLst>
          </p:cNvPr>
          <p:cNvSpPr>
            <a:spLocks noGrp="1"/>
          </p:cNvSpPr>
          <p:nvPr>
            <p:ph type="title"/>
          </p:nvPr>
        </p:nvSpPr>
        <p:spPr/>
        <p:txBody>
          <a:bodyPr/>
          <a:lstStyle/>
          <a:p>
            <a:r>
              <a:rPr lang="en-GB" dirty="0"/>
              <a:t>Requirement from customer</a:t>
            </a:r>
          </a:p>
        </p:txBody>
      </p:sp>
      <p:sp>
        <p:nvSpPr>
          <p:cNvPr id="4" name="Tijdelijke aanduiding voor inhoud 3">
            <a:extLst>
              <a:ext uri="{FF2B5EF4-FFF2-40B4-BE49-F238E27FC236}">
                <a16:creationId xmlns:a16="http://schemas.microsoft.com/office/drawing/2014/main" id="{A28B1BC0-E37A-48D3-9F0C-2E1FC254FB67}"/>
              </a:ext>
            </a:extLst>
          </p:cNvPr>
          <p:cNvSpPr>
            <a:spLocks noGrp="1"/>
          </p:cNvSpPr>
          <p:nvPr>
            <p:ph sz="half" idx="2"/>
          </p:nvPr>
        </p:nvSpPr>
        <p:spPr>
          <a:xfrm>
            <a:off x="779526" y="1477926"/>
            <a:ext cx="9853640" cy="4577434"/>
          </a:xfrm>
        </p:spPr>
        <p:txBody>
          <a:bodyPr/>
          <a:lstStyle/>
          <a:p>
            <a:pPr marL="342900" indent="-342900">
              <a:buFont typeface="Arial" panose="020B0604020202020204" pitchFamily="34" charset="0"/>
              <a:buChar char="•"/>
            </a:pPr>
            <a:r>
              <a:rPr lang="en-GB" dirty="0"/>
              <a:t>LP system is most critical. Pressure 49 psi. Dev. +/- 0.7 psi.</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Energy </a:t>
            </a:r>
            <a:r>
              <a:rPr lang="nl-NL" dirty="0" err="1"/>
              <a:t>savings</a:t>
            </a:r>
            <a:r>
              <a:rPr lang="nl-NL" dirty="0"/>
              <a:t> @ maximum </a:t>
            </a:r>
            <a:r>
              <a:rPr lang="nl-NL" dirty="0" err="1"/>
              <a:t>when</a:t>
            </a:r>
            <a:r>
              <a:rPr lang="nl-NL" dirty="0"/>
              <a:t> booster compressor is running full load.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Energy savings @ maximum when screw compressors are only running full load. </a:t>
            </a:r>
          </a:p>
          <a:p>
            <a:pPr lvl="1" indent="0">
              <a:buNone/>
            </a:pPr>
            <a:r>
              <a:rPr lang="nl-NL" dirty="0"/>
              <a:t>(implemented at phase 2)  </a:t>
            </a:r>
          </a:p>
          <a:p>
            <a:pPr lvl="1" indent="0">
              <a:buNone/>
            </a:pPr>
            <a:r>
              <a:rPr lang="nl-NL" dirty="0"/>
              <a:t> </a:t>
            </a:r>
          </a:p>
          <a:p>
            <a:pPr marL="342900" indent="-342900">
              <a:buFont typeface="Arial" panose="020B0604020202020204" pitchFamily="34" charset="0"/>
              <a:buChar char="•"/>
            </a:pPr>
            <a:r>
              <a:rPr lang="nl-NL" dirty="0" err="1"/>
              <a:t>When</a:t>
            </a:r>
            <a:r>
              <a:rPr lang="nl-NL" dirty="0"/>
              <a:t> </a:t>
            </a:r>
            <a:r>
              <a:rPr lang="nl-NL" dirty="0" err="1"/>
              <a:t>one</a:t>
            </a:r>
            <a:r>
              <a:rPr lang="nl-NL" dirty="0"/>
              <a:t> of </a:t>
            </a:r>
            <a:r>
              <a:rPr lang="nl-NL" dirty="0" err="1"/>
              <a:t>the</a:t>
            </a:r>
            <a:r>
              <a:rPr lang="nl-NL" dirty="0"/>
              <a:t> low </a:t>
            </a:r>
            <a:r>
              <a:rPr lang="nl-NL" dirty="0" err="1"/>
              <a:t>pressure</a:t>
            </a:r>
            <a:r>
              <a:rPr lang="nl-NL" dirty="0"/>
              <a:t> units trips actions:</a:t>
            </a:r>
          </a:p>
          <a:p>
            <a:pPr marL="1028700" lvl="1" indent="-342900"/>
            <a:r>
              <a:rPr lang="nl-NL" dirty="0"/>
              <a:t>Booster </a:t>
            </a:r>
            <a:r>
              <a:rPr lang="nl-NL" dirty="0" err="1"/>
              <a:t>should</a:t>
            </a:r>
            <a:r>
              <a:rPr lang="nl-NL" dirty="0"/>
              <a:t> </a:t>
            </a:r>
            <a:r>
              <a:rPr lang="nl-NL" dirty="0" err="1"/>
              <a:t>unload</a:t>
            </a:r>
            <a:r>
              <a:rPr lang="nl-NL" dirty="0"/>
              <a:t> </a:t>
            </a:r>
            <a:r>
              <a:rPr lang="nl-NL" dirty="0" err="1"/>
              <a:t>and</a:t>
            </a:r>
            <a:r>
              <a:rPr lang="nl-NL" dirty="0"/>
              <a:t> </a:t>
            </a:r>
            <a:r>
              <a:rPr lang="nl-NL" dirty="0" err="1"/>
              <a:t>stopped</a:t>
            </a:r>
            <a:r>
              <a:rPr lang="nl-NL" dirty="0"/>
              <a:t>.</a:t>
            </a:r>
          </a:p>
          <a:p>
            <a:pPr marL="1028700" lvl="1" indent="-342900"/>
            <a:r>
              <a:rPr lang="nl-NL" dirty="0" err="1"/>
              <a:t>Screw</a:t>
            </a:r>
            <a:r>
              <a:rPr lang="nl-NL" dirty="0"/>
              <a:t> compressors starts up </a:t>
            </a:r>
            <a:r>
              <a:rPr lang="nl-NL" dirty="0" err="1"/>
              <a:t>depending</a:t>
            </a:r>
            <a:r>
              <a:rPr lang="nl-NL" dirty="0"/>
              <a:t> on </a:t>
            </a:r>
            <a:r>
              <a:rPr lang="nl-NL" dirty="0" err="1"/>
              <a:t>the</a:t>
            </a:r>
            <a:r>
              <a:rPr lang="nl-NL" dirty="0"/>
              <a:t> </a:t>
            </a:r>
            <a:r>
              <a:rPr lang="nl-NL" dirty="0" err="1"/>
              <a:t>needed</a:t>
            </a:r>
            <a:r>
              <a:rPr lang="nl-NL" dirty="0"/>
              <a:t> flow. </a:t>
            </a:r>
          </a:p>
          <a:p>
            <a:pPr marL="1028700" lvl="1" indent="-342900"/>
            <a:r>
              <a:rPr lang="nl-NL" dirty="0" err="1"/>
              <a:t>Emergency</a:t>
            </a:r>
            <a:r>
              <a:rPr lang="nl-NL" dirty="0"/>
              <a:t> regulator </a:t>
            </a:r>
            <a:r>
              <a:rPr lang="nl-NL" dirty="0" err="1"/>
              <a:t>valve</a:t>
            </a:r>
            <a:r>
              <a:rPr lang="nl-NL" dirty="0"/>
              <a:t> </a:t>
            </a:r>
            <a:r>
              <a:rPr lang="nl-NL" dirty="0" err="1"/>
              <a:t>should</a:t>
            </a:r>
            <a:r>
              <a:rPr lang="nl-NL" dirty="0"/>
              <a:t> open </a:t>
            </a:r>
            <a:r>
              <a:rPr lang="nl-NL" dirty="0" err="1"/>
              <a:t>to</a:t>
            </a:r>
            <a:r>
              <a:rPr lang="nl-NL" dirty="0"/>
              <a:t> </a:t>
            </a:r>
            <a:r>
              <a:rPr lang="nl-NL" dirty="0" err="1"/>
              <a:t>maintain</a:t>
            </a:r>
            <a:r>
              <a:rPr lang="nl-NL" dirty="0"/>
              <a:t> </a:t>
            </a:r>
            <a:r>
              <a:rPr lang="nl-NL" dirty="0" err="1"/>
              <a:t>the</a:t>
            </a:r>
            <a:r>
              <a:rPr lang="nl-NL" dirty="0"/>
              <a:t> low </a:t>
            </a:r>
            <a:r>
              <a:rPr lang="nl-NL" dirty="0" err="1"/>
              <a:t>pressure</a:t>
            </a:r>
            <a:r>
              <a:rPr lang="nl-NL" dirty="0"/>
              <a:t>.</a:t>
            </a:r>
          </a:p>
          <a:p>
            <a:pPr lvl="0">
              <a:lnSpc>
                <a:spcPct val="100000"/>
              </a:lnSpc>
              <a:spcBef>
                <a:spcPts val="0"/>
              </a:spcBef>
              <a:buClrTx/>
              <a:defRPr/>
            </a:pPr>
            <a:endParaRPr lang="nl-NL" dirty="0">
              <a:solidFill>
                <a:srgbClr val="000000"/>
              </a:solidFill>
              <a:latin typeface="Trebuchet MS"/>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899280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63F37-4880-4844-8486-A34EDFBC3FA2}"/>
              </a:ext>
            </a:extLst>
          </p:cNvPr>
          <p:cNvSpPr>
            <a:spLocks noGrp="1"/>
          </p:cNvSpPr>
          <p:nvPr>
            <p:ph type="title"/>
          </p:nvPr>
        </p:nvSpPr>
        <p:spPr/>
        <p:txBody>
          <a:bodyPr/>
          <a:lstStyle/>
          <a:p>
            <a:r>
              <a:rPr lang="en-GB" dirty="0"/>
              <a:t>1</a:t>
            </a:r>
            <a:r>
              <a:rPr lang="en-GB" baseline="30000" dirty="0"/>
              <a:t>st</a:t>
            </a:r>
            <a:r>
              <a:rPr lang="en-GB" dirty="0"/>
              <a:t> Phase implementation results</a:t>
            </a:r>
          </a:p>
        </p:txBody>
      </p:sp>
      <p:sp>
        <p:nvSpPr>
          <p:cNvPr id="3" name="Tijdelijke aanduiding voor inhoud 2">
            <a:extLst>
              <a:ext uri="{FF2B5EF4-FFF2-40B4-BE49-F238E27FC236}">
                <a16:creationId xmlns:a16="http://schemas.microsoft.com/office/drawing/2014/main" id="{5C18A49E-A698-42F9-8E0F-0DE9F3A8360E}"/>
              </a:ext>
            </a:extLst>
          </p:cNvPr>
          <p:cNvSpPr>
            <a:spLocks noGrp="1"/>
          </p:cNvSpPr>
          <p:nvPr>
            <p:ph sz="half" idx="2"/>
          </p:nvPr>
        </p:nvSpPr>
        <p:spPr/>
        <p:txBody>
          <a:bodyPr/>
          <a:lstStyle/>
          <a:p>
            <a:pPr marL="285750" indent="-285750">
              <a:buFont typeface="Arial" panose="020B0604020202020204" pitchFamily="34" charset="0"/>
              <a:buChar char="•"/>
            </a:pPr>
            <a:r>
              <a:rPr lang="nl-NL" dirty="0"/>
              <a:t>Installation </a:t>
            </a:r>
            <a:r>
              <a:rPr lang="nl-NL" dirty="0" err="1"/>
              <a:t>centrifugal</a:t>
            </a:r>
            <a:r>
              <a:rPr lang="nl-NL" dirty="0"/>
              <a:t> booster : </a:t>
            </a:r>
            <a:r>
              <a:rPr lang="nl-NL" dirty="0" err="1"/>
              <a:t>capacity</a:t>
            </a:r>
            <a:r>
              <a:rPr lang="nl-NL" dirty="0"/>
              <a:t> 2.354 SCFM.</a:t>
            </a:r>
          </a:p>
          <a:p>
            <a:pPr marL="971550" lvl="1" indent="-285750"/>
            <a:r>
              <a:rPr lang="nl-NL" dirty="0"/>
              <a:t>Booster feeds the HP system: 2 screw compressors are not needed</a:t>
            </a:r>
          </a:p>
          <a:p>
            <a:pPr marL="971550" lvl="1" indent="-285750"/>
            <a:endParaRPr lang="nl-NL" dirty="0"/>
          </a:p>
          <a:p>
            <a:pPr marL="285750" indent="-285750">
              <a:buFont typeface="Arial" panose="020B0604020202020204" pitchFamily="34" charset="0"/>
              <a:buChar char="•"/>
            </a:pPr>
            <a:r>
              <a:rPr lang="nl-NL" dirty="0" err="1"/>
              <a:t>Rebuild</a:t>
            </a:r>
            <a:r>
              <a:rPr lang="nl-NL" dirty="0"/>
              <a:t> LP + HP compressors to a new control system </a:t>
            </a:r>
            <a:r>
              <a:rPr lang="nl-NL" dirty="0" err="1"/>
              <a:t>including</a:t>
            </a:r>
            <a:r>
              <a:rPr lang="nl-NL" dirty="0"/>
              <a:t> load </a:t>
            </a:r>
            <a:r>
              <a:rPr lang="nl-NL" dirty="0" err="1"/>
              <a:t>sharing</a:t>
            </a:r>
            <a:r>
              <a:rPr lang="nl-NL" dirty="0"/>
              <a: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Rebuild existing control from emergency control valve to Stork controller.</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err="1"/>
              <a:t>Use</a:t>
            </a:r>
            <a:r>
              <a:rPr lang="nl-NL" dirty="0"/>
              <a:t> flow meters </a:t>
            </a:r>
            <a:r>
              <a:rPr lang="nl-NL" dirty="0" err="1"/>
              <a:t>to</a:t>
            </a:r>
            <a:r>
              <a:rPr lang="nl-NL" dirty="0"/>
              <a:t> control </a:t>
            </a:r>
            <a:r>
              <a:rPr lang="nl-NL" dirty="0" err="1"/>
              <a:t>demand</a:t>
            </a:r>
            <a:r>
              <a:rPr lang="nl-NL" dirty="0"/>
              <a:t> </a:t>
            </a:r>
            <a:r>
              <a:rPr lang="nl-NL" dirty="0" err="1"/>
              <a:t>to</a:t>
            </a:r>
            <a:r>
              <a:rPr lang="nl-NL" dirty="0"/>
              <a:t> booster.</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a:p>
            <a:endParaRPr lang="nl-NL" dirty="0"/>
          </a:p>
          <a:p>
            <a:pPr marL="285750" indent="-285750">
              <a:buFont typeface="Arial" panose="020B0604020202020204" pitchFamily="34" charset="0"/>
              <a:buChar char="•"/>
            </a:pPr>
            <a:endParaRPr lang="nl-NL" dirty="0"/>
          </a:p>
          <a:p>
            <a:endParaRPr lang="nl-NL" dirty="0"/>
          </a:p>
          <a:p>
            <a:pPr marL="285750" indent="-285750">
              <a:buFont typeface="Arial" panose="020B0604020202020204" pitchFamily="34" charset="0"/>
              <a:buChar char="•"/>
            </a:pPr>
            <a:endParaRPr lang="nl-NL" b="1" u="sng" dirty="0"/>
          </a:p>
          <a:p>
            <a:endParaRPr lang="en-GB" dirty="0"/>
          </a:p>
          <a:p>
            <a:endParaRPr lang="en-GB" dirty="0"/>
          </a:p>
          <a:p>
            <a:endParaRPr lang="en-GB" dirty="0"/>
          </a:p>
        </p:txBody>
      </p:sp>
    </p:spTree>
    <p:extLst>
      <p:ext uri="{BB962C8B-B14F-4D97-AF65-F5344CB8AC3E}">
        <p14:creationId xmlns:p14="http://schemas.microsoft.com/office/powerpoint/2010/main" val="1956368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zitten, zwart, tafel, scherm&#10;&#10;Automatisch gegenereerde beschrijving">
            <a:extLst>
              <a:ext uri="{FF2B5EF4-FFF2-40B4-BE49-F238E27FC236}">
                <a16:creationId xmlns:a16="http://schemas.microsoft.com/office/drawing/2014/main" id="{6B9E98B2-1310-4D11-88AD-1479D6F4C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2" y="333374"/>
            <a:ext cx="11522075" cy="6191249"/>
          </a:xfrm>
          <a:prstGeom prst="rect">
            <a:avLst/>
          </a:prstGeom>
        </p:spPr>
      </p:pic>
      <mc:AlternateContent xmlns:mc="http://schemas.openxmlformats.org/markup-compatibility/2006" xmlns:a14="http://schemas.microsoft.com/office/drawing/2010/main">
        <mc:Choice Requires="a14">
          <p:sp>
            <p:nvSpPr>
              <p:cNvPr id="6" name="Tijdelijke aanduiding voor inhoud 5">
                <a:extLst>
                  <a:ext uri="{FF2B5EF4-FFF2-40B4-BE49-F238E27FC236}">
                    <a16:creationId xmlns:a16="http://schemas.microsoft.com/office/drawing/2014/main" id="{DB31D6B1-69F4-4684-BB25-685507B766C6}"/>
                  </a:ext>
                </a:extLst>
              </p:cNvPr>
              <p:cNvSpPr>
                <a:spLocks noGrp="1"/>
              </p:cNvSpPr>
              <p:nvPr>
                <p:ph sz="half" idx="19"/>
              </p:nvPr>
            </p:nvSpPr>
            <p:spPr>
              <a:xfrm>
                <a:off x="8386354" y="800865"/>
                <a:ext cx="3002370" cy="2628136"/>
              </a:xfrm>
            </p:spPr>
            <p:txBody>
              <a:bodyPr/>
              <a:lstStyle/>
              <a:p>
                <a:pPr marL="0" indent="0">
                  <a:buNone/>
                </a:pPr>
                <a:r>
                  <a:rPr lang="nl-NL" dirty="0"/>
                  <a:t>Energy </a:t>
                </a:r>
                <a:r>
                  <a:rPr lang="nl-NL" dirty="0" err="1"/>
                  <a:t>savings</a:t>
                </a:r>
                <a:r>
                  <a:rPr lang="nl-NL" dirty="0"/>
                  <a:t> : </a:t>
                </a:r>
              </a:p>
              <a:p>
                <a:pPr marL="0" indent="0">
                  <a:buNone/>
                </a:pPr>
                <a:r>
                  <a:rPr lang="nl-NL" dirty="0"/>
                  <a:t>294 kW/hr. </a:t>
                </a:r>
              </a:p>
              <a:p>
                <a:pPr marL="0" indent="0">
                  <a:buNone/>
                </a:pPr>
                <a14:m>
                  <m:oMathPara xmlns:m="http://schemas.openxmlformats.org/officeDocument/2006/math">
                    <m:oMathParaPr>
                      <m:jc m:val="centerGroup"/>
                    </m:oMathParaPr>
                    <m:oMath xmlns:m="http://schemas.openxmlformats.org/officeDocument/2006/math">
                      <m:r>
                        <a:rPr lang="nl-NL">
                          <a:latin typeface="Cambria Math" panose="02040503050406030204" pitchFamily="18" charset="0"/>
                        </a:rPr>
                        <m:t>$</m:t>
                      </m:r>
                      <m:r>
                        <a:rPr lang="nl-NL" smtClean="0">
                          <a:latin typeface="Cambria Math" panose="02040503050406030204" pitchFamily="18" charset="0"/>
                        </a:rPr>
                        <m:t> </m:t>
                      </m:r>
                      <m:r>
                        <a:rPr lang="en-GB" b="0" i="0" smtClean="0">
                          <a:latin typeface="Cambria Math" panose="02040503050406030204" pitchFamily="18" charset="0"/>
                        </a:rPr>
                        <m:t>151.500</m:t>
                      </m:r>
                    </m:oMath>
                  </m:oMathPara>
                </a14:m>
                <a:endParaRPr lang="nl-NL" dirty="0"/>
              </a:p>
              <a:p>
                <a:pPr marL="0" indent="0">
                  <a:buNone/>
                </a:pPr>
                <a:endParaRPr lang="nl-NL" dirty="0"/>
              </a:p>
              <a:p>
                <a:pPr marL="0" indent="0">
                  <a:buNone/>
                </a:pPr>
                <a:r>
                  <a:rPr lang="nl-NL" dirty="0"/>
                  <a:t>Just </a:t>
                </a:r>
                <a:r>
                  <a:rPr lang="nl-NL" dirty="0" err="1"/>
                  <a:t>the</a:t>
                </a:r>
                <a:r>
                  <a:rPr lang="nl-NL" dirty="0"/>
                  <a:t> </a:t>
                </a:r>
                <a:r>
                  <a:rPr lang="nl-NL" dirty="0" err="1"/>
                  <a:t>beginning</a:t>
                </a:r>
                <a:r>
                  <a:rPr lang="nl-NL" dirty="0"/>
                  <a:t>….</a:t>
                </a:r>
              </a:p>
              <a:p>
                <a:endParaRPr lang="nl-NL" dirty="0"/>
              </a:p>
              <a:p>
                <a:endParaRPr lang="nl-NL" dirty="0"/>
              </a:p>
              <a:p>
                <a:endParaRPr lang="nl-NL" dirty="0"/>
              </a:p>
              <a:p>
                <a:endParaRPr lang="en-GB" dirty="0"/>
              </a:p>
              <a:p>
                <a:endParaRPr lang="en-GB" dirty="0"/>
              </a:p>
              <a:p>
                <a:endParaRPr lang="en-GB" dirty="0"/>
              </a:p>
              <a:p>
                <a:endParaRPr lang="en-GB" dirty="0"/>
              </a:p>
            </p:txBody>
          </p:sp>
        </mc:Choice>
        <mc:Fallback xmlns="">
          <p:sp>
            <p:nvSpPr>
              <p:cNvPr id="6" name="Tijdelijke aanduiding voor inhoud 5">
                <a:extLst>
                  <a:ext uri="{FF2B5EF4-FFF2-40B4-BE49-F238E27FC236}">
                    <a16:creationId xmlns:a16="http://schemas.microsoft.com/office/drawing/2014/main" id="{DB31D6B1-69F4-4684-BB25-685507B766C6}"/>
                  </a:ext>
                </a:extLst>
              </p:cNvPr>
              <p:cNvSpPr>
                <a:spLocks noGrp="1" noRot="1" noChangeAspect="1" noMove="1" noResize="1" noEditPoints="1" noAdjustHandles="1" noChangeArrowheads="1" noChangeShapeType="1" noTextEdit="1"/>
              </p:cNvSpPr>
              <p:nvPr>
                <p:ph sz="half" idx="19"/>
              </p:nvPr>
            </p:nvSpPr>
            <p:spPr>
              <a:xfrm>
                <a:off x="8386354" y="800865"/>
                <a:ext cx="3002370" cy="2628136"/>
              </a:xfrm>
              <a:blipFill>
                <a:blip r:embed="rId5"/>
                <a:stretch>
                  <a:fillRect/>
                </a:stretch>
              </a:blipFill>
            </p:spPr>
            <p:txBody>
              <a:bodyPr/>
              <a:lstStyle/>
              <a:p>
                <a:r>
                  <a:rPr lang="en-GB">
                    <a:noFill/>
                  </a:rPr>
                  <a:t> </a:t>
                </a:r>
              </a:p>
            </p:txBody>
          </p:sp>
        </mc:Fallback>
      </mc:AlternateContent>
      <p:sp>
        <p:nvSpPr>
          <p:cNvPr id="4" name="Pijl: omlaag 3">
            <a:extLst>
              <a:ext uri="{FF2B5EF4-FFF2-40B4-BE49-F238E27FC236}">
                <a16:creationId xmlns:a16="http://schemas.microsoft.com/office/drawing/2014/main" id="{B81116DD-18D2-48BE-9120-42DF4863A49A}"/>
              </a:ext>
            </a:extLst>
          </p:cNvPr>
          <p:cNvSpPr/>
          <p:nvPr/>
        </p:nvSpPr>
        <p:spPr>
          <a:xfrm>
            <a:off x="5411954" y="2207623"/>
            <a:ext cx="692331" cy="1397726"/>
          </a:xfrm>
          <a:prstGeom prst="downArrow">
            <a:avLst/>
          </a:prstGeom>
          <a:solidFill>
            <a:srgbClr val="174489"/>
          </a:solidFill>
          <a:ln>
            <a:solidFill>
              <a:srgbClr val="174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6C27A86-6CE1-224D-A3C6-D2A7D3E65D67}"/>
              </a:ext>
            </a:extLst>
          </p:cNvPr>
          <p:cNvPicPr>
            <a:picLocks noChangeAspect="1"/>
          </p:cNvPicPr>
          <p:nvPr/>
        </p:nvPicPr>
        <p:blipFill>
          <a:blip r:embed="rId6"/>
          <a:stretch>
            <a:fillRect/>
          </a:stretch>
        </p:blipFill>
        <p:spPr>
          <a:xfrm>
            <a:off x="8642939" y="3605349"/>
            <a:ext cx="2489200" cy="2489200"/>
          </a:xfrm>
          <a:prstGeom prst="rect">
            <a:avLst/>
          </a:prstGeom>
        </p:spPr>
      </p:pic>
      <p:sp>
        <p:nvSpPr>
          <p:cNvPr id="7" name="Tijdelijke aanduiding voor afbeelding 6">
            <a:extLst>
              <a:ext uri="{FF2B5EF4-FFF2-40B4-BE49-F238E27FC236}">
                <a16:creationId xmlns:a16="http://schemas.microsoft.com/office/drawing/2014/main" id="{BCB25B45-BF07-4412-807A-830DBD14DD9F}"/>
              </a:ext>
            </a:extLst>
          </p:cNvPr>
          <p:cNvSpPr>
            <a:spLocks noGrp="1"/>
          </p:cNvSpPr>
          <p:nvPr>
            <p:ph type="pic" idx="13"/>
          </p:nvPr>
        </p:nvSpPr>
        <p:spPr/>
      </p:sp>
      <p:pic>
        <p:nvPicPr>
          <p:cNvPr id="10" name="Afbeelding 9" descr="Afbeelding met zitten, zwart, tafel, scherm&#10;&#10;Automatisch gegenereerde beschrijving">
            <a:extLst>
              <a:ext uri="{FF2B5EF4-FFF2-40B4-BE49-F238E27FC236}">
                <a16:creationId xmlns:a16="http://schemas.microsoft.com/office/drawing/2014/main" id="{951FC1E3-5452-461D-A85A-63B15E7A80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1" y="329073"/>
            <a:ext cx="11522075" cy="6191249"/>
          </a:xfrm>
          <a:prstGeom prst="rect">
            <a:avLst/>
          </a:prstGeom>
        </p:spPr>
      </p:pic>
      <mc:AlternateContent xmlns:mc="http://schemas.openxmlformats.org/markup-compatibility/2006" xmlns:a14="http://schemas.microsoft.com/office/drawing/2010/main">
        <mc:Choice Requires="a14">
          <p:sp>
            <p:nvSpPr>
              <p:cNvPr id="12" name="Tijdelijke aanduiding voor inhoud 5">
                <a:extLst>
                  <a:ext uri="{FF2B5EF4-FFF2-40B4-BE49-F238E27FC236}">
                    <a16:creationId xmlns:a16="http://schemas.microsoft.com/office/drawing/2014/main" id="{00B78335-0B48-4BE1-98E9-C7CF8B1FA042}"/>
                  </a:ext>
                </a:extLst>
              </p:cNvPr>
              <p:cNvSpPr txBox="1">
                <a:spLocks/>
              </p:cNvSpPr>
              <p:nvPr/>
            </p:nvSpPr>
            <p:spPr>
              <a:xfrm>
                <a:off x="8386354" y="763451"/>
                <a:ext cx="3002370" cy="2628136"/>
              </a:xfrm>
              <a:custGeom>
                <a:avLst/>
                <a:gdLst>
                  <a:gd name="connsiteX0" fmla="*/ 0 w 3650850"/>
                  <a:gd name="connsiteY0" fmla="*/ 0 h 2638530"/>
                  <a:gd name="connsiteX1" fmla="*/ 608475 w 3650850"/>
                  <a:gd name="connsiteY1" fmla="*/ 0 h 2638530"/>
                  <a:gd name="connsiteX2" fmla="*/ 608475 w 3650850"/>
                  <a:gd name="connsiteY2" fmla="*/ 0 h 2638530"/>
                  <a:gd name="connsiteX3" fmla="*/ 1521188 w 3650850"/>
                  <a:gd name="connsiteY3" fmla="*/ 0 h 2638530"/>
                  <a:gd name="connsiteX4" fmla="*/ 3650850 w 3650850"/>
                  <a:gd name="connsiteY4" fmla="*/ 0 h 2638530"/>
                  <a:gd name="connsiteX5" fmla="*/ 3650850 w 3650850"/>
                  <a:gd name="connsiteY5" fmla="*/ 1539143 h 2638530"/>
                  <a:gd name="connsiteX6" fmla="*/ 3650850 w 3650850"/>
                  <a:gd name="connsiteY6" fmla="*/ 1539143 h 2638530"/>
                  <a:gd name="connsiteX7" fmla="*/ 3650850 w 3650850"/>
                  <a:gd name="connsiteY7" fmla="*/ 2198775 h 2638530"/>
                  <a:gd name="connsiteX8" fmla="*/ 3650850 w 3650850"/>
                  <a:gd name="connsiteY8" fmla="*/ 2638530 h 2638530"/>
                  <a:gd name="connsiteX9" fmla="*/ 1521188 w 3650850"/>
                  <a:gd name="connsiteY9" fmla="*/ 2638530 h 2638530"/>
                  <a:gd name="connsiteX10" fmla="*/ 1064843 w 3650850"/>
                  <a:gd name="connsiteY10" fmla="*/ 2968346 h 2638530"/>
                  <a:gd name="connsiteX11" fmla="*/ 608475 w 3650850"/>
                  <a:gd name="connsiteY11" fmla="*/ 2638530 h 2638530"/>
                  <a:gd name="connsiteX12" fmla="*/ 0 w 3650850"/>
                  <a:gd name="connsiteY12" fmla="*/ 2638530 h 2638530"/>
                  <a:gd name="connsiteX13" fmla="*/ 0 w 3650850"/>
                  <a:gd name="connsiteY13" fmla="*/ 2198775 h 2638530"/>
                  <a:gd name="connsiteX14" fmla="*/ 0 w 3650850"/>
                  <a:gd name="connsiteY14" fmla="*/ 1539143 h 2638530"/>
                  <a:gd name="connsiteX15" fmla="*/ 0 w 3650850"/>
                  <a:gd name="connsiteY15" fmla="*/ 1539143 h 2638530"/>
                  <a:gd name="connsiteX16" fmla="*/ 0 w 3650850"/>
                  <a:gd name="connsiteY16" fmla="*/ 0 h 2638530"/>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2277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4998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585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415457 w 3650850"/>
                  <a:gd name="connsiteY11" fmla="*/ 26422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1521188 w 3650850"/>
                  <a:gd name="connsiteY9" fmla="*/ 2638530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18574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14621"/>
                  <a:gd name="connsiteX1" fmla="*/ 608475 w 3650850"/>
                  <a:gd name="connsiteY1" fmla="*/ 0 h 3014621"/>
                  <a:gd name="connsiteX2" fmla="*/ 608475 w 3650850"/>
                  <a:gd name="connsiteY2" fmla="*/ 0 h 3014621"/>
                  <a:gd name="connsiteX3" fmla="*/ 1521188 w 3650850"/>
                  <a:gd name="connsiteY3" fmla="*/ 0 h 3014621"/>
                  <a:gd name="connsiteX4" fmla="*/ 3650850 w 3650850"/>
                  <a:gd name="connsiteY4" fmla="*/ 0 h 3014621"/>
                  <a:gd name="connsiteX5" fmla="*/ 3650850 w 3650850"/>
                  <a:gd name="connsiteY5" fmla="*/ 1539143 h 3014621"/>
                  <a:gd name="connsiteX6" fmla="*/ 3650850 w 3650850"/>
                  <a:gd name="connsiteY6" fmla="*/ 1539143 h 3014621"/>
                  <a:gd name="connsiteX7" fmla="*/ 3650850 w 3650850"/>
                  <a:gd name="connsiteY7" fmla="*/ 2198775 h 3014621"/>
                  <a:gd name="connsiteX8" fmla="*/ 3650850 w 3650850"/>
                  <a:gd name="connsiteY8" fmla="*/ 2638530 h 3014621"/>
                  <a:gd name="connsiteX9" fmla="*/ 833669 w 3650850"/>
                  <a:gd name="connsiteY9" fmla="*/ 2645405 h 3014621"/>
                  <a:gd name="connsiteX10" fmla="*/ 408526 w 3650850"/>
                  <a:gd name="connsiteY10" fmla="*/ 3014621 h 3014621"/>
                  <a:gd name="connsiteX11" fmla="*/ 415457 w 3650850"/>
                  <a:gd name="connsiteY11" fmla="*/ 2642230 h 3014621"/>
                  <a:gd name="connsiteX12" fmla="*/ 0 w 3650850"/>
                  <a:gd name="connsiteY12" fmla="*/ 2638530 h 3014621"/>
                  <a:gd name="connsiteX13" fmla="*/ 0 w 3650850"/>
                  <a:gd name="connsiteY13" fmla="*/ 2198775 h 3014621"/>
                  <a:gd name="connsiteX14" fmla="*/ 0 w 3650850"/>
                  <a:gd name="connsiteY14" fmla="*/ 1539143 h 3014621"/>
                  <a:gd name="connsiteX15" fmla="*/ 0 w 3650850"/>
                  <a:gd name="connsiteY15" fmla="*/ 1539143 h 3014621"/>
                  <a:gd name="connsiteX16" fmla="*/ 0 w 3650850"/>
                  <a:gd name="connsiteY16" fmla="*/ 0 h 3014621"/>
                  <a:gd name="connsiteX0" fmla="*/ 0 w 3650850"/>
                  <a:gd name="connsiteY0" fmla="*/ 0 h 3019646"/>
                  <a:gd name="connsiteX1" fmla="*/ 608475 w 3650850"/>
                  <a:gd name="connsiteY1" fmla="*/ 0 h 3019646"/>
                  <a:gd name="connsiteX2" fmla="*/ 608475 w 3650850"/>
                  <a:gd name="connsiteY2" fmla="*/ 0 h 3019646"/>
                  <a:gd name="connsiteX3" fmla="*/ 1521188 w 3650850"/>
                  <a:gd name="connsiteY3" fmla="*/ 0 h 3019646"/>
                  <a:gd name="connsiteX4" fmla="*/ 3650850 w 3650850"/>
                  <a:gd name="connsiteY4" fmla="*/ 0 h 3019646"/>
                  <a:gd name="connsiteX5" fmla="*/ 3650850 w 3650850"/>
                  <a:gd name="connsiteY5" fmla="*/ 1539143 h 3019646"/>
                  <a:gd name="connsiteX6" fmla="*/ 3650850 w 3650850"/>
                  <a:gd name="connsiteY6" fmla="*/ 1539143 h 3019646"/>
                  <a:gd name="connsiteX7" fmla="*/ 3650850 w 3650850"/>
                  <a:gd name="connsiteY7" fmla="*/ 2198775 h 3019646"/>
                  <a:gd name="connsiteX8" fmla="*/ 3650850 w 3650850"/>
                  <a:gd name="connsiteY8" fmla="*/ 2638530 h 3019646"/>
                  <a:gd name="connsiteX9" fmla="*/ 833669 w 3650850"/>
                  <a:gd name="connsiteY9" fmla="*/ 2645405 h 3019646"/>
                  <a:gd name="connsiteX10" fmla="*/ 413550 w 3650850"/>
                  <a:gd name="connsiteY10" fmla="*/ 3019646 h 3019646"/>
                  <a:gd name="connsiteX11" fmla="*/ 415457 w 3650850"/>
                  <a:gd name="connsiteY11" fmla="*/ 2642230 h 3019646"/>
                  <a:gd name="connsiteX12" fmla="*/ 0 w 3650850"/>
                  <a:gd name="connsiteY12" fmla="*/ 2638530 h 3019646"/>
                  <a:gd name="connsiteX13" fmla="*/ 0 w 3650850"/>
                  <a:gd name="connsiteY13" fmla="*/ 2198775 h 3019646"/>
                  <a:gd name="connsiteX14" fmla="*/ 0 w 3650850"/>
                  <a:gd name="connsiteY14" fmla="*/ 1539143 h 3019646"/>
                  <a:gd name="connsiteX15" fmla="*/ 0 w 3650850"/>
                  <a:gd name="connsiteY15" fmla="*/ 1539143 h 3019646"/>
                  <a:gd name="connsiteX16" fmla="*/ 0 w 3650850"/>
                  <a:gd name="connsiteY16" fmla="*/ 0 h 301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850" h="3019646">
                    <a:moveTo>
                      <a:pt x="0" y="0"/>
                    </a:moveTo>
                    <a:lnTo>
                      <a:pt x="608475" y="0"/>
                    </a:lnTo>
                    <a:lnTo>
                      <a:pt x="608475" y="0"/>
                    </a:lnTo>
                    <a:lnTo>
                      <a:pt x="1521188" y="0"/>
                    </a:lnTo>
                    <a:lnTo>
                      <a:pt x="3650850" y="0"/>
                    </a:lnTo>
                    <a:lnTo>
                      <a:pt x="3650850" y="1539143"/>
                    </a:lnTo>
                    <a:lnTo>
                      <a:pt x="3650850" y="1539143"/>
                    </a:lnTo>
                    <a:lnTo>
                      <a:pt x="3650850" y="2198775"/>
                    </a:lnTo>
                    <a:lnTo>
                      <a:pt x="3650850" y="2638530"/>
                    </a:lnTo>
                    <a:lnTo>
                      <a:pt x="833669" y="2645405"/>
                    </a:lnTo>
                    <a:lnTo>
                      <a:pt x="413550" y="3019646"/>
                    </a:lnTo>
                    <a:cubicBezTo>
                      <a:pt x="413187" y="2909707"/>
                      <a:pt x="415820" y="2752169"/>
                      <a:pt x="415457" y="2642230"/>
                    </a:cubicBezTo>
                    <a:lnTo>
                      <a:pt x="0" y="2638530"/>
                    </a:lnTo>
                    <a:lnTo>
                      <a:pt x="0" y="2198775"/>
                    </a:lnTo>
                    <a:lnTo>
                      <a:pt x="0" y="1539143"/>
                    </a:lnTo>
                    <a:lnTo>
                      <a:pt x="0" y="1539143"/>
                    </a:lnTo>
                    <a:lnTo>
                      <a:pt x="0" y="0"/>
                    </a:lnTo>
                    <a:close/>
                  </a:path>
                </a:pathLst>
              </a:custGeom>
              <a:solidFill>
                <a:srgbClr val="8DC63E"/>
              </a:solidFill>
            </p:spPr>
            <p:txBody>
              <a:bodyPr lIns="90000" tIns="108000" rIns="108000" bIns="108000"/>
              <a:lstStyle>
                <a:lvl1pPr marL="0" indent="0" algn="ctr" defTabSz="914400" rtl="0" eaLnBrk="1" latinLnBrk="0" hangingPunct="1">
                  <a:lnSpc>
                    <a:spcPct val="100000"/>
                  </a:lnSpc>
                  <a:spcBef>
                    <a:spcPts val="0"/>
                  </a:spcBef>
                  <a:buFontTx/>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Energy </a:t>
                </a:r>
                <a:r>
                  <a:rPr kumimoji="0" lang="nl-NL" sz="2400" b="0" i="0" u="none" strike="noStrike" kern="1200" cap="none" spc="0" normalizeH="0" baseline="0" noProof="0" dirty="0" err="1">
                    <a:ln>
                      <a:noFill/>
                    </a:ln>
                    <a:solidFill>
                      <a:prstClr val="white"/>
                    </a:solidFill>
                    <a:effectLst/>
                    <a:uLnTx/>
                    <a:uFillTx/>
                    <a:latin typeface="Calibri" panose="020F0502020204030204"/>
                    <a:ea typeface="+mn-ea"/>
                    <a:cs typeface="+mn-cs"/>
                  </a:rPr>
                  <a:t>savings</a:t>
                </a: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294 kW/hr. </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24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nl-NL"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GB"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151.500</m:t>
                      </m:r>
                    </m:oMath>
                  </m:oMathPara>
                </a14:m>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Just </a:t>
                </a:r>
                <a:r>
                  <a:rPr kumimoji="0" lang="nl-NL" sz="24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2400" b="0" i="0" u="none" strike="noStrike" kern="1200" cap="none" spc="0" normalizeH="0" baseline="0" noProof="0" dirty="0" err="1">
                    <a:ln>
                      <a:noFill/>
                    </a:ln>
                    <a:solidFill>
                      <a:prstClr val="white"/>
                    </a:solidFill>
                    <a:effectLst/>
                    <a:uLnTx/>
                    <a:uFillTx/>
                    <a:latin typeface="Calibri" panose="020F0502020204030204"/>
                    <a:ea typeface="+mn-ea"/>
                    <a:cs typeface="+mn-cs"/>
                  </a:rPr>
                  <a:t>beginning</a:t>
                </a: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12" name="Tijdelijke aanduiding voor inhoud 5">
                <a:extLst>
                  <a:ext uri="{FF2B5EF4-FFF2-40B4-BE49-F238E27FC236}">
                    <a16:creationId xmlns:a16="http://schemas.microsoft.com/office/drawing/2014/main" id="{00B78335-0B48-4BE1-98E9-C7CF8B1FA042}"/>
                  </a:ext>
                </a:extLst>
              </p:cNvPr>
              <p:cNvSpPr txBox="1">
                <a:spLocks noRot="1" noChangeAspect="1" noMove="1" noResize="1" noEditPoints="1" noAdjustHandles="1" noChangeArrowheads="1" noChangeShapeType="1" noTextEdit="1"/>
              </p:cNvSpPr>
              <p:nvPr/>
            </p:nvSpPr>
            <p:spPr>
              <a:xfrm>
                <a:off x="8386354" y="763451"/>
                <a:ext cx="3002370" cy="2628136"/>
              </a:xfrm>
              <a:custGeom>
                <a:avLst/>
                <a:gdLst>
                  <a:gd name="connsiteX0" fmla="*/ 0 w 3650850"/>
                  <a:gd name="connsiteY0" fmla="*/ 0 h 2638530"/>
                  <a:gd name="connsiteX1" fmla="*/ 608475 w 3650850"/>
                  <a:gd name="connsiteY1" fmla="*/ 0 h 2638530"/>
                  <a:gd name="connsiteX2" fmla="*/ 608475 w 3650850"/>
                  <a:gd name="connsiteY2" fmla="*/ 0 h 2638530"/>
                  <a:gd name="connsiteX3" fmla="*/ 1521188 w 3650850"/>
                  <a:gd name="connsiteY3" fmla="*/ 0 h 2638530"/>
                  <a:gd name="connsiteX4" fmla="*/ 3650850 w 3650850"/>
                  <a:gd name="connsiteY4" fmla="*/ 0 h 2638530"/>
                  <a:gd name="connsiteX5" fmla="*/ 3650850 w 3650850"/>
                  <a:gd name="connsiteY5" fmla="*/ 1539143 h 2638530"/>
                  <a:gd name="connsiteX6" fmla="*/ 3650850 w 3650850"/>
                  <a:gd name="connsiteY6" fmla="*/ 1539143 h 2638530"/>
                  <a:gd name="connsiteX7" fmla="*/ 3650850 w 3650850"/>
                  <a:gd name="connsiteY7" fmla="*/ 2198775 h 2638530"/>
                  <a:gd name="connsiteX8" fmla="*/ 3650850 w 3650850"/>
                  <a:gd name="connsiteY8" fmla="*/ 2638530 h 2638530"/>
                  <a:gd name="connsiteX9" fmla="*/ 1521188 w 3650850"/>
                  <a:gd name="connsiteY9" fmla="*/ 2638530 h 2638530"/>
                  <a:gd name="connsiteX10" fmla="*/ 1064843 w 3650850"/>
                  <a:gd name="connsiteY10" fmla="*/ 2968346 h 2638530"/>
                  <a:gd name="connsiteX11" fmla="*/ 608475 w 3650850"/>
                  <a:gd name="connsiteY11" fmla="*/ 2638530 h 2638530"/>
                  <a:gd name="connsiteX12" fmla="*/ 0 w 3650850"/>
                  <a:gd name="connsiteY12" fmla="*/ 2638530 h 2638530"/>
                  <a:gd name="connsiteX13" fmla="*/ 0 w 3650850"/>
                  <a:gd name="connsiteY13" fmla="*/ 2198775 h 2638530"/>
                  <a:gd name="connsiteX14" fmla="*/ 0 w 3650850"/>
                  <a:gd name="connsiteY14" fmla="*/ 1539143 h 2638530"/>
                  <a:gd name="connsiteX15" fmla="*/ 0 w 3650850"/>
                  <a:gd name="connsiteY15" fmla="*/ 1539143 h 2638530"/>
                  <a:gd name="connsiteX16" fmla="*/ 0 w 3650850"/>
                  <a:gd name="connsiteY16" fmla="*/ 0 h 2638530"/>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2277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3755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4998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71250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58550 w 3650850"/>
                  <a:gd name="connsiteY11" fmla="*/ 2638529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8075 w 3650850"/>
                  <a:gd name="connsiteY11" fmla="*/ 264170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4843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1061725 w 3650850"/>
                  <a:gd name="connsiteY11" fmla="*/ 2635354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2968346"/>
                  <a:gd name="connsiteX1" fmla="*/ 608475 w 3650850"/>
                  <a:gd name="connsiteY1" fmla="*/ 0 h 2968346"/>
                  <a:gd name="connsiteX2" fmla="*/ 608475 w 3650850"/>
                  <a:gd name="connsiteY2" fmla="*/ 0 h 2968346"/>
                  <a:gd name="connsiteX3" fmla="*/ 1521188 w 3650850"/>
                  <a:gd name="connsiteY3" fmla="*/ 0 h 2968346"/>
                  <a:gd name="connsiteX4" fmla="*/ 3650850 w 3650850"/>
                  <a:gd name="connsiteY4" fmla="*/ 0 h 2968346"/>
                  <a:gd name="connsiteX5" fmla="*/ 3650850 w 3650850"/>
                  <a:gd name="connsiteY5" fmla="*/ 1539143 h 2968346"/>
                  <a:gd name="connsiteX6" fmla="*/ 3650850 w 3650850"/>
                  <a:gd name="connsiteY6" fmla="*/ 1539143 h 2968346"/>
                  <a:gd name="connsiteX7" fmla="*/ 3650850 w 3650850"/>
                  <a:gd name="connsiteY7" fmla="*/ 2198775 h 2968346"/>
                  <a:gd name="connsiteX8" fmla="*/ 3650850 w 3650850"/>
                  <a:gd name="connsiteY8" fmla="*/ 2638530 h 2968346"/>
                  <a:gd name="connsiteX9" fmla="*/ 1521188 w 3650850"/>
                  <a:gd name="connsiteY9" fmla="*/ 2638530 h 2968346"/>
                  <a:gd name="connsiteX10" fmla="*/ 1061668 w 3650850"/>
                  <a:gd name="connsiteY10" fmla="*/ 2968346 h 2968346"/>
                  <a:gd name="connsiteX11" fmla="*/ 415457 w 3650850"/>
                  <a:gd name="connsiteY11" fmla="*/ 2642230 h 2968346"/>
                  <a:gd name="connsiteX12" fmla="*/ 0 w 3650850"/>
                  <a:gd name="connsiteY12" fmla="*/ 2638530 h 2968346"/>
                  <a:gd name="connsiteX13" fmla="*/ 0 w 3650850"/>
                  <a:gd name="connsiteY13" fmla="*/ 2198775 h 2968346"/>
                  <a:gd name="connsiteX14" fmla="*/ 0 w 3650850"/>
                  <a:gd name="connsiteY14" fmla="*/ 1539143 h 2968346"/>
                  <a:gd name="connsiteX15" fmla="*/ 0 w 3650850"/>
                  <a:gd name="connsiteY15" fmla="*/ 1539143 h 2968346"/>
                  <a:gd name="connsiteX16" fmla="*/ 0 w 3650850"/>
                  <a:gd name="connsiteY16" fmla="*/ 0 h 2968346"/>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1521188 w 3650850"/>
                  <a:gd name="connsiteY9" fmla="*/ 2638530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08526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09597"/>
                  <a:gd name="connsiteX1" fmla="*/ 608475 w 3650850"/>
                  <a:gd name="connsiteY1" fmla="*/ 0 h 3009597"/>
                  <a:gd name="connsiteX2" fmla="*/ 608475 w 3650850"/>
                  <a:gd name="connsiteY2" fmla="*/ 0 h 3009597"/>
                  <a:gd name="connsiteX3" fmla="*/ 1521188 w 3650850"/>
                  <a:gd name="connsiteY3" fmla="*/ 0 h 3009597"/>
                  <a:gd name="connsiteX4" fmla="*/ 3650850 w 3650850"/>
                  <a:gd name="connsiteY4" fmla="*/ 0 h 3009597"/>
                  <a:gd name="connsiteX5" fmla="*/ 3650850 w 3650850"/>
                  <a:gd name="connsiteY5" fmla="*/ 1539143 h 3009597"/>
                  <a:gd name="connsiteX6" fmla="*/ 3650850 w 3650850"/>
                  <a:gd name="connsiteY6" fmla="*/ 1539143 h 3009597"/>
                  <a:gd name="connsiteX7" fmla="*/ 3650850 w 3650850"/>
                  <a:gd name="connsiteY7" fmla="*/ 2198775 h 3009597"/>
                  <a:gd name="connsiteX8" fmla="*/ 3650850 w 3650850"/>
                  <a:gd name="connsiteY8" fmla="*/ 2638530 h 3009597"/>
                  <a:gd name="connsiteX9" fmla="*/ 833669 w 3650850"/>
                  <a:gd name="connsiteY9" fmla="*/ 2645405 h 3009597"/>
                  <a:gd name="connsiteX10" fmla="*/ 418574 w 3650850"/>
                  <a:gd name="connsiteY10" fmla="*/ 3009597 h 3009597"/>
                  <a:gd name="connsiteX11" fmla="*/ 415457 w 3650850"/>
                  <a:gd name="connsiteY11" fmla="*/ 2642230 h 3009597"/>
                  <a:gd name="connsiteX12" fmla="*/ 0 w 3650850"/>
                  <a:gd name="connsiteY12" fmla="*/ 2638530 h 3009597"/>
                  <a:gd name="connsiteX13" fmla="*/ 0 w 3650850"/>
                  <a:gd name="connsiteY13" fmla="*/ 2198775 h 3009597"/>
                  <a:gd name="connsiteX14" fmla="*/ 0 w 3650850"/>
                  <a:gd name="connsiteY14" fmla="*/ 1539143 h 3009597"/>
                  <a:gd name="connsiteX15" fmla="*/ 0 w 3650850"/>
                  <a:gd name="connsiteY15" fmla="*/ 1539143 h 3009597"/>
                  <a:gd name="connsiteX16" fmla="*/ 0 w 3650850"/>
                  <a:gd name="connsiteY16" fmla="*/ 0 h 3009597"/>
                  <a:gd name="connsiteX0" fmla="*/ 0 w 3650850"/>
                  <a:gd name="connsiteY0" fmla="*/ 0 h 3014621"/>
                  <a:gd name="connsiteX1" fmla="*/ 608475 w 3650850"/>
                  <a:gd name="connsiteY1" fmla="*/ 0 h 3014621"/>
                  <a:gd name="connsiteX2" fmla="*/ 608475 w 3650850"/>
                  <a:gd name="connsiteY2" fmla="*/ 0 h 3014621"/>
                  <a:gd name="connsiteX3" fmla="*/ 1521188 w 3650850"/>
                  <a:gd name="connsiteY3" fmla="*/ 0 h 3014621"/>
                  <a:gd name="connsiteX4" fmla="*/ 3650850 w 3650850"/>
                  <a:gd name="connsiteY4" fmla="*/ 0 h 3014621"/>
                  <a:gd name="connsiteX5" fmla="*/ 3650850 w 3650850"/>
                  <a:gd name="connsiteY5" fmla="*/ 1539143 h 3014621"/>
                  <a:gd name="connsiteX6" fmla="*/ 3650850 w 3650850"/>
                  <a:gd name="connsiteY6" fmla="*/ 1539143 h 3014621"/>
                  <a:gd name="connsiteX7" fmla="*/ 3650850 w 3650850"/>
                  <a:gd name="connsiteY7" fmla="*/ 2198775 h 3014621"/>
                  <a:gd name="connsiteX8" fmla="*/ 3650850 w 3650850"/>
                  <a:gd name="connsiteY8" fmla="*/ 2638530 h 3014621"/>
                  <a:gd name="connsiteX9" fmla="*/ 833669 w 3650850"/>
                  <a:gd name="connsiteY9" fmla="*/ 2645405 h 3014621"/>
                  <a:gd name="connsiteX10" fmla="*/ 408526 w 3650850"/>
                  <a:gd name="connsiteY10" fmla="*/ 3014621 h 3014621"/>
                  <a:gd name="connsiteX11" fmla="*/ 415457 w 3650850"/>
                  <a:gd name="connsiteY11" fmla="*/ 2642230 h 3014621"/>
                  <a:gd name="connsiteX12" fmla="*/ 0 w 3650850"/>
                  <a:gd name="connsiteY12" fmla="*/ 2638530 h 3014621"/>
                  <a:gd name="connsiteX13" fmla="*/ 0 w 3650850"/>
                  <a:gd name="connsiteY13" fmla="*/ 2198775 h 3014621"/>
                  <a:gd name="connsiteX14" fmla="*/ 0 w 3650850"/>
                  <a:gd name="connsiteY14" fmla="*/ 1539143 h 3014621"/>
                  <a:gd name="connsiteX15" fmla="*/ 0 w 3650850"/>
                  <a:gd name="connsiteY15" fmla="*/ 1539143 h 3014621"/>
                  <a:gd name="connsiteX16" fmla="*/ 0 w 3650850"/>
                  <a:gd name="connsiteY16" fmla="*/ 0 h 3014621"/>
                  <a:gd name="connsiteX0" fmla="*/ 0 w 3650850"/>
                  <a:gd name="connsiteY0" fmla="*/ 0 h 3019646"/>
                  <a:gd name="connsiteX1" fmla="*/ 608475 w 3650850"/>
                  <a:gd name="connsiteY1" fmla="*/ 0 h 3019646"/>
                  <a:gd name="connsiteX2" fmla="*/ 608475 w 3650850"/>
                  <a:gd name="connsiteY2" fmla="*/ 0 h 3019646"/>
                  <a:gd name="connsiteX3" fmla="*/ 1521188 w 3650850"/>
                  <a:gd name="connsiteY3" fmla="*/ 0 h 3019646"/>
                  <a:gd name="connsiteX4" fmla="*/ 3650850 w 3650850"/>
                  <a:gd name="connsiteY4" fmla="*/ 0 h 3019646"/>
                  <a:gd name="connsiteX5" fmla="*/ 3650850 w 3650850"/>
                  <a:gd name="connsiteY5" fmla="*/ 1539143 h 3019646"/>
                  <a:gd name="connsiteX6" fmla="*/ 3650850 w 3650850"/>
                  <a:gd name="connsiteY6" fmla="*/ 1539143 h 3019646"/>
                  <a:gd name="connsiteX7" fmla="*/ 3650850 w 3650850"/>
                  <a:gd name="connsiteY7" fmla="*/ 2198775 h 3019646"/>
                  <a:gd name="connsiteX8" fmla="*/ 3650850 w 3650850"/>
                  <a:gd name="connsiteY8" fmla="*/ 2638530 h 3019646"/>
                  <a:gd name="connsiteX9" fmla="*/ 833669 w 3650850"/>
                  <a:gd name="connsiteY9" fmla="*/ 2645405 h 3019646"/>
                  <a:gd name="connsiteX10" fmla="*/ 413550 w 3650850"/>
                  <a:gd name="connsiteY10" fmla="*/ 3019646 h 3019646"/>
                  <a:gd name="connsiteX11" fmla="*/ 415457 w 3650850"/>
                  <a:gd name="connsiteY11" fmla="*/ 2642230 h 3019646"/>
                  <a:gd name="connsiteX12" fmla="*/ 0 w 3650850"/>
                  <a:gd name="connsiteY12" fmla="*/ 2638530 h 3019646"/>
                  <a:gd name="connsiteX13" fmla="*/ 0 w 3650850"/>
                  <a:gd name="connsiteY13" fmla="*/ 2198775 h 3019646"/>
                  <a:gd name="connsiteX14" fmla="*/ 0 w 3650850"/>
                  <a:gd name="connsiteY14" fmla="*/ 1539143 h 3019646"/>
                  <a:gd name="connsiteX15" fmla="*/ 0 w 3650850"/>
                  <a:gd name="connsiteY15" fmla="*/ 1539143 h 3019646"/>
                  <a:gd name="connsiteX16" fmla="*/ 0 w 3650850"/>
                  <a:gd name="connsiteY16" fmla="*/ 0 h 301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0850" h="3019646">
                    <a:moveTo>
                      <a:pt x="0" y="0"/>
                    </a:moveTo>
                    <a:lnTo>
                      <a:pt x="608475" y="0"/>
                    </a:lnTo>
                    <a:lnTo>
                      <a:pt x="608475" y="0"/>
                    </a:lnTo>
                    <a:lnTo>
                      <a:pt x="1521188" y="0"/>
                    </a:lnTo>
                    <a:lnTo>
                      <a:pt x="3650850" y="0"/>
                    </a:lnTo>
                    <a:lnTo>
                      <a:pt x="3650850" y="1539143"/>
                    </a:lnTo>
                    <a:lnTo>
                      <a:pt x="3650850" y="1539143"/>
                    </a:lnTo>
                    <a:lnTo>
                      <a:pt x="3650850" y="2198775"/>
                    </a:lnTo>
                    <a:lnTo>
                      <a:pt x="3650850" y="2638530"/>
                    </a:lnTo>
                    <a:lnTo>
                      <a:pt x="833669" y="2645405"/>
                    </a:lnTo>
                    <a:lnTo>
                      <a:pt x="413550" y="3019646"/>
                    </a:lnTo>
                    <a:cubicBezTo>
                      <a:pt x="413187" y="2909707"/>
                      <a:pt x="415820" y="2752169"/>
                      <a:pt x="415457" y="2642230"/>
                    </a:cubicBezTo>
                    <a:lnTo>
                      <a:pt x="0" y="2638530"/>
                    </a:lnTo>
                    <a:lnTo>
                      <a:pt x="0" y="2198775"/>
                    </a:lnTo>
                    <a:lnTo>
                      <a:pt x="0" y="1539143"/>
                    </a:lnTo>
                    <a:lnTo>
                      <a:pt x="0" y="1539143"/>
                    </a:lnTo>
                    <a:lnTo>
                      <a:pt x="0" y="0"/>
                    </a:lnTo>
                    <a:close/>
                  </a:path>
                </a:pathLst>
              </a:custGeom>
              <a:blipFill>
                <a:blip r:embed="rId7"/>
                <a:stretch>
                  <a:fillRect/>
                </a:stretch>
              </a:blipFill>
            </p:spPr>
            <p:txBody>
              <a:bodyPr/>
              <a:lstStyle/>
              <a:p>
                <a:r>
                  <a:rPr lang="en-GB">
                    <a:noFill/>
                  </a:rPr>
                  <a:t> </a:t>
                </a:r>
              </a:p>
            </p:txBody>
          </p:sp>
        </mc:Fallback>
      </mc:AlternateContent>
      <p:sp>
        <p:nvSpPr>
          <p:cNvPr id="14" name="Pijl: omlaag 13">
            <a:extLst>
              <a:ext uri="{FF2B5EF4-FFF2-40B4-BE49-F238E27FC236}">
                <a16:creationId xmlns:a16="http://schemas.microsoft.com/office/drawing/2014/main" id="{0F7DDC0F-5DC3-4136-85D3-A467721B24ED}"/>
              </a:ext>
            </a:extLst>
          </p:cNvPr>
          <p:cNvSpPr/>
          <p:nvPr/>
        </p:nvSpPr>
        <p:spPr>
          <a:xfrm>
            <a:off x="5411954" y="2183675"/>
            <a:ext cx="692331" cy="1397726"/>
          </a:xfrm>
          <a:prstGeom prst="downArrow">
            <a:avLst/>
          </a:prstGeom>
          <a:solidFill>
            <a:srgbClr val="174489"/>
          </a:solidFill>
          <a:ln>
            <a:solidFill>
              <a:srgbClr val="174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651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1540273" y="1350439"/>
            <a:ext cx="911145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defRPr/>
            </a:pPr>
            <a:r>
              <a:rPr lang="en-US" altLang="en-US" sz="2000" b="1" dirty="0">
                <a:solidFill>
                  <a:prstClr val="black"/>
                </a:solidFill>
                <a:latin typeface="+mj-lt"/>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algn="ctr" fontAlgn="base">
              <a:spcBef>
                <a:spcPct val="0"/>
              </a:spcBef>
              <a:spcAft>
                <a:spcPct val="0"/>
              </a:spcAft>
              <a:defRPr/>
            </a:pPr>
            <a:endParaRPr lang="en-US" altLang="en-US" sz="2000" b="1" dirty="0">
              <a:solidFill>
                <a:prstClr val="black"/>
              </a:solidFill>
              <a:latin typeface="+mj-lt"/>
            </a:endParaRPr>
          </a:p>
          <a:p>
            <a:pPr algn="ctr" fontAlgn="base">
              <a:spcBef>
                <a:spcPct val="0"/>
              </a:spcBef>
              <a:spcAft>
                <a:spcPct val="0"/>
              </a:spcAft>
              <a:defRPr/>
            </a:pPr>
            <a:r>
              <a:rPr lang="en-US" altLang="en-US" sz="2000" b="1" dirty="0">
                <a:solidFill>
                  <a:prstClr val="black"/>
                </a:solidFill>
                <a:latin typeface="+mj-lt"/>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1981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zwemmen, water, zwembad, zitten&#10;&#10;Automatisch gegenereerde beschrijving">
            <a:extLst>
              <a:ext uri="{FF2B5EF4-FFF2-40B4-BE49-F238E27FC236}">
                <a16:creationId xmlns:a16="http://schemas.microsoft.com/office/drawing/2014/main" id="{30F94313-A7EB-455B-AAE7-9F340E1AFA94}"/>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1145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91104371-4D0C-4D60-A4D6-FFF980BAFA1E}"/>
              </a:ext>
            </a:extLst>
          </p:cNvPr>
          <p:cNvSpPr>
            <a:spLocks noGrp="1"/>
          </p:cNvSpPr>
          <p:nvPr>
            <p:ph sz="half" idx="11"/>
          </p:nvPr>
        </p:nvSpPr>
        <p:spPr/>
        <p:txBody>
          <a:bodyPr/>
          <a:lstStyle/>
          <a:p>
            <a:r>
              <a:rPr lang="en-GB" dirty="0">
                <a:hlinkClick r:id="rId2"/>
              </a:rPr>
              <a:t>info@vpinstruments.com</a:t>
            </a:r>
            <a:r>
              <a:rPr lang="en-GB" dirty="0"/>
              <a:t>	</a:t>
            </a:r>
          </a:p>
          <a:p>
            <a:r>
              <a:rPr lang="en-GB" dirty="0"/>
              <a:t>www.vpinstruments.com</a:t>
            </a:r>
          </a:p>
        </p:txBody>
      </p:sp>
      <p:sp>
        <p:nvSpPr>
          <p:cNvPr id="6" name="Title 2">
            <a:extLst>
              <a:ext uri="{FF2B5EF4-FFF2-40B4-BE49-F238E27FC236}">
                <a16:creationId xmlns:a16="http://schemas.microsoft.com/office/drawing/2014/main" id="{553A45C7-260A-4506-B9AE-56BC97552B2F}"/>
              </a:ext>
            </a:extLst>
          </p:cNvPr>
          <p:cNvSpPr txBox="1">
            <a:spLocks/>
          </p:cNvSpPr>
          <p:nvPr/>
        </p:nvSpPr>
        <p:spPr>
          <a:xfrm>
            <a:off x="6961884" y="4069389"/>
            <a:ext cx="4426839" cy="447040"/>
          </a:xfrm>
          <a:prstGeom prst="rect">
            <a:avLst/>
          </a:prstGeom>
        </p:spPr>
        <p:txBody>
          <a:bodyPr lIns="0" anchor="t"/>
          <a:lstStyle>
            <a:lvl1pPr algn="l" defTabSz="914400" rtl="0" eaLnBrk="1" latinLnBrk="0" hangingPunct="1">
              <a:lnSpc>
                <a:spcPct val="90000"/>
              </a:lnSpc>
              <a:spcBef>
                <a:spcPct val="0"/>
              </a:spcBef>
              <a:buNone/>
              <a:defRPr sz="1800" b="1" i="0" kern="1200">
                <a:solidFill>
                  <a:srgbClr val="174489"/>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74489"/>
                </a:solidFill>
                <a:effectLst/>
                <a:uLnTx/>
                <a:uFillTx/>
                <a:latin typeface="Calibri" charset="0"/>
                <a:cs typeface="Calibri" charset="0"/>
              </a:rPr>
              <a:t>VPInstruments</a:t>
            </a:r>
          </a:p>
        </p:txBody>
      </p:sp>
    </p:spTree>
    <p:extLst>
      <p:ext uri="{BB962C8B-B14F-4D97-AF65-F5344CB8AC3E}">
        <p14:creationId xmlns:p14="http://schemas.microsoft.com/office/powerpoint/2010/main" val="1197475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122820" y="1416451"/>
            <a:ext cx="50211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dirty="0">
                <a:solidFill>
                  <a:prstClr val="black"/>
                </a:solidFill>
                <a:latin typeface="+mj-lt"/>
              </a:rPr>
              <a:t> Product Manager, BEKO Technologies</a:t>
            </a:r>
          </a:p>
          <a:p>
            <a:pPr>
              <a:buFont typeface="Arial" panose="020B0604020202020204" pitchFamily="34" charset="0"/>
              <a:buChar char="•"/>
              <a:defRPr/>
            </a:pPr>
            <a:endParaRPr lang="en-US" altLang="en-US"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3" name="TextBox 12">
            <a:extLst>
              <a:ext uri="{FF2B5EF4-FFF2-40B4-BE49-F238E27FC236}">
                <a16:creationId xmlns:a16="http://schemas.microsoft.com/office/drawing/2014/main" id="{AF37F5AB-4ECC-43EA-9643-97C2B87263AD}"/>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sp>
        <p:nvSpPr>
          <p:cNvPr id="23" name="Rectangle 22">
            <a:extLst>
              <a:ext uri="{FF2B5EF4-FFF2-40B4-BE49-F238E27FC236}">
                <a16:creationId xmlns:a16="http://schemas.microsoft.com/office/drawing/2014/main" id="{0F2CB317-197B-4F21-A67C-BE4378867D09}"/>
              </a:ext>
            </a:extLst>
          </p:cNvPr>
          <p:cNvSpPr/>
          <p:nvPr/>
        </p:nvSpPr>
        <p:spPr>
          <a:xfrm>
            <a:off x="457200" y="1378270"/>
            <a:ext cx="3543800" cy="326993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E3B2C469-2545-4D7F-AA17-EF0D70EFE950}"/>
              </a:ext>
            </a:extLst>
          </p:cNvPr>
          <p:cNvPicPr>
            <a:picLocks noChangeAspect="1"/>
          </p:cNvPicPr>
          <p:nvPr/>
        </p:nvPicPr>
        <p:blipFill>
          <a:blip r:embed="rId2"/>
          <a:stretch>
            <a:fillRect/>
          </a:stretch>
        </p:blipFill>
        <p:spPr>
          <a:xfrm>
            <a:off x="9265819" y="4261777"/>
            <a:ext cx="1353429" cy="804742"/>
          </a:xfrm>
          <a:prstGeom prst="rect">
            <a:avLst/>
          </a:prstGeom>
        </p:spPr>
      </p:pic>
      <p:pic>
        <p:nvPicPr>
          <p:cNvPr id="3" name="Picture 2">
            <a:extLst>
              <a:ext uri="{FF2B5EF4-FFF2-40B4-BE49-F238E27FC236}">
                <a16:creationId xmlns:a16="http://schemas.microsoft.com/office/drawing/2014/main" id="{FCE825F8-4DEC-40E8-97DC-6DFD038693FC}"/>
              </a:ext>
            </a:extLst>
          </p:cNvPr>
          <p:cNvPicPr>
            <a:picLocks noChangeAspect="1"/>
          </p:cNvPicPr>
          <p:nvPr/>
        </p:nvPicPr>
        <p:blipFill>
          <a:blip r:embed="rId3"/>
          <a:stretch>
            <a:fillRect/>
          </a:stretch>
        </p:blipFill>
        <p:spPr>
          <a:xfrm>
            <a:off x="10527648" y="4039254"/>
            <a:ext cx="1664352" cy="1249788"/>
          </a:xfrm>
          <a:prstGeom prst="rect">
            <a:avLst/>
          </a:prstGeom>
        </p:spPr>
      </p:pic>
      <p:pic>
        <p:nvPicPr>
          <p:cNvPr id="5" name="Picture 4" descr="A person wearing glasses and smiling at the camera&#10;&#10;Description automatically generated">
            <a:extLst>
              <a:ext uri="{FF2B5EF4-FFF2-40B4-BE49-F238E27FC236}">
                <a16:creationId xmlns:a16="http://schemas.microsoft.com/office/drawing/2014/main" id="{B1F96CB9-4052-4747-953F-C6C0892EA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626500"/>
            <a:ext cx="2159841" cy="2159841"/>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261835" y="3770396"/>
            <a:ext cx="3739165" cy="893752"/>
            <a:chOff x="1126057" y="1756545"/>
            <a:chExt cx="3204098" cy="794482"/>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126057" y="1858799"/>
              <a:ext cx="3080761" cy="5899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Josh Borrego</a:t>
              </a:r>
            </a:p>
            <a:p>
              <a:pPr algn="ctr" defTabSz="800100">
                <a:spcBef>
                  <a:spcPct val="0"/>
                </a:spcBef>
              </a:pPr>
              <a:r>
                <a:rPr lang="en-US" sz="1600" dirty="0"/>
                <a:t>BEKO Technologies</a:t>
              </a:r>
            </a:p>
          </p:txBody>
        </p:sp>
      </p:grpSp>
    </p:spTree>
    <p:extLst>
      <p:ext uri="{BB962C8B-B14F-4D97-AF65-F5344CB8AC3E}">
        <p14:creationId xmlns:p14="http://schemas.microsoft.com/office/powerpoint/2010/main" val="119026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Holistic approach to compressed air system measurement and control</a:t>
            </a:r>
          </a:p>
        </p:txBody>
      </p:sp>
      <p:sp>
        <p:nvSpPr>
          <p:cNvPr id="3" name="Subtitle 2"/>
          <p:cNvSpPr>
            <a:spLocks noGrp="1"/>
          </p:cNvSpPr>
          <p:nvPr>
            <p:ph type="subTitle" idx="1"/>
          </p:nvPr>
        </p:nvSpPr>
        <p:spPr/>
        <p:txBody>
          <a:bodyPr/>
          <a:lstStyle/>
          <a:p>
            <a:r>
              <a:rPr lang="en-US" dirty="0"/>
              <a:t>Compressed Air Best Practices Webinar </a:t>
            </a:r>
          </a:p>
          <a:p>
            <a:r>
              <a:rPr lang="en-US" dirty="0"/>
              <a:t>May 2020</a:t>
            </a:r>
          </a:p>
          <a:p>
            <a:endParaRPr lang="en-US" dirty="0"/>
          </a:p>
          <a:p>
            <a:r>
              <a:rPr lang="en-US" sz="1600" dirty="0"/>
              <a:t>Josh Borrego, Product Manager</a:t>
            </a:r>
          </a:p>
          <a:p>
            <a:r>
              <a:rPr lang="en-US" sz="1600" dirty="0"/>
              <a:t>BEKO Technologies Corp.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engine of a car&#10;&#10;Description automatically generated">
            <a:extLst>
              <a:ext uri="{FF2B5EF4-FFF2-40B4-BE49-F238E27FC236}">
                <a16:creationId xmlns:a16="http://schemas.microsoft.com/office/drawing/2014/main" id="{EB29B532-2A23-48C1-AB33-6A6774B6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608" y="481389"/>
            <a:ext cx="9753600" cy="6376612"/>
          </a:xfrm>
          <a:prstGeom prst="rect">
            <a:avLst/>
          </a:prstGeom>
        </p:spPr>
      </p:pic>
      <p:sp>
        <p:nvSpPr>
          <p:cNvPr id="4" name="Text Placeholder 3"/>
          <p:cNvSpPr>
            <a:spLocks noGrp="1"/>
          </p:cNvSpPr>
          <p:nvPr>
            <p:ph type="body" sz="quarter" idx="13"/>
          </p:nvPr>
        </p:nvSpPr>
        <p:spPr/>
        <p:txBody>
          <a:bodyPr/>
          <a:lstStyle/>
          <a:p>
            <a:r>
              <a:rPr lang="en-US" dirty="0"/>
              <a:t>Overview</a:t>
            </a:r>
          </a:p>
        </p:txBody>
      </p:sp>
      <p:sp>
        <p:nvSpPr>
          <p:cNvPr id="5" name="TextBox 4">
            <a:extLst>
              <a:ext uri="{FF2B5EF4-FFF2-40B4-BE49-F238E27FC236}">
                <a16:creationId xmlns:a16="http://schemas.microsoft.com/office/drawing/2014/main" id="{8350F9DD-32A4-4545-ACF2-EC10C62487C5}"/>
              </a:ext>
            </a:extLst>
          </p:cNvPr>
          <p:cNvSpPr txBox="1"/>
          <p:nvPr/>
        </p:nvSpPr>
        <p:spPr>
          <a:xfrm>
            <a:off x="3708136" y="4445000"/>
            <a:ext cx="4278544" cy="156966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lIns="0" rtlCol="0">
            <a:spAutoFit/>
          </a:bodyPr>
          <a:lstStyle/>
          <a:p>
            <a:pPr algn="ctr" defTabSz="1219170" fontAlgn="base">
              <a:spcBef>
                <a:spcPct val="0"/>
              </a:spcBef>
              <a:spcAft>
                <a:spcPct val="0"/>
              </a:spcAft>
            </a:pPr>
            <a:r>
              <a:rPr lang="en-US" sz="3200" b="1" dirty="0">
                <a:solidFill>
                  <a:srgbClr val="FFFFFF"/>
                </a:solidFill>
                <a:latin typeface="Calibri"/>
              </a:rPr>
              <a:t> Why are we measuring?</a:t>
            </a:r>
          </a:p>
          <a:p>
            <a:pPr algn="ctr" defTabSz="1219170" fontAlgn="base">
              <a:spcBef>
                <a:spcPct val="0"/>
              </a:spcBef>
              <a:spcAft>
                <a:spcPct val="0"/>
              </a:spcAft>
            </a:pPr>
            <a:r>
              <a:rPr lang="en-US" sz="3200" b="1" dirty="0">
                <a:solidFill>
                  <a:srgbClr val="FFFFFF"/>
                </a:solidFill>
                <a:latin typeface="Calibri"/>
              </a:rPr>
              <a:t>What does it mean? </a:t>
            </a:r>
          </a:p>
          <a:p>
            <a:pPr algn="ctr" defTabSz="1219170" fontAlgn="base">
              <a:spcBef>
                <a:spcPct val="0"/>
              </a:spcBef>
              <a:spcAft>
                <a:spcPct val="0"/>
              </a:spcAft>
            </a:pPr>
            <a:r>
              <a:rPr lang="en-US" sz="3200" b="1" dirty="0">
                <a:solidFill>
                  <a:srgbClr val="FFFFFF"/>
                </a:solidFill>
                <a:latin typeface="Calibri"/>
              </a:rPr>
              <a:t>What do I do with it?</a:t>
            </a:r>
          </a:p>
        </p:txBody>
      </p:sp>
    </p:spTree>
    <p:extLst>
      <p:ext uri="{BB962C8B-B14F-4D97-AF65-F5344CB8AC3E}">
        <p14:creationId xmlns:p14="http://schemas.microsoft.com/office/powerpoint/2010/main" val="2316219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Why are we measuring?</a:t>
            </a:r>
          </a:p>
        </p:txBody>
      </p:sp>
      <p:pic>
        <p:nvPicPr>
          <p:cNvPr id="8" name="Picture 7" descr="A person riding a horse drawn carriage driving down a street&#10;&#10;Description automatically generated">
            <a:extLst>
              <a:ext uri="{FF2B5EF4-FFF2-40B4-BE49-F238E27FC236}">
                <a16:creationId xmlns:a16="http://schemas.microsoft.com/office/drawing/2014/main" id="{4869FF3E-3DED-459A-9E12-5134E3735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75" y="1835250"/>
            <a:ext cx="5608827" cy="3739217"/>
          </a:xfrm>
          <a:prstGeom prst="rect">
            <a:avLst/>
          </a:prstGeom>
        </p:spPr>
      </p:pic>
      <p:pic>
        <p:nvPicPr>
          <p:cNvPr id="10" name="Picture 9" descr="A car driving on a road&#10;&#10;Description automatically generated">
            <a:extLst>
              <a:ext uri="{FF2B5EF4-FFF2-40B4-BE49-F238E27FC236}">
                <a16:creationId xmlns:a16="http://schemas.microsoft.com/office/drawing/2014/main" id="{449F6BD7-4D04-420D-86C9-EBD51D6232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08"/>
          <a:stretch/>
        </p:blipFill>
        <p:spPr>
          <a:xfrm>
            <a:off x="6191249" y="1835250"/>
            <a:ext cx="5615176" cy="3740049"/>
          </a:xfrm>
          <a:prstGeom prst="rect">
            <a:avLst/>
          </a:prstGeom>
        </p:spPr>
      </p:pic>
      <p:sp>
        <p:nvSpPr>
          <p:cNvPr id="11" name="Rectangle 10">
            <a:extLst>
              <a:ext uri="{FF2B5EF4-FFF2-40B4-BE49-F238E27FC236}">
                <a16:creationId xmlns:a16="http://schemas.microsoft.com/office/drawing/2014/main" id="{ABA8BF1B-10CC-4EBF-AFC3-14FEA9DF2937}"/>
              </a:ext>
            </a:extLst>
          </p:cNvPr>
          <p:cNvSpPr/>
          <p:nvPr/>
        </p:nvSpPr>
        <p:spPr>
          <a:xfrm>
            <a:off x="2184400" y="968473"/>
            <a:ext cx="7823200" cy="379656"/>
          </a:xfrm>
          <a:prstGeom prst="rect">
            <a:avLst/>
          </a:prstGeom>
        </p:spPr>
        <p:txBody>
          <a:bodyPr wrap="square">
            <a:spAutoFit/>
          </a:bodyPr>
          <a:lstStyle/>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Think about which one you would like to take on a 500 mile road trip in a day. </a:t>
            </a:r>
          </a:p>
        </p:txBody>
      </p:sp>
    </p:spTree>
    <p:extLst>
      <p:ext uri="{BB962C8B-B14F-4D97-AF65-F5344CB8AC3E}">
        <p14:creationId xmlns:p14="http://schemas.microsoft.com/office/powerpoint/2010/main" val="32234226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3E5FC2-CE1B-432D-8871-B5EE2EC5405D}"/>
              </a:ext>
            </a:extLst>
          </p:cNvPr>
          <p:cNvSpPr>
            <a:spLocks noGrp="1"/>
          </p:cNvSpPr>
          <p:nvPr>
            <p:ph type="body" sz="quarter" idx="13"/>
          </p:nvPr>
        </p:nvSpPr>
        <p:spPr/>
        <p:txBody>
          <a:bodyPr/>
          <a:lstStyle/>
          <a:p>
            <a:r>
              <a:rPr lang="en-US" dirty="0"/>
              <a:t>Why are we measuring?</a:t>
            </a:r>
          </a:p>
          <a:p>
            <a:endParaRPr lang="en-US" dirty="0"/>
          </a:p>
        </p:txBody>
      </p:sp>
      <p:sp>
        <p:nvSpPr>
          <p:cNvPr id="6" name="Rectangle: Single Corner Rounded 5">
            <a:extLst>
              <a:ext uri="{FF2B5EF4-FFF2-40B4-BE49-F238E27FC236}">
                <a16:creationId xmlns:a16="http://schemas.microsoft.com/office/drawing/2014/main" id="{1DD2F616-5AC1-47F4-B4E6-74977C0D5FA9}"/>
              </a:ext>
            </a:extLst>
          </p:cNvPr>
          <p:cNvSpPr/>
          <p:nvPr/>
        </p:nvSpPr>
        <p:spPr>
          <a:xfrm>
            <a:off x="1138237" y="1632873"/>
            <a:ext cx="4876800" cy="2377231"/>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86909C">
                    <a:lumMod val="50000"/>
                  </a:srgbClr>
                </a:solidFill>
                <a:latin typeface="Kievit Offc Pro" panose="020B0504030101020102" pitchFamily="34" charset="0"/>
              </a:rPr>
              <a:t>PERFORMANCE</a:t>
            </a:r>
          </a:p>
        </p:txBody>
      </p:sp>
      <p:sp>
        <p:nvSpPr>
          <p:cNvPr id="7" name="Rectangle: Single Corner Rounded 6">
            <a:extLst>
              <a:ext uri="{FF2B5EF4-FFF2-40B4-BE49-F238E27FC236}">
                <a16:creationId xmlns:a16="http://schemas.microsoft.com/office/drawing/2014/main" id="{01832CC2-924F-4F8E-82F6-B4953842A52C}"/>
              </a:ext>
            </a:extLst>
          </p:cNvPr>
          <p:cNvSpPr/>
          <p:nvPr/>
        </p:nvSpPr>
        <p:spPr>
          <a:xfrm flipH="1">
            <a:off x="6176963" y="1632873"/>
            <a:ext cx="4876799" cy="2377231"/>
          </a:xfrm>
          <a:prstGeom prst="round1Rect">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FFFFFF"/>
                </a:solidFill>
                <a:latin typeface="Kievit Offc Pro" panose="020B0504030101020102" pitchFamily="34" charset="0"/>
              </a:rPr>
              <a:t>RELIABILITY</a:t>
            </a:r>
          </a:p>
        </p:txBody>
      </p:sp>
      <p:sp>
        <p:nvSpPr>
          <p:cNvPr id="8" name="TextBox 7">
            <a:extLst>
              <a:ext uri="{FF2B5EF4-FFF2-40B4-BE49-F238E27FC236}">
                <a16:creationId xmlns:a16="http://schemas.microsoft.com/office/drawing/2014/main" id="{1BA00C56-6AF6-4C33-85AC-6F9A29E81138}"/>
              </a:ext>
            </a:extLst>
          </p:cNvPr>
          <p:cNvSpPr txBox="1"/>
          <p:nvPr/>
        </p:nvSpPr>
        <p:spPr>
          <a:xfrm>
            <a:off x="100469" y="995280"/>
            <a:ext cx="11736803" cy="420564"/>
          </a:xfrm>
          <a:prstGeom prst="rect">
            <a:avLst/>
          </a:prstGeom>
          <a:noFill/>
        </p:spPr>
        <p:txBody>
          <a:bodyPr wrap="none" lIns="0" rtlCol="0">
            <a:spAutoFit/>
          </a:bodyPr>
          <a:lstStyle/>
          <a:p>
            <a:pPr defTabSz="1219170" fontAlgn="base">
              <a:spcBef>
                <a:spcPct val="0"/>
              </a:spcBef>
              <a:spcAft>
                <a:spcPct val="0"/>
              </a:spcAft>
            </a:pPr>
            <a:r>
              <a:rPr lang="en-US" sz="2133" b="1" dirty="0">
                <a:solidFill>
                  <a:srgbClr val="86909C">
                    <a:lumMod val="50000"/>
                  </a:srgbClr>
                </a:solidFill>
                <a:latin typeface="Kievit Offc Pro" panose="020B0504030101020102" pitchFamily="34" charset="0"/>
                <a:ea typeface="ＭＳ Ｐゴシック" panose="020B0600070205080204" pitchFamily="34" charset="-128"/>
              </a:rPr>
              <a:t>What value does implementing quality measurement and control bring to the compressed air system? </a:t>
            </a:r>
          </a:p>
        </p:txBody>
      </p:sp>
      <p:sp>
        <p:nvSpPr>
          <p:cNvPr id="2" name="Rectangle: Single Corner Rounded 1">
            <a:extLst>
              <a:ext uri="{FF2B5EF4-FFF2-40B4-BE49-F238E27FC236}">
                <a16:creationId xmlns:a16="http://schemas.microsoft.com/office/drawing/2014/main" id="{AAA3EBC8-9C18-4D70-A03F-13EB701DD21E}"/>
              </a:ext>
            </a:extLst>
          </p:cNvPr>
          <p:cNvSpPr/>
          <p:nvPr/>
        </p:nvSpPr>
        <p:spPr>
          <a:xfrm rot="10800000">
            <a:off x="1138237" y="4220451"/>
            <a:ext cx="4876800" cy="2381911"/>
          </a:xfrm>
          <a:prstGeom prst="round1Rect">
            <a:avLst/>
          </a:prstGeom>
          <a:solidFill>
            <a:srgbClr val="96B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FFFFFF"/>
                </a:solidFill>
                <a:latin typeface="Kievit Offc Pro" panose="020B0504030101020102" pitchFamily="34" charset="0"/>
              </a:rPr>
              <a:t>EFFICIENCY</a:t>
            </a:r>
          </a:p>
        </p:txBody>
      </p:sp>
      <p:sp>
        <p:nvSpPr>
          <p:cNvPr id="4" name="Rectangle 3">
            <a:extLst>
              <a:ext uri="{FF2B5EF4-FFF2-40B4-BE49-F238E27FC236}">
                <a16:creationId xmlns:a16="http://schemas.microsoft.com/office/drawing/2014/main" id="{00C41B83-74D1-4F4A-9268-28978DBDF282}"/>
              </a:ext>
            </a:extLst>
          </p:cNvPr>
          <p:cNvSpPr/>
          <p:nvPr/>
        </p:nvSpPr>
        <p:spPr>
          <a:xfrm>
            <a:off x="1808480" y="4333931"/>
            <a:ext cx="3556000" cy="2154949"/>
          </a:xfrm>
          <a:prstGeom prst="rect">
            <a:avLst/>
          </a:prstGeom>
          <a:solidFill>
            <a:srgbClr val="96B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FFFFFF"/>
                </a:solidFill>
                <a:latin typeface="Kievit Offc Pro" panose="020B0504030101020102" pitchFamily="34" charset="0"/>
              </a:rPr>
              <a:t>EFFICIENCY</a:t>
            </a:r>
          </a:p>
        </p:txBody>
      </p:sp>
      <p:sp>
        <p:nvSpPr>
          <p:cNvPr id="9" name="Rectangle: Single Corner Rounded 8">
            <a:extLst>
              <a:ext uri="{FF2B5EF4-FFF2-40B4-BE49-F238E27FC236}">
                <a16:creationId xmlns:a16="http://schemas.microsoft.com/office/drawing/2014/main" id="{F85B0531-1ADC-4578-B801-7849FB0FBD15}"/>
              </a:ext>
            </a:extLst>
          </p:cNvPr>
          <p:cNvSpPr/>
          <p:nvPr/>
        </p:nvSpPr>
        <p:spPr>
          <a:xfrm rot="5400000">
            <a:off x="7424403" y="2973004"/>
            <a:ext cx="2381911" cy="4876803"/>
          </a:xfrm>
          <a:prstGeom prst="round1Rect">
            <a:avLst/>
          </a:prstGeom>
          <a:solidFill>
            <a:srgbClr val="FFF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5" name="Rectangle 4">
            <a:extLst>
              <a:ext uri="{FF2B5EF4-FFF2-40B4-BE49-F238E27FC236}">
                <a16:creationId xmlns:a16="http://schemas.microsoft.com/office/drawing/2014/main" id="{5919D72C-1C31-4285-99E3-5F98D5FAEB28}"/>
              </a:ext>
            </a:extLst>
          </p:cNvPr>
          <p:cNvSpPr/>
          <p:nvPr/>
        </p:nvSpPr>
        <p:spPr>
          <a:xfrm>
            <a:off x="6807200" y="4751005"/>
            <a:ext cx="3962400" cy="1320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133" b="1" dirty="0">
                <a:solidFill>
                  <a:srgbClr val="86909C">
                    <a:lumMod val="50000"/>
                  </a:srgbClr>
                </a:solidFill>
                <a:latin typeface="Kievit Offc Pro" panose="020B0504030101020102" pitchFamily="34" charset="0"/>
              </a:rPr>
              <a:t>SAFETY</a:t>
            </a:r>
          </a:p>
        </p:txBody>
      </p:sp>
    </p:spTree>
    <p:extLst>
      <p:ext uri="{BB962C8B-B14F-4D97-AF65-F5344CB8AC3E}">
        <p14:creationId xmlns:p14="http://schemas.microsoft.com/office/powerpoint/2010/main" val="4341370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1476C4-7D87-48D5-8676-0D1A09A5E5A1}"/>
              </a:ext>
            </a:extLst>
          </p:cNvPr>
          <p:cNvSpPr>
            <a:spLocks noGrp="1"/>
          </p:cNvSpPr>
          <p:nvPr>
            <p:ph type="body" sz="quarter" idx="13"/>
          </p:nvPr>
        </p:nvSpPr>
        <p:spPr/>
        <p:txBody>
          <a:bodyPr/>
          <a:lstStyle/>
          <a:p>
            <a:r>
              <a:rPr lang="en-US" dirty="0"/>
              <a:t>Why are we measuring?</a:t>
            </a:r>
          </a:p>
          <a:p>
            <a:endParaRPr lang="en-US" dirty="0"/>
          </a:p>
        </p:txBody>
      </p:sp>
      <p:sp>
        <p:nvSpPr>
          <p:cNvPr id="4" name="TextBox 3">
            <a:extLst>
              <a:ext uri="{FF2B5EF4-FFF2-40B4-BE49-F238E27FC236}">
                <a16:creationId xmlns:a16="http://schemas.microsoft.com/office/drawing/2014/main" id="{006A3514-0511-453B-9EA3-5F6FD2E96A01}"/>
              </a:ext>
            </a:extLst>
          </p:cNvPr>
          <p:cNvSpPr txBox="1"/>
          <p:nvPr/>
        </p:nvSpPr>
        <p:spPr>
          <a:xfrm>
            <a:off x="100469" y="995280"/>
            <a:ext cx="11736803" cy="420564"/>
          </a:xfrm>
          <a:prstGeom prst="rect">
            <a:avLst/>
          </a:prstGeom>
          <a:noFill/>
        </p:spPr>
        <p:txBody>
          <a:bodyPr wrap="none" lIns="0" rtlCol="0">
            <a:spAutoFit/>
          </a:bodyPr>
          <a:lstStyle/>
          <a:p>
            <a:pPr defTabSz="1219170" fontAlgn="base">
              <a:spcBef>
                <a:spcPct val="0"/>
              </a:spcBef>
              <a:spcAft>
                <a:spcPct val="0"/>
              </a:spcAft>
            </a:pPr>
            <a:r>
              <a:rPr lang="en-US" sz="2133" b="1" dirty="0">
                <a:solidFill>
                  <a:srgbClr val="86909C">
                    <a:lumMod val="50000"/>
                  </a:srgbClr>
                </a:solidFill>
                <a:latin typeface="Kievit Offc Pro" panose="020B0504030101020102" pitchFamily="34" charset="0"/>
                <a:ea typeface="ＭＳ Ｐゴシック" panose="020B0600070205080204" pitchFamily="34" charset="-128"/>
              </a:rPr>
              <a:t>What value does implementing quality measurement and control bring to the compressed air system? </a:t>
            </a:r>
          </a:p>
        </p:txBody>
      </p:sp>
      <p:sp>
        <p:nvSpPr>
          <p:cNvPr id="11" name="Rectangle 10">
            <a:extLst>
              <a:ext uri="{FF2B5EF4-FFF2-40B4-BE49-F238E27FC236}">
                <a16:creationId xmlns:a16="http://schemas.microsoft.com/office/drawing/2014/main" id="{95AC1BCD-C401-4188-B1F8-0FF19168A98E}"/>
              </a:ext>
            </a:extLst>
          </p:cNvPr>
          <p:cNvSpPr/>
          <p:nvPr/>
        </p:nvSpPr>
        <p:spPr>
          <a:xfrm>
            <a:off x="1138237" y="4200970"/>
            <a:ext cx="4876800" cy="2377231"/>
          </a:xfrm>
          <a:prstGeom prst="rect">
            <a:avLst/>
          </a:prstGeom>
          <a:solidFill>
            <a:srgbClr val="96B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133" b="1" dirty="0">
                <a:solidFill>
                  <a:srgbClr val="FFFFFF"/>
                </a:solidFill>
                <a:latin typeface="Kievit Offc Pro" panose="020B0504030101020102" pitchFamily="34" charset="0"/>
              </a:rPr>
              <a:t>EFFICIENCY: Monitoring and controlling the system can ensure that all of the equipment is operating to its peak efficiency. Performance is validated</a:t>
            </a:r>
          </a:p>
        </p:txBody>
      </p:sp>
      <p:sp>
        <p:nvSpPr>
          <p:cNvPr id="12" name="Rectangle 11">
            <a:extLst>
              <a:ext uri="{FF2B5EF4-FFF2-40B4-BE49-F238E27FC236}">
                <a16:creationId xmlns:a16="http://schemas.microsoft.com/office/drawing/2014/main" id="{BCCEEA56-2AF6-4380-A017-B4CDD70CBE89}"/>
              </a:ext>
            </a:extLst>
          </p:cNvPr>
          <p:cNvSpPr/>
          <p:nvPr/>
        </p:nvSpPr>
        <p:spPr>
          <a:xfrm>
            <a:off x="6176961" y="4201370"/>
            <a:ext cx="4876800" cy="23772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133" b="1" dirty="0">
                <a:solidFill>
                  <a:srgbClr val="86909C">
                    <a:lumMod val="50000"/>
                  </a:srgbClr>
                </a:solidFill>
                <a:latin typeface="Kievit Offc Pro" panose="020B0504030101020102" pitchFamily="34" charset="0"/>
              </a:rPr>
              <a:t>SAFETY: The use of sensors and controls alerts you to the system operating outside of safe values. Also, monitoring the system assures the final product will not be negatively effected by the quality of the compressed air </a:t>
            </a:r>
          </a:p>
        </p:txBody>
      </p:sp>
      <p:sp>
        <p:nvSpPr>
          <p:cNvPr id="2" name="Rectangle: Single Corner Rounded 1">
            <a:extLst>
              <a:ext uri="{FF2B5EF4-FFF2-40B4-BE49-F238E27FC236}">
                <a16:creationId xmlns:a16="http://schemas.microsoft.com/office/drawing/2014/main" id="{CA861E1B-947D-405A-8993-9F7B8901F38D}"/>
              </a:ext>
            </a:extLst>
          </p:cNvPr>
          <p:cNvSpPr/>
          <p:nvPr/>
        </p:nvSpPr>
        <p:spPr>
          <a:xfrm>
            <a:off x="1138237" y="1632873"/>
            <a:ext cx="4876800" cy="2377231"/>
          </a:xfrm>
          <a:prstGeom prst="round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86909C">
                    <a:lumMod val="50000"/>
                  </a:srgbClr>
                </a:solidFill>
                <a:latin typeface="Kievit Offc Pro" panose="020B0504030101020102" pitchFamily="34" charset="0"/>
              </a:rPr>
              <a:t>PERFORMANCE: Enabling the maximum quality output for the compressed air system. Allows benchmarks to be set for your facility to know exactly what your capabilities are. </a:t>
            </a:r>
            <a:endParaRPr lang="en-US" sz="2400" dirty="0">
              <a:solidFill>
                <a:srgbClr val="86909C">
                  <a:lumMod val="50000"/>
                </a:srgbClr>
              </a:solidFill>
              <a:latin typeface="Calibri"/>
            </a:endParaRPr>
          </a:p>
        </p:txBody>
      </p:sp>
      <p:sp>
        <p:nvSpPr>
          <p:cNvPr id="13" name="Rectangle: Single Corner Rounded 12">
            <a:extLst>
              <a:ext uri="{FF2B5EF4-FFF2-40B4-BE49-F238E27FC236}">
                <a16:creationId xmlns:a16="http://schemas.microsoft.com/office/drawing/2014/main" id="{7313E79D-A4C2-49BE-B899-B411E59DBE34}"/>
              </a:ext>
            </a:extLst>
          </p:cNvPr>
          <p:cNvSpPr/>
          <p:nvPr/>
        </p:nvSpPr>
        <p:spPr>
          <a:xfrm flipH="1">
            <a:off x="6176963" y="1632873"/>
            <a:ext cx="4876799" cy="2377231"/>
          </a:xfrm>
          <a:prstGeom prst="round1Rect">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b="1" dirty="0">
                <a:solidFill>
                  <a:srgbClr val="FFFFFF"/>
                </a:solidFill>
                <a:latin typeface="Kievit Offc Pro" panose="020B0504030101020102" pitchFamily="34" charset="0"/>
              </a:rPr>
              <a:t>RELIABILITY: By utilizing all of the data avaible, the ability to set up predictive maintenance leads to the avoidance of costly downtime</a:t>
            </a:r>
          </a:p>
        </p:txBody>
      </p:sp>
    </p:spTree>
    <p:extLst>
      <p:ext uri="{BB962C8B-B14F-4D97-AF65-F5344CB8AC3E}">
        <p14:creationId xmlns:p14="http://schemas.microsoft.com/office/powerpoint/2010/main" val="84008929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1FA8F47-F1F9-43B1-87E3-176157F249BF}"/>
              </a:ext>
            </a:extLst>
          </p:cNvPr>
          <p:cNvSpPr/>
          <p:nvPr/>
        </p:nvSpPr>
        <p:spPr>
          <a:xfrm>
            <a:off x="5023922" y="5001761"/>
            <a:ext cx="2360205" cy="1422400"/>
          </a:xfrm>
          <a:prstGeom prst="ellipse">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Calibri"/>
              </a:rPr>
              <a:t>Oil vapor content</a:t>
            </a:r>
          </a:p>
        </p:txBody>
      </p:sp>
      <p:sp>
        <p:nvSpPr>
          <p:cNvPr id="12" name="Oval 11">
            <a:extLst>
              <a:ext uri="{FF2B5EF4-FFF2-40B4-BE49-F238E27FC236}">
                <a16:creationId xmlns:a16="http://schemas.microsoft.com/office/drawing/2014/main" id="{4E60C516-93E0-445F-B640-795919DCE8E4}"/>
              </a:ext>
            </a:extLst>
          </p:cNvPr>
          <p:cNvSpPr/>
          <p:nvPr/>
        </p:nvSpPr>
        <p:spPr>
          <a:xfrm>
            <a:off x="8457674" y="1360424"/>
            <a:ext cx="2360205" cy="1422400"/>
          </a:xfrm>
          <a:prstGeom prst="ellipse">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Calibri"/>
              </a:rPr>
              <a:t>Pressure</a:t>
            </a:r>
          </a:p>
        </p:txBody>
      </p:sp>
      <p:sp>
        <p:nvSpPr>
          <p:cNvPr id="3" name="Text Placeholder 2">
            <a:extLst>
              <a:ext uri="{FF2B5EF4-FFF2-40B4-BE49-F238E27FC236}">
                <a16:creationId xmlns:a16="http://schemas.microsoft.com/office/drawing/2014/main" id="{3ED24457-9E71-44D2-8ECD-C0995D6271A6}"/>
              </a:ext>
            </a:extLst>
          </p:cNvPr>
          <p:cNvSpPr>
            <a:spLocks noGrp="1"/>
          </p:cNvSpPr>
          <p:nvPr>
            <p:ph type="body" sz="quarter" idx="13"/>
          </p:nvPr>
        </p:nvSpPr>
        <p:spPr/>
        <p:txBody>
          <a:bodyPr/>
          <a:lstStyle/>
          <a:p>
            <a:r>
              <a:rPr lang="en-US" dirty="0"/>
              <a:t>Common sensor overview</a:t>
            </a:r>
          </a:p>
        </p:txBody>
      </p:sp>
      <p:sp>
        <p:nvSpPr>
          <p:cNvPr id="4" name="Oval 3">
            <a:extLst>
              <a:ext uri="{FF2B5EF4-FFF2-40B4-BE49-F238E27FC236}">
                <a16:creationId xmlns:a16="http://schemas.microsoft.com/office/drawing/2014/main" id="{E8933189-5F84-41C3-9BF2-08503BBAF4B2}"/>
              </a:ext>
            </a:extLst>
          </p:cNvPr>
          <p:cNvSpPr/>
          <p:nvPr/>
        </p:nvSpPr>
        <p:spPr>
          <a:xfrm>
            <a:off x="4474464" y="722121"/>
            <a:ext cx="3454400" cy="2235200"/>
          </a:xfrm>
          <a:prstGeom prst="ellipse">
            <a:avLst/>
          </a:prstGeom>
          <a:solidFill>
            <a:srgbClr val="96B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Calibri"/>
              </a:rPr>
              <a:t>What information do I need?</a:t>
            </a:r>
          </a:p>
        </p:txBody>
      </p:sp>
      <p:pic>
        <p:nvPicPr>
          <p:cNvPr id="6" name="Picture 5" descr="A close up of a device&#10;&#10;Description automatically generated">
            <a:extLst>
              <a:ext uri="{FF2B5EF4-FFF2-40B4-BE49-F238E27FC236}">
                <a16:creationId xmlns:a16="http://schemas.microsoft.com/office/drawing/2014/main" id="{D98CB0C6-3A33-45D1-ACA3-BF3B796AEF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37" y="853144"/>
            <a:ext cx="820439" cy="3287056"/>
          </a:xfrm>
          <a:prstGeom prst="rect">
            <a:avLst/>
          </a:prstGeom>
        </p:spPr>
      </p:pic>
      <p:pic>
        <p:nvPicPr>
          <p:cNvPr id="8" name="Picture 7" descr="A picture containing cake, table, sitting, wedding&#10;&#10;Description automatically generated">
            <a:extLst>
              <a:ext uri="{FF2B5EF4-FFF2-40B4-BE49-F238E27FC236}">
                <a16:creationId xmlns:a16="http://schemas.microsoft.com/office/drawing/2014/main" id="{CE2E2DE7-1A46-4691-8DCA-A8BAEC37F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5754" y="515875"/>
            <a:ext cx="828567" cy="2374900"/>
          </a:xfrm>
          <a:prstGeom prst="rect">
            <a:avLst/>
          </a:prstGeom>
        </p:spPr>
      </p:pic>
      <p:pic>
        <p:nvPicPr>
          <p:cNvPr id="10" name="Picture 9" descr="A picture containing lamp&#10;&#10;Description automatically generated">
            <a:extLst>
              <a:ext uri="{FF2B5EF4-FFF2-40B4-BE49-F238E27FC236}">
                <a16:creationId xmlns:a16="http://schemas.microsoft.com/office/drawing/2014/main" id="{2D1B7798-9857-4088-903E-75C2910C0C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54" b="28293"/>
          <a:stretch/>
        </p:blipFill>
        <p:spPr>
          <a:xfrm>
            <a:off x="8486208" y="4289545"/>
            <a:ext cx="663889" cy="2134616"/>
          </a:xfrm>
          <a:prstGeom prst="rect">
            <a:avLst/>
          </a:prstGeom>
        </p:spPr>
      </p:pic>
      <p:pic>
        <p:nvPicPr>
          <p:cNvPr id="11" name="Picture 10">
            <a:extLst>
              <a:ext uri="{FF2B5EF4-FFF2-40B4-BE49-F238E27FC236}">
                <a16:creationId xmlns:a16="http://schemas.microsoft.com/office/drawing/2014/main" id="{598850EF-D002-450F-8DF3-4739A96B8A62}"/>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3041904" y="4122930"/>
            <a:ext cx="1102080" cy="2467849"/>
          </a:xfrm>
          <a:prstGeom prst="rect">
            <a:avLst/>
          </a:prstGeom>
        </p:spPr>
      </p:pic>
      <p:sp>
        <p:nvSpPr>
          <p:cNvPr id="13" name="Oval 12">
            <a:extLst>
              <a:ext uri="{FF2B5EF4-FFF2-40B4-BE49-F238E27FC236}">
                <a16:creationId xmlns:a16="http://schemas.microsoft.com/office/drawing/2014/main" id="{F205665C-3CB6-4D91-B569-A511B56C4949}"/>
              </a:ext>
            </a:extLst>
          </p:cNvPr>
          <p:cNvSpPr/>
          <p:nvPr/>
        </p:nvSpPr>
        <p:spPr>
          <a:xfrm>
            <a:off x="1585450" y="1360424"/>
            <a:ext cx="2360205" cy="1422400"/>
          </a:xfrm>
          <a:prstGeom prst="ellipse">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Calibri"/>
              </a:rPr>
              <a:t>Flow</a:t>
            </a:r>
          </a:p>
        </p:txBody>
      </p:sp>
      <p:sp>
        <p:nvSpPr>
          <p:cNvPr id="14" name="Oval 13">
            <a:extLst>
              <a:ext uri="{FF2B5EF4-FFF2-40B4-BE49-F238E27FC236}">
                <a16:creationId xmlns:a16="http://schemas.microsoft.com/office/drawing/2014/main" id="{D6316E81-D5A0-4807-9954-436131F71816}"/>
              </a:ext>
            </a:extLst>
          </p:cNvPr>
          <p:cNvSpPr/>
          <p:nvPr/>
        </p:nvSpPr>
        <p:spPr>
          <a:xfrm>
            <a:off x="9150096" y="4852416"/>
            <a:ext cx="2360205" cy="1422400"/>
          </a:xfrm>
          <a:prstGeom prst="ellipse">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133" dirty="0">
                <a:solidFill>
                  <a:srgbClr val="FFFFFF"/>
                </a:solidFill>
                <a:latin typeface="Calibri"/>
              </a:rPr>
              <a:t>Temperature</a:t>
            </a:r>
          </a:p>
        </p:txBody>
      </p:sp>
      <p:sp>
        <p:nvSpPr>
          <p:cNvPr id="15" name="Oval 14">
            <a:extLst>
              <a:ext uri="{FF2B5EF4-FFF2-40B4-BE49-F238E27FC236}">
                <a16:creationId xmlns:a16="http://schemas.microsoft.com/office/drawing/2014/main" id="{EFC72EEA-D40A-4955-9B24-9299782E5ABF}"/>
              </a:ext>
            </a:extLst>
          </p:cNvPr>
          <p:cNvSpPr/>
          <p:nvPr/>
        </p:nvSpPr>
        <p:spPr>
          <a:xfrm>
            <a:off x="681699" y="4852416"/>
            <a:ext cx="2360205" cy="1422400"/>
          </a:xfrm>
          <a:prstGeom prst="ellipse">
            <a:avLst/>
          </a:prstGeom>
          <a:solidFill>
            <a:srgbClr val="004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Calibri"/>
              </a:rPr>
              <a:t>Pressure</a:t>
            </a:r>
          </a:p>
          <a:p>
            <a:pPr algn="ctr" defTabSz="1219170" fontAlgn="base">
              <a:spcBef>
                <a:spcPct val="0"/>
              </a:spcBef>
              <a:spcAft>
                <a:spcPct val="0"/>
              </a:spcAft>
            </a:pPr>
            <a:r>
              <a:rPr lang="en-US" sz="2400" dirty="0">
                <a:solidFill>
                  <a:srgbClr val="FFFFFF"/>
                </a:solidFill>
                <a:latin typeface="Calibri"/>
              </a:rPr>
              <a:t>Dew Point</a:t>
            </a:r>
          </a:p>
        </p:txBody>
      </p:sp>
      <p:pic>
        <p:nvPicPr>
          <p:cNvPr id="19" name="Picture 18">
            <a:extLst>
              <a:ext uri="{FF2B5EF4-FFF2-40B4-BE49-F238E27FC236}">
                <a16:creationId xmlns:a16="http://schemas.microsoft.com/office/drawing/2014/main" id="{820312B1-D977-45CF-BB1C-7424F91BFC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4065" y="3346494"/>
            <a:ext cx="1464483" cy="1655268"/>
          </a:xfrm>
          <a:prstGeom prst="rect">
            <a:avLst/>
          </a:prstGeom>
        </p:spPr>
      </p:pic>
    </p:spTree>
    <p:extLst>
      <p:ext uri="{BB962C8B-B14F-4D97-AF65-F5344CB8AC3E}">
        <p14:creationId xmlns:p14="http://schemas.microsoft.com/office/powerpoint/2010/main" val="35186924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1B2EC3-F8B5-415E-B619-C83DAA39BFE3}"/>
              </a:ext>
            </a:extLst>
          </p:cNvPr>
          <p:cNvSpPr>
            <a:spLocks noGrp="1"/>
          </p:cNvSpPr>
          <p:nvPr>
            <p:ph type="body" sz="quarter" idx="13"/>
          </p:nvPr>
        </p:nvSpPr>
        <p:spPr/>
        <p:txBody>
          <a:bodyPr/>
          <a:lstStyle/>
          <a:p>
            <a:r>
              <a:rPr lang="en-US" dirty="0"/>
              <a:t>Sensor descriptions</a:t>
            </a:r>
          </a:p>
        </p:txBody>
      </p:sp>
      <p:pic>
        <p:nvPicPr>
          <p:cNvPr id="4" name="Picture 3" descr="A picture containing cake, table, sitting, wedding&#10;&#10;Description automatically generated">
            <a:extLst>
              <a:ext uri="{FF2B5EF4-FFF2-40B4-BE49-F238E27FC236}">
                <a16:creationId xmlns:a16="http://schemas.microsoft.com/office/drawing/2014/main" id="{091F03DE-9A90-4565-A38F-B02B53E31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1" y="787401"/>
            <a:ext cx="828567" cy="2374900"/>
          </a:xfrm>
          <a:prstGeom prst="rect">
            <a:avLst/>
          </a:prstGeom>
        </p:spPr>
      </p:pic>
      <p:sp>
        <p:nvSpPr>
          <p:cNvPr id="5" name="TextBox 4">
            <a:extLst>
              <a:ext uri="{FF2B5EF4-FFF2-40B4-BE49-F238E27FC236}">
                <a16:creationId xmlns:a16="http://schemas.microsoft.com/office/drawing/2014/main" id="{2F237507-9A9A-4BEF-A9BF-88206245E6D4}"/>
              </a:ext>
            </a:extLst>
          </p:cNvPr>
          <p:cNvSpPr txBox="1"/>
          <p:nvPr/>
        </p:nvSpPr>
        <p:spPr>
          <a:xfrm>
            <a:off x="1625601" y="1461889"/>
            <a:ext cx="7657161" cy="1528945"/>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Calibri"/>
                <a:ea typeface="ＭＳ Ｐゴシック" panose="020B0600070205080204" pitchFamily="34" charset="-128"/>
              </a:rPr>
              <a:t>Pressure:</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Find system issues. e.g. high pressure drops</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a baseline then use to evaluate service requirements on air treatment.</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Calculate cost of air treatment </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alarms to enable quick reaction to system issues</a:t>
            </a:r>
          </a:p>
        </p:txBody>
      </p:sp>
      <p:pic>
        <p:nvPicPr>
          <p:cNvPr id="6" name="Picture 5">
            <a:extLst>
              <a:ext uri="{FF2B5EF4-FFF2-40B4-BE49-F238E27FC236}">
                <a16:creationId xmlns:a16="http://schemas.microsoft.com/office/drawing/2014/main" id="{527533BE-5F1E-4F25-9CA4-240A4C542307}"/>
              </a:ext>
            </a:extLst>
          </p:cNvPr>
          <p:cNvPicPr>
            <a:picLocks noChangeAspect="1"/>
          </p:cNvPicPr>
          <p:nvPr/>
        </p:nvPicPr>
        <p:blipFill>
          <a:blip r:embed="rId4"/>
          <a:stretch>
            <a:fillRect/>
          </a:stretch>
        </p:blipFill>
        <p:spPr>
          <a:xfrm>
            <a:off x="9550400" y="3456564"/>
            <a:ext cx="1102080" cy="2467849"/>
          </a:xfrm>
          <a:prstGeom prst="rect">
            <a:avLst/>
          </a:prstGeom>
        </p:spPr>
      </p:pic>
      <p:sp>
        <p:nvSpPr>
          <p:cNvPr id="7" name="TextBox 6">
            <a:extLst>
              <a:ext uri="{FF2B5EF4-FFF2-40B4-BE49-F238E27FC236}">
                <a16:creationId xmlns:a16="http://schemas.microsoft.com/office/drawing/2014/main" id="{2627FD33-2F12-4C0A-90E6-9A1A4D4F3C60}"/>
              </a:ext>
            </a:extLst>
          </p:cNvPr>
          <p:cNvSpPr txBox="1"/>
          <p:nvPr/>
        </p:nvSpPr>
        <p:spPr>
          <a:xfrm>
            <a:off x="2235200" y="4168080"/>
            <a:ext cx="6762492" cy="1241622"/>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Calibri"/>
                <a:ea typeface="ＭＳ Ｐゴシック" panose="020B0600070205080204" pitchFamily="34" charset="-128"/>
              </a:rPr>
              <a:t>Pressure Dew Point:</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a benchmark for air treatment performance</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Validate air treatment performance is up to quality requirements</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limit values to alert if exceeded</a:t>
            </a:r>
          </a:p>
        </p:txBody>
      </p:sp>
    </p:spTree>
    <p:extLst>
      <p:ext uri="{BB962C8B-B14F-4D97-AF65-F5344CB8AC3E}">
        <p14:creationId xmlns:p14="http://schemas.microsoft.com/office/powerpoint/2010/main" val="21139731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2279437" y="2133600"/>
            <a:ext cx="76331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dirty="0">
                <a:cs typeface="Arial" panose="020B0604020202020204" pitchFamily="34" charset="0"/>
              </a:rPr>
              <a:t>Introduction</a:t>
            </a:r>
          </a:p>
          <a:p>
            <a:r>
              <a:rPr lang="en-US" altLang="en-US" sz="2800" dirty="0">
                <a:cs typeface="Arial" panose="020B0604020202020204" pitchFamily="34" charset="0"/>
              </a:rPr>
              <a:t>Compressed Air Best Practices® Magazine</a:t>
            </a:r>
          </a:p>
          <a:p>
            <a:endParaRPr lang="en-US" altLang="en-US" sz="2800" dirty="0">
              <a:cs typeface="Arial" panose="020B0604020202020204" pitchFamily="34" charset="0"/>
            </a:endParaRPr>
          </a:p>
        </p:txBody>
      </p:sp>
      <p:sp>
        <p:nvSpPr>
          <p:cNvPr id="9" name="Title 1">
            <a:extLst>
              <a:ext uri="{FF2B5EF4-FFF2-40B4-BE49-F238E27FC236}">
                <a16:creationId xmlns:a16="http://schemas.microsoft.com/office/drawing/2014/main" id="{09C5703D-BF8E-4B32-AB16-8917DF0ECB88}"/>
              </a:ext>
            </a:extLst>
          </p:cNvPr>
          <p:cNvSpPr txBox="1">
            <a:spLocks/>
          </p:cNvSpPr>
          <p:nvPr/>
        </p:nvSpPr>
        <p:spPr bwMode="auto">
          <a:xfrm>
            <a:off x="1066800" y="1295806"/>
            <a:ext cx="10134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Air Compressor Master Controls to Prevent Control Gap</a:t>
            </a:r>
          </a:p>
        </p:txBody>
      </p:sp>
      <p:sp>
        <p:nvSpPr>
          <p:cNvPr id="12" name="TextBox 11">
            <a:extLst>
              <a:ext uri="{FF2B5EF4-FFF2-40B4-BE49-F238E27FC236}">
                <a16:creationId xmlns:a16="http://schemas.microsoft.com/office/drawing/2014/main" id="{AE441497-E2CC-4A3B-A261-B48F5E4EBCF7}"/>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3" name="Picture 2">
            <a:extLst>
              <a:ext uri="{FF2B5EF4-FFF2-40B4-BE49-F238E27FC236}">
                <a16:creationId xmlns:a16="http://schemas.microsoft.com/office/drawing/2014/main" id="{37B0FA52-7255-495C-98F6-BE315EAFEE23}"/>
              </a:ext>
            </a:extLst>
          </p:cNvPr>
          <p:cNvPicPr>
            <a:picLocks noChangeAspect="1"/>
          </p:cNvPicPr>
          <p:nvPr/>
        </p:nvPicPr>
        <p:blipFill>
          <a:blip r:embed="rId2"/>
          <a:stretch>
            <a:fillRect/>
          </a:stretch>
        </p:blipFill>
        <p:spPr>
          <a:xfrm>
            <a:off x="10439400" y="4038600"/>
            <a:ext cx="1664352" cy="1249788"/>
          </a:xfrm>
          <a:prstGeom prst="rect">
            <a:avLst/>
          </a:prstGeom>
        </p:spPr>
      </p:pic>
      <p:pic>
        <p:nvPicPr>
          <p:cNvPr id="2" name="Picture 1">
            <a:extLst>
              <a:ext uri="{FF2B5EF4-FFF2-40B4-BE49-F238E27FC236}">
                <a16:creationId xmlns:a16="http://schemas.microsoft.com/office/drawing/2014/main" id="{20B3929F-9492-47B7-A70E-967AA851A865}"/>
              </a:ext>
            </a:extLst>
          </p:cNvPr>
          <p:cNvPicPr>
            <a:picLocks noChangeAspect="1"/>
          </p:cNvPicPr>
          <p:nvPr/>
        </p:nvPicPr>
        <p:blipFill>
          <a:blip r:embed="rId3"/>
          <a:stretch>
            <a:fillRect/>
          </a:stretch>
        </p:blipFill>
        <p:spPr>
          <a:xfrm>
            <a:off x="9235848" y="4261123"/>
            <a:ext cx="1353429" cy="804742"/>
          </a:xfrm>
          <a:prstGeom prst="rect">
            <a:avLst/>
          </a:prstGeom>
        </p:spPr>
      </p:pic>
    </p:spTree>
    <p:extLst>
      <p:ext uri="{BB962C8B-B14F-4D97-AF65-F5344CB8AC3E}">
        <p14:creationId xmlns:p14="http://schemas.microsoft.com/office/powerpoint/2010/main" val="12557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1B8C94-CC31-4A20-98EF-15EC9454A777}"/>
              </a:ext>
            </a:extLst>
          </p:cNvPr>
          <p:cNvSpPr>
            <a:spLocks noGrp="1"/>
          </p:cNvSpPr>
          <p:nvPr>
            <p:ph type="body" sz="quarter" idx="13"/>
          </p:nvPr>
        </p:nvSpPr>
        <p:spPr/>
        <p:txBody>
          <a:bodyPr/>
          <a:lstStyle/>
          <a:p>
            <a:r>
              <a:rPr lang="en-US" dirty="0"/>
              <a:t>Sensor descriptions</a:t>
            </a:r>
          </a:p>
          <a:p>
            <a:endParaRPr lang="en-US" dirty="0"/>
          </a:p>
        </p:txBody>
      </p:sp>
      <p:sp>
        <p:nvSpPr>
          <p:cNvPr id="4" name="TextBox 3">
            <a:extLst>
              <a:ext uri="{FF2B5EF4-FFF2-40B4-BE49-F238E27FC236}">
                <a16:creationId xmlns:a16="http://schemas.microsoft.com/office/drawing/2014/main" id="{5FB375D9-085F-4DD2-A0C2-2646411BE463}"/>
              </a:ext>
            </a:extLst>
          </p:cNvPr>
          <p:cNvSpPr txBox="1"/>
          <p:nvPr/>
        </p:nvSpPr>
        <p:spPr>
          <a:xfrm>
            <a:off x="1863906" y="1260665"/>
            <a:ext cx="9046131" cy="1241622"/>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Calibri"/>
                <a:ea typeface="ＭＳ Ｐゴシック" panose="020B0600070205080204" pitchFamily="34" charset="-128"/>
              </a:rPr>
              <a:t>Temperature:</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Verify the operation of air treatment e.g. aftercoolers</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Verify ambient conditions to ensure it is within the operating limits of nearby equipment</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Use to alert if the compressed air temperature falls below the dew/frost point value</a:t>
            </a:r>
          </a:p>
        </p:txBody>
      </p:sp>
      <p:pic>
        <p:nvPicPr>
          <p:cNvPr id="5" name="Picture 4" descr="A picture containing lamp&#10;&#10;Description automatically generated">
            <a:extLst>
              <a:ext uri="{FF2B5EF4-FFF2-40B4-BE49-F238E27FC236}">
                <a16:creationId xmlns:a16="http://schemas.microsoft.com/office/drawing/2014/main" id="{D5502834-7E61-4830-87A6-50762C860D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4" b="28293"/>
          <a:stretch/>
        </p:blipFill>
        <p:spPr>
          <a:xfrm>
            <a:off x="876613" y="1260665"/>
            <a:ext cx="663889" cy="2134616"/>
          </a:xfrm>
          <a:prstGeom prst="rect">
            <a:avLst/>
          </a:prstGeom>
        </p:spPr>
      </p:pic>
      <p:pic>
        <p:nvPicPr>
          <p:cNvPr id="6" name="Picture 5" descr="A close up of a device&#10;&#10;Description automatically generated">
            <a:extLst>
              <a:ext uri="{FF2B5EF4-FFF2-40B4-BE49-F238E27FC236}">
                <a16:creationId xmlns:a16="http://schemas.microsoft.com/office/drawing/2014/main" id="{2532EDB9-CEB0-42F9-A75C-43D66C9F1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1061" y="2921000"/>
            <a:ext cx="820439" cy="3287056"/>
          </a:xfrm>
          <a:prstGeom prst="rect">
            <a:avLst/>
          </a:prstGeom>
        </p:spPr>
      </p:pic>
      <p:sp>
        <p:nvSpPr>
          <p:cNvPr id="7" name="TextBox 6">
            <a:extLst>
              <a:ext uri="{FF2B5EF4-FFF2-40B4-BE49-F238E27FC236}">
                <a16:creationId xmlns:a16="http://schemas.microsoft.com/office/drawing/2014/main" id="{FCC759A0-A425-44DE-AB84-91E3B2DC0BA2}"/>
              </a:ext>
            </a:extLst>
          </p:cNvPr>
          <p:cNvSpPr txBox="1"/>
          <p:nvPr/>
        </p:nvSpPr>
        <p:spPr>
          <a:xfrm>
            <a:off x="3251201" y="3733801"/>
            <a:ext cx="5700407" cy="1528945"/>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Calibri"/>
                <a:ea typeface="ＭＳ Ｐゴシック" panose="020B0600070205080204" pitchFamily="34" charset="-128"/>
              </a:rPr>
              <a:t>Flow:</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a benchmark for compressor flow performance.</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Calculate consumption and velocity of compressed air</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limit values to alert if exceeded</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Determine if an air system has leaks</a:t>
            </a:r>
          </a:p>
        </p:txBody>
      </p:sp>
    </p:spTree>
    <p:extLst>
      <p:ext uri="{BB962C8B-B14F-4D97-AF65-F5344CB8AC3E}">
        <p14:creationId xmlns:p14="http://schemas.microsoft.com/office/powerpoint/2010/main" val="27634338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6070D-8DDB-4F3A-96E7-FA8F6B9860AD}"/>
              </a:ext>
            </a:extLst>
          </p:cNvPr>
          <p:cNvSpPr>
            <a:spLocks noGrp="1"/>
          </p:cNvSpPr>
          <p:nvPr>
            <p:ph type="body" sz="quarter" idx="13"/>
          </p:nvPr>
        </p:nvSpPr>
        <p:spPr/>
        <p:txBody>
          <a:bodyPr/>
          <a:lstStyle/>
          <a:p>
            <a:r>
              <a:rPr lang="en-US" dirty="0"/>
              <a:t>Sensor descriptions</a:t>
            </a:r>
          </a:p>
          <a:p>
            <a:endParaRPr lang="en-US" dirty="0"/>
          </a:p>
        </p:txBody>
      </p:sp>
      <p:pic>
        <p:nvPicPr>
          <p:cNvPr id="4" name="Picture 3">
            <a:extLst>
              <a:ext uri="{FF2B5EF4-FFF2-40B4-BE49-F238E27FC236}">
                <a16:creationId xmlns:a16="http://schemas.microsoft.com/office/drawing/2014/main" id="{14076DA7-DF81-43E1-90EE-621D51A80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1600200"/>
            <a:ext cx="3599180" cy="4068064"/>
          </a:xfrm>
          <a:prstGeom prst="rect">
            <a:avLst/>
          </a:prstGeom>
        </p:spPr>
      </p:pic>
      <p:sp>
        <p:nvSpPr>
          <p:cNvPr id="5" name="TextBox 4">
            <a:extLst>
              <a:ext uri="{FF2B5EF4-FFF2-40B4-BE49-F238E27FC236}">
                <a16:creationId xmlns:a16="http://schemas.microsoft.com/office/drawing/2014/main" id="{A6F01E33-0BE8-43CA-8ADB-94051C8CBC76}"/>
              </a:ext>
            </a:extLst>
          </p:cNvPr>
          <p:cNvSpPr txBox="1"/>
          <p:nvPr/>
        </p:nvSpPr>
        <p:spPr>
          <a:xfrm>
            <a:off x="5364480" y="2854532"/>
            <a:ext cx="5663602" cy="1528945"/>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Calibri"/>
                <a:ea typeface="ＭＳ Ｐゴシック" panose="020B0600070205080204" pitchFamily="34" charset="-128"/>
              </a:rPr>
              <a:t>Oil Vapor monitoring:</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Validate oil free operation</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Use for control in order to protect sensitive processes</a:t>
            </a:r>
          </a:p>
          <a:p>
            <a:pPr marL="380990" indent="-380990" defTabSz="1219170" fontAlgn="base">
              <a:spcBef>
                <a:spcPct val="0"/>
              </a:spcBef>
              <a:spcAft>
                <a:spcPct val="0"/>
              </a:spcAft>
              <a:buFont typeface="Arial" panose="020B0604020202020204" pitchFamily="34" charset="0"/>
              <a:buChar char="•"/>
            </a:pPr>
            <a:r>
              <a:rPr lang="en-US" sz="1867" dirty="0">
                <a:solidFill>
                  <a:srgbClr val="86909C">
                    <a:lumMod val="50000"/>
                  </a:srgbClr>
                </a:solidFill>
                <a:latin typeface="Calibri"/>
                <a:ea typeface="ＭＳ Ｐゴシック" panose="020B0600070205080204" pitchFamily="34" charset="-128"/>
              </a:rPr>
              <a:t>Set limit values and alert if exceeded </a:t>
            </a:r>
          </a:p>
          <a:p>
            <a:pPr defTabSz="1219170" fontAlgn="base">
              <a:spcBef>
                <a:spcPct val="0"/>
              </a:spcBef>
              <a:spcAft>
                <a:spcPct val="0"/>
              </a:spcAft>
            </a:pPr>
            <a:endParaRPr lang="en-US" sz="1867" dirty="0">
              <a:solidFill>
                <a:srgbClr val="86909C">
                  <a:lumMod val="50000"/>
                </a:srgbClr>
              </a:solidFill>
              <a:latin typeface="Calibri"/>
              <a:ea typeface="ＭＳ Ｐゴシック" panose="020B0600070205080204" pitchFamily="34" charset="-128"/>
            </a:endParaRPr>
          </a:p>
        </p:txBody>
      </p:sp>
    </p:spTree>
    <p:extLst>
      <p:ext uri="{BB962C8B-B14F-4D97-AF65-F5344CB8AC3E}">
        <p14:creationId xmlns:p14="http://schemas.microsoft.com/office/powerpoint/2010/main" val="29890114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72D084-ADB3-469A-B4CE-3A954A4583CB}"/>
              </a:ext>
            </a:extLst>
          </p:cNvPr>
          <p:cNvSpPr>
            <a:spLocks noGrp="1"/>
          </p:cNvSpPr>
          <p:nvPr>
            <p:ph type="body" sz="quarter" idx="13"/>
          </p:nvPr>
        </p:nvSpPr>
        <p:spPr/>
        <p:txBody>
          <a:bodyPr/>
          <a:lstStyle/>
          <a:p>
            <a:r>
              <a:rPr lang="en-US" dirty="0"/>
              <a:t>Other information to consider</a:t>
            </a:r>
          </a:p>
        </p:txBody>
      </p:sp>
      <p:pic>
        <p:nvPicPr>
          <p:cNvPr id="7" name="Picture 6" descr="A picture containing blue, sitting, tower, street&#10;&#10;Description automatically generated">
            <a:extLst>
              <a:ext uri="{FF2B5EF4-FFF2-40B4-BE49-F238E27FC236}">
                <a16:creationId xmlns:a16="http://schemas.microsoft.com/office/drawing/2014/main" id="{3314CBF8-CF70-49AA-BB86-455907FDF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1" y="909193"/>
            <a:ext cx="2046737" cy="2690303"/>
          </a:xfrm>
          <a:prstGeom prst="rect">
            <a:avLst/>
          </a:prstGeom>
        </p:spPr>
      </p:pic>
      <p:pic>
        <p:nvPicPr>
          <p:cNvPr id="5" name="Picture 4" descr="A close up of a computer&#10;&#10;Description automatically generated">
            <a:extLst>
              <a:ext uri="{FF2B5EF4-FFF2-40B4-BE49-F238E27FC236}">
                <a16:creationId xmlns:a16="http://schemas.microsoft.com/office/drawing/2014/main" id="{0A7426F9-5DF1-4810-B816-54B9EE931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129" y="1223368"/>
            <a:ext cx="1678504" cy="2307232"/>
          </a:xfrm>
          <a:prstGeom prst="rect">
            <a:avLst/>
          </a:prstGeom>
        </p:spPr>
      </p:pic>
      <p:sp>
        <p:nvSpPr>
          <p:cNvPr id="8" name="TextBox 7">
            <a:extLst>
              <a:ext uri="{FF2B5EF4-FFF2-40B4-BE49-F238E27FC236}">
                <a16:creationId xmlns:a16="http://schemas.microsoft.com/office/drawing/2014/main" id="{678EF0C4-D53C-4880-96B6-0FD616770F60}"/>
              </a:ext>
            </a:extLst>
          </p:cNvPr>
          <p:cNvSpPr txBox="1"/>
          <p:nvPr/>
        </p:nvSpPr>
        <p:spPr>
          <a:xfrm>
            <a:off x="576027" y="5481766"/>
            <a:ext cx="10883236" cy="461665"/>
          </a:xfrm>
          <a:prstGeom prst="rect">
            <a:avLst/>
          </a:prstGeom>
          <a:noFill/>
        </p:spPr>
        <p:txBody>
          <a:bodyPr wrap="none" lIns="0" rtlCol="0">
            <a:spAutoFit/>
          </a:bodyPr>
          <a:lstStyle/>
          <a:p>
            <a:pPr defTabSz="1219170" fontAlgn="base">
              <a:spcBef>
                <a:spcPct val="0"/>
              </a:spcBef>
              <a:spcAft>
                <a:spcPct val="0"/>
              </a:spcAft>
            </a:pPr>
            <a:r>
              <a:rPr lang="en-US" sz="2400" dirty="0">
                <a:solidFill>
                  <a:srgbClr val="86909C">
                    <a:lumMod val="50000"/>
                  </a:srgbClr>
                </a:solidFill>
                <a:latin typeface="Kievit Offc Pro" panose="020B0504030101020102" pitchFamily="34" charset="0"/>
                <a:ea typeface="ＭＳ Ｐゴシック" panose="020B0600070205080204" pitchFamily="34" charset="-128"/>
              </a:rPr>
              <a:t>What other information may be available to drive controls or alert operators to issues?</a:t>
            </a:r>
          </a:p>
        </p:txBody>
      </p:sp>
      <p:pic>
        <p:nvPicPr>
          <p:cNvPr id="10" name="Picture 9" descr="A close up of a computer&#10;&#10;Description automatically generated">
            <a:extLst>
              <a:ext uri="{FF2B5EF4-FFF2-40B4-BE49-F238E27FC236}">
                <a16:creationId xmlns:a16="http://schemas.microsoft.com/office/drawing/2014/main" id="{C6869053-425D-4E10-8B86-107C9393F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433" y="1034057"/>
            <a:ext cx="2438400" cy="2440571"/>
          </a:xfrm>
          <a:prstGeom prst="rect">
            <a:avLst/>
          </a:prstGeom>
        </p:spPr>
      </p:pic>
      <p:pic>
        <p:nvPicPr>
          <p:cNvPr id="9" name="Picture 8" descr="A picture containing sitting, monitor, computer, table&#10;&#10;Description automatically generated">
            <a:extLst>
              <a:ext uri="{FF2B5EF4-FFF2-40B4-BE49-F238E27FC236}">
                <a16:creationId xmlns:a16="http://schemas.microsoft.com/office/drawing/2014/main" id="{10352F89-C0D0-4503-85E6-7B82687937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649" b="1"/>
          <a:stretch/>
        </p:blipFill>
        <p:spPr>
          <a:xfrm>
            <a:off x="2930524" y="3706368"/>
            <a:ext cx="1219200" cy="1776771"/>
          </a:xfrm>
          <a:prstGeom prst="rect">
            <a:avLst/>
          </a:prstGeom>
        </p:spPr>
      </p:pic>
      <p:pic>
        <p:nvPicPr>
          <p:cNvPr id="12" name="Picture 11" descr="A picture containing sitting, monitor, computer, table&#10;&#10;Description automatically generated">
            <a:extLst>
              <a:ext uri="{FF2B5EF4-FFF2-40B4-BE49-F238E27FC236}">
                <a16:creationId xmlns:a16="http://schemas.microsoft.com/office/drawing/2014/main" id="{EC5B3F37-E6CB-454A-87FE-BF3B3541F6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1284"/>
          <a:stretch/>
        </p:blipFill>
        <p:spPr>
          <a:xfrm>
            <a:off x="3228983" y="3307080"/>
            <a:ext cx="686752" cy="402797"/>
          </a:xfrm>
          <a:prstGeom prst="rect">
            <a:avLst/>
          </a:prstGeom>
        </p:spPr>
      </p:pic>
      <p:pic>
        <p:nvPicPr>
          <p:cNvPr id="4" name="Picture 3" descr="A picture containing toy&#10;&#10;Description automatically generated">
            <a:extLst>
              <a:ext uri="{FF2B5EF4-FFF2-40B4-BE49-F238E27FC236}">
                <a16:creationId xmlns:a16="http://schemas.microsoft.com/office/drawing/2014/main" id="{C85E777F-67F0-47C8-A7BE-F16DB43E1C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518" t="31757" r="36982" b="31205"/>
          <a:stretch/>
        </p:blipFill>
        <p:spPr>
          <a:xfrm>
            <a:off x="7025608" y="3508479"/>
            <a:ext cx="1678504" cy="1855692"/>
          </a:xfrm>
          <a:prstGeom prst="rect">
            <a:avLst/>
          </a:prstGeom>
        </p:spPr>
      </p:pic>
    </p:spTree>
    <p:extLst>
      <p:ext uri="{BB962C8B-B14F-4D97-AF65-F5344CB8AC3E}">
        <p14:creationId xmlns:p14="http://schemas.microsoft.com/office/powerpoint/2010/main" val="334200947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7ED2CF-3383-46F1-A9DF-5E023C850FDE}"/>
              </a:ext>
            </a:extLst>
          </p:cNvPr>
          <p:cNvSpPr>
            <a:spLocks noGrp="1"/>
          </p:cNvSpPr>
          <p:nvPr>
            <p:ph type="body" sz="quarter" idx="13"/>
          </p:nvPr>
        </p:nvSpPr>
        <p:spPr/>
        <p:txBody>
          <a:bodyPr/>
          <a:lstStyle/>
          <a:p>
            <a:r>
              <a:rPr lang="en-US" dirty="0"/>
              <a:t>Measurement processing</a:t>
            </a:r>
          </a:p>
        </p:txBody>
      </p:sp>
      <p:pic>
        <p:nvPicPr>
          <p:cNvPr id="10" name="Picture 9" descr="A close up of a logo&#10;&#10;Description automatically generated">
            <a:extLst>
              <a:ext uri="{FF2B5EF4-FFF2-40B4-BE49-F238E27FC236}">
                <a16:creationId xmlns:a16="http://schemas.microsoft.com/office/drawing/2014/main" id="{1949F1BB-F450-465C-B4A1-C3A6ECFAC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67" t="22222" r="65833" b="45555"/>
          <a:stretch/>
        </p:blipFill>
        <p:spPr>
          <a:xfrm>
            <a:off x="3482574" y="1943101"/>
            <a:ext cx="1024759" cy="1485899"/>
          </a:xfrm>
          <a:prstGeom prst="rect">
            <a:avLst/>
          </a:prstGeom>
        </p:spPr>
      </p:pic>
      <p:pic>
        <p:nvPicPr>
          <p:cNvPr id="12" name="Picture 11" descr="A picture containing laptop&#10;&#10;Description automatically generated">
            <a:extLst>
              <a:ext uri="{FF2B5EF4-FFF2-40B4-BE49-F238E27FC236}">
                <a16:creationId xmlns:a16="http://schemas.microsoft.com/office/drawing/2014/main" id="{16D51A43-408D-4EAC-9EF3-151D838163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00" t="28518" r="42333" b="39259"/>
          <a:stretch/>
        </p:blipFill>
        <p:spPr>
          <a:xfrm>
            <a:off x="9285785" y="1853897"/>
            <a:ext cx="2015067" cy="1511300"/>
          </a:xfrm>
          <a:prstGeom prst="rect">
            <a:avLst/>
          </a:prstGeom>
        </p:spPr>
      </p:pic>
      <p:cxnSp>
        <p:nvCxnSpPr>
          <p:cNvPr id="20" name="Connector: Elbow 19">
            <a:extLst>
              <a:ext uri="{FF2B5EF4-FFF2-40B4-BE49-F238E27FC236}">
                <a16:creationId xmlns:a16="http://schemas.microsoft.com/office/drawing/2014/main" id="{3DD31B1D-13D2-4BB7-89D7-E7BE24C0B884}"/>
              </a:ext>
            </a:extLst>
          </p:cNvPr>
          <p:cNvCxnSpPr>
            <a:cxnSpLocks/>
          </p:cNvCxnSpPr>
          <p:nvPr/>
        </p:nvCxnSpPr>
        <p:spPr>
          <a:xfrm flipV="1">
            <a:off x="-304800" y="807976"/>
            <a:ext cx="14020800" cy="4880099"/>
          </a:xfrm>
          <a:prstGeom prst="bentConnector3">
            <a:avLst>
              <a:gd name="adj1" fmla="val 15290"/>
            </a:avLst>
          </a:prstGeom>
          <a:ln w="184150">
            <a:solidFill>
              <a:srgbClr val="00469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788410E-3D87-401C-8E20-991676C212E0}"/>
              </a:ext>
            </a:extLst>
          </p:cNvPr>
          <p:cNvSpPr txBox="1"/>
          <p:nvPr/>
        </p:nvSpPr>
        <p:spPr>
          <a:xfrm>
            <a:off x="3388842" y="3518206"/>
            <a:ext cx="1517403" cy="666977"/>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Local display / </a:t>
            </a:r>
          </a:p>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View only</a:t>
            </a:r>
          </a:p>
        </p:txBody>
      </p:sp>
      <p:grpSp>
        <p:nvGrpSpPr>
          <p:cNvPr id="31" name="Group 30">
            <a:extLst>
              <a:ext uri="{FF2B5EF4-FFF2-40B4-BE49-F238E27FC236}">
                <a16:creationId xmlns:a16="http://schemas.microsoft.com/office/drawing/2014/main" id="{6B76FD9F-62A4-43D2-8F23-BA3DE8A036BC}"/>
              </a:ext>
            </a:extLst>
          </p:cNvPr>
          <p:cNvGrpSpPr/>
          <p:nvPr/>
        </p:nvGrpSpPr>
        <p:grpSpPr>
          <a:xfrm>
            <a:off x="5481188" y="1853897"/>
            <a:ext cx="2582042" cy="2600807"/>
            <a:chOff x="4056556" y="831758"/>
            <a:chExt cx="1936531" cy="1950605"/>
          </a:xfrm>
        </p:grpSpPr>
        <p:pic>
          <p:nvPicPr>
            <p:cNvPr id="4" name="Picture 3" descr="A close up of a device&#10;&#10;Description automatically generated">
              <a:extLst>
                <a:ext uri="{FF2B5EF4-FFF2-40B4-BE49-F238E27FC236}">
                  <a16:creationId xmlns:a16="http://schemas.microsoft.com/office/drawing/2014/main" id="{F7CB94DA-064C-437C-BB5C-C1429BF585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6" t="4396" r="9066"/>
            <a:stretch/>
          </p:blipFill>
          <p:spPr>
            <a:xfrm>
              <a:off x="4056556" y="831758"/>
              <a:ext cx="1796145" cy="1502544"/>
            </a:xfrm>
            <a:prstGeom prst="rect">
              <a:avLst/>
            </a:prstGeom>
          </p:spPr>
        </p:pic>
        <p:sp>
          <p:nvSpPr>
            <p:cNvPr id="28" name="TextBox 27">
              <a:extLst>
                <a:ext uri="{FF2B5EF4-FFF2-40B4-BE49-F238E27FC236}">
                  <a16:creationId xmlns:a16="http://schemas.microsoft.com/office/drawing/2014/main" id="{2AECE7B8-4830-4C86-8066-F4AA525BD62F}"/>
                </a:ext>
              </a:extLst>
            </p:cNvPr>
            <p:cNvSpPr txBox="1"/>
            <p:nvPr/>
          </p:nvSpPr>
          <p:spPr>
            <a:xfrm>
              <a:off x="4104685" y="2282130"/>
              <a:ext cx="1888402" cy="500233"/>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Data logging and control </a:t>
              </a:r>
            </a:p>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via dry contacts</a:t>
              </a:r>
            </a:p>
          </p:txBody>
        </p:sp>
      </p:grpSp>
      <p:sp>
        <p:nvSpPr>
          <p:cNvPr id="29" name="TextBox 28">
            <a:extLst>
              <a:ext uri="{FF2B5EF4-FFF2-40B4-BE49-F238E27FC236}">
                <a16:creationId xmlns:a16="http://schemas.microsoft.com/office/drawing/2014/main" id="{11DDF99C-164E-4EF1-A2AA-B3BBA80B6401}"/>
              </a:ext>
            </a:extLst>
          </p:cNvPr>
          <p:cNvSpPr txBox="1"/>
          <p:nvPr/>
        </p:nvSpPr>
        <p:spPr>
          <a:xfrm>
            <a:off x="8972519" y="3372877"/>
            <a:ext cx="2804229" cy="954300"/>
          </a:xfrm>
          <a:prstGeom prst="rect">
            <a:avLst/>
          </a:prstGeom>
          <a:noFill/>
        </p:spPr>
        <p:txBody>
          <a:bodyPr wrap="none" lIns="0" rtlCol="0">
            <a:spAutoFit/>
          </a:bodyPr>
          <a:lstStyle/>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Information sent to building</a:t>
            </a:r>
          </a:p>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system or other for further </a:t>
            </a:r>
          </a:p>
          <a:p>
            <a:pPr defTabSz="1219170" fontAlgn="base">
              <a:spcBef>
                <a:spcPct val="0"/>
              </a:spcBef>
              <a:spcAft>
                <a:spcPct val="0"/>
              </a:spcAft>
            </a:pPr>
            <a:r>
              <a:rPr lang="en-US" sz="1867" dirty="0">
                <a:solidFill>
                  <a:srgbClr val="86909C">
                    <a:lumMod val="50000"/>
                  </a:srgbClr>
                </a:solidFill>
                <a:latin typeface="Kievit Offc Pro" panose="020B0504030101020102" pitchFamily="34" charset="0"/>
                <a:ea typeface="ＭＳ Ｐゴシック" panose="020B0600070205080204" pitchFamily="34" charset="-128"/>
              </a:rPr>
              <a:t>evaluation and control</a:t>
            </a:r>
          </a:p>
        </p:txBody>
      </p:sp>
      <p:cxnSp>
        <p:nvCxnSpPr>
          <p:cNvPr id="33" name="Straight Arrow Connector 32">
            <a:extLst>
              <a:ext uri="{FF2B5EF4-FFF2-40B4-BE49-F238E27FC236}">
                <a16:creationId xmlns:a16="http://schemas.microsoft.com/office/drawing/2014/main" id="{4DCFCE20-079F-4C68-B671-D2737F5DC1AB}"/>
              </a:ext>
            </a:extLst>
          </p:cNvPr>
          <p:cNvCxnSpPr/>
          <p:nvPr/>
        </p:nvCxnSpPr>
        <p:spPr>
          <a:xfrm>
            <a:off x="2669773" y="2921000"/>
            <a:ext cx="812800" cy="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A4DE87A3-CDAF-4B80-AEC0-7CA083D38315}"/>
              </a:ext>
            </a:extLst>
          </p:cNvPr>
          <p:cNvCxnSpPr>
            <a:cxnSpLocks/>
          </p:cNvCxnSpPr>
          <p:nvPr/>
        </p:nvCxnSpPr>
        <p:spPr>
          <a:xfrm flipV="1">
            <a:off x="2592555" y="1647189"/>
            <a:ext cx="1817599" cy="1049960"/>
          </a:xfrm>
          <a:prstGeom prst="bentConnector3">
            <a:avLst>
              <a:gd name="adj1" fmla="val 44969"/>
            </a:avLst>
          </a:prstGeom>
          <a:ln w="12700">
            <a:solidFill>
              <a:srgbClr val="96BE1E"/>
            </a:solidFill>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B4686E3F-FA3B-4DC6-AECB-6A81099FD565}"/>
              </a:ext>
            </a:extLst>
          </p:cNvPr>
          <p:cNvCxnSpPr>
            <a:endCxn id="4" idx="0"/>
          </p:cNvCxnSpPr>
          <p:nvPr/>
        </p:nvCxnSpPr>
        <p:spPr>
          <a:xfrm>
            <a:off x="4410153" y="1647189"/>
            <a:ext cx="2268464" cy="206707"/>
          </a:xfrm>
          <a:prstGeom prst="bentConnector2">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39674D62-8092-4750-98D7-6D069F8DF1FB}"/>
              </a:ext>
            </a:extLst>
          </p:cNvPr>
          <p:cNvCxnSpPr>
            <a:cxnSpLocks/>
          </p:cNvCxnSpPr>
          <p:nvPr/>
        </p:nvCxnSpPr>
        <p:spPr>
          <a:xfrm flipV="1">
            <a:off x="2336800" y="1397001"/>
            <a:ext cx="4341816" cy="1079655"/>
          </a:xfrm>
          <a:prstGeom prst="bentConnector3">
            <a:avLst>
              <a:gd name="adj1" fmla="val 18878"/>
            </a:avLst>
          </a:prstGeom>
          <a:ln w="12700">
            <a:solidFill>
              <a:srgbClr val="96BE1E"/>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08B5B9B-50FD-4CE5-8014-4674AB3E3087}"/>
              </a:ext>
            </a:extLst>
          </p:cNvPr>
          <p:cNvCxnSpPr>
            <a:cxnSpLocks/>
          </p:cNvCxnSpPr>
          <p:nvPr/>
        </p:nvCxnSpPr>
        <p:spPr>
          <a:xfrm>
            <a:off x="6678617" y="1397000"/>
            <a:ext cx="3732217" cy="645565"/>
          </a:xfrm>
          <a:prstGeom prst="bentConnector3">
            <a:avLst>
              <a:gd name="adj1" fmla="val 100089"/>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57FEEFA-7EE8-4410-A5F1-828A6A72277C}"/>
              </a:ext>
            </a:extLst>
          </p:cNvPr>
          <p:cNvCxnSpPr>
            <a:stCxn id="10" idx="3"/>
          </p:cNvCxnSpPr>
          <p:nvPr/>
        </p:nvCxnSpPr>
        <p:spPr>
          <a:xfrm>
            <a:off x="4507333" y="2686051"/>
            <a:ext cx="775868" cy="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94A2DB4-5468-46FC-B86C-8ADDF1AA6FB9}"/>
              </a:ext>
            </a:extLst>
          </p:cNvPr>
          <p:cNvCxnSpPr/>
          <p:nvPr/>
        </p:nvCxnSpPr>
        <p:spPr>
          <a:xfrm>
            <a:off x="8106402" y="2686051"/>
            <a:ext cx="775868" cy="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F7156902-D538-41A7-BF1D-CF4DF7A27285}"/>
              </a:ext>
            </a:extLst>
          </p:cNvPr>
          <p:cNvSpPr txBox="1"/>
          <p:nvPr/>
        </p:nvSpPr>
        <p:spPr>
          <a:xfrm>
            <a:off x="2946401" y="5156201"/>
            <a:ext cx="6837641" cy="461665"/>
          </a:xfrm>
          <a:prstGeom prst="rect">
            <a:avLst/>
          </a:prstGeom>
          <a:noFill/>
        </p:spPr>
        <p:txBody>
          <a:bodyPr wrap="none" lIns="0" rtlCol="0">
            <a:spAutoFit/>
          </a:bodyPr>
          <a:lstStyle/>
          <a:p>
            <a:pPr defTabSz="1219170" fontAlgn="base">
              <a:spcBef>
                <a:spcPct val="0"/>
              </a:spcBef>
              <a:spcAft>
                <a:spcPct val="0"/>
              </a:spcAft>
            </a:pPr>
            <a:r>
              <a:rPr lang="en-US" sz="2400" b="1" dirty="0">
                <a:solidFill>
                  <a:srgbClr val="86909C">
                    <a:lumMod val="50000"/>
                  </a:srgbClr>
                </a:solidFill>
                <a:latin typeface="Kievit Offc Pro" panose="020B0504030101020102" pitchFamily="34" charset="0"/>
                <a:ea typeface="ＭＳ Ｐゴシック" panose="020B0600070205080204" pitchFamily="34" charset="-128"/>
              </a:rPr>
              <a:t>How should we gather and process the information? </a:t>
            </a:r>
          </a:p>
        </p:txBody>
      </p:sp>
      <p:sp>
        <p:nvSpPr>
          <p:cNvPr id="78" name="TextBox 77">
            <a:extLst>
              <a:ext uri="{FF2B5EF4-FFF2-40B4-BE49-F238E27FC236}">
                <a16:creationId xmlns:a16="http://schemas.microsoft.com/office/drawing/2014/main" id="{060AD1FE-F73A-4015-B59F-C489BD73A6BC}"/>
              </a:ext>
            </a:extLst>
          </p:cNvPr>
          <p:cNvSpPr txBox="1"/>
          <p:nvPr/>
        </p:nvSpPr>
        <p:spPr>
          <a:xfrm>
            <a:off x="5900251" y="609110"/>
            <a:ext cx="1583126"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FFFFFF"/>
                </a:solidFill>
                <a:latin typeface="Arial" panose="020B0604020202020204" pitchFamily="34" charset="0"/>
                <a:ea typeface="ＭＳ Ｐゴシック" panose="020B0600070205080204" pitchFamily="34" charset="-128"/>
              </a:rPr>
              <a:t>Compressed air &gt;</a:t>
            </a:r>
          </a:p>
        </p:txBody>
      </p:sp>
      <p:sp>
        <p:nvSpPr>
          <p:cNvPr id="79" name="TextBox 78">
            <a:extLst>
              <a:ext uri="{FF2B5EF4-FFF2-40B4-BE49-F238E27FC236}">
                <a16:creationId xmlns:a16="http://schemas.microsoft.com/office/drawing/2014/main" id="{B1E32DAA-8E7D-4C2F-8CF9-3F9D47B7BD2D}"/>
              </a:ext>
            </a:extLst>
          </p:cNvPr>
          <p:cNvSpPr txBox="1"/>
          <p:nvPr/>
        </p:nvSpPr>
        <p:spPr>
          <a:xfrm>
            <a:off x="218103" y="5513668"/>
            <a:ext cx="1583126"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FFFFFF"/>
                </a:solidFill>
                <a:latin typeface="Arial" panose="020B0604020202020204" pitchFamily="34" charset="0"/>
                <a:ea typeface="ＭＳ Ｐゴシック" panose="020B0600070205080204" pitchFamily="34" charset="-128"/>
              </a:rPr>
              <a:t>Compressed air &gt;</a:t>
            </a:r>
          </a:p>
        </p:txBody>
      </p:sp>
      <p:sp>
        <p:nvSpPr>
          <p:cNvPr id="80" name="Oval 79">
            <a:extLst>
              <a:ext uri="{FF2B5EF4-FFF2-40B4-BE49-F238E27FC236}">
                <a16:creationId xmlns:a16="http://schemas.microsoft.com/office/drawing/2014/main" id="{703865F4-05D7-4398-A672-BB6A156891E9}"/>
              </a:ext>
            </a:extLst>
          </p:cNvPr>
          <p:cNvSpPr/>
          <p:nvPr/>
        </p:nvSpPr>
        <p:spPr>
          <a:xfrm>
            <a:off x="982981" y="2503295"/>
            <a:ext cx="1686792" cy="1686792"/>
          </a:xfrm>
          <a:prstGeom prst="ellipse">
            <a:avLst/>
          </a:prstGeom>
          <a:solidFill>
            <a:srgbClr val="96BE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r>
              <a:rPr lang="en-US" sz="2400" dirty="0">
                <a:solidFill>
                  <a:srgbClr val="FFFFFF"/>
                </a:solidFill>
                <a:latin typeface="Kievit Offc Pro" panose="020B0504030101020102" pitchFamily="34" charset="0"/>
              </a:rPr>
              <a:t>Sensor</a:t>
            </a:r>
          </a:p>
        </p:txBody>
      </p:sp>
    </p:spTree>
    <p:extLst>
      <p:ext uri="{BB962C8B-B14F-4D97-AF65-F5344CB8AC3E}">
        <p14:creationId xmlns:p14="http://schemas.microsoft.com/office/powerpoint/2010/main" val="143637496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6E1456-D472-4F77-8B7C-EB72039538B8}"/>
              </a:ext>
            </a:extLst>
          </p:cNvPr>
          <p:cNvSpPr>
            <a:spLocks noGrp="1"/>
          </p:cNvSpPr>
          <p:nvPr>
            <p:ph type="body" sz="quarter" idx="13"/>
          </p:nvPr>
        </p:nvSpPr>
        <p:spPr/>
        <p:txBody>
          <a:bodyPr/>
          <a:lstStyle/>
          <a:p>
            <a:r>
              <a:rPr lang="en-US" dirty="0"/>
              <a:t>Measurement processing </a:t>
            </a:r>
          </a:p>
        </p:txBody>
      </p:sp>
      <p:pic>
        <p:nvPicPr>
          <p:cNvPr id="4" name="Picture 3" descr="A close up of a logo&#10;&#10;Description automatically generated">
            <a:extLst>
              <a:ext uri="{FF2B5EF4-FFF2-40B4-BE49-F238E27FC236}">
                <a16:creationId xmlns:a16="http://schemas.microsoft.com/office/drawing/2014/main" id="{223D9A87-8234-464A-8874-2D3D19FDDE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67" t="22222" r="65833" b="45555"/>
          <a:stretch/>
        </p:blipFill>
        <p:spPr>
          <a:xfrm>
            <a:off x="914401" y="973155"/>
            <a:ext cx="1024759" cy="1485899"/>
          </a:xfrm>
          <a:prstGeom prst="rect">
            <a:avLst/>
          </a:prstGeom>
        </p:spPr>
      </p:pic>
      <p:pic>
        <p:nvPicPr>
          <p:cNvPr id="6" name="Picture 5" descr="A close up of a device&#10;&#10;Description automatically generated">
            <a:extLst>
              <a:ext uri="{FF2B5EF4-FFF2-40B4-BE49-F238E27FC236}">
                <a16:creationId xmlns:a16="http://schemas.microsoft.com/office/drawing/2014/main" id="{0B314CFD-6EC8-4533-A173-ED36C81DE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66" t="4396" r="9066"/>
          <a:stretch/>
        </p:blipFill>
        <p:spPr>
          <a:xfrm>
            <a:off x="431535" y="2717800"/>
            <a:ext cx="2064925" cy="1727389"/>
          </a:xfrm>
          <a:prstGeom prst="rect">
            <a:avLst/>
          </a:prstGeom>
        </p:spPr>
      </p:pic>
      <p:pic>
        <p:nvPicPr>
          <p:cNvPr id="8" name="Picture 7" descr="A picture containing laptop&#10;&#10;Description automatically generated">
            <a:extLst>
              <a:ext uri="{FF2B5EF4-FFF2-40B4-BE49-F238E27FC236}">
                <a16:creationId xmlns:a16="http://schemas.microsoft.com/office/drawing/2014/main" id="{13C63516-F28B-4F64-947E-442432F902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00" t="28518" r="42333" b="39259"/>
          <a:stretch/>
        </p:blipFill>
        <p:spPr>
          <a:xfrm>
            <a:off x="291496" y="4721193"/>
            <a:ext cx="2015067" cy="1511300"/>
          </a:xfrm>
          <a:prstGeom prst="rect">
            <a:avLst/>
          </a:prstGeom>
        </p:spPr>
      </p:pic>
      <p:sp>
        <p:nvSpPr>
          <p:cNvPr id="2" name="TextBox 1">
            <a:extLst>
              <a:ext uri="{FF2B5EF4-FFF2-40B4-BE49-F238E27FC236}">
                <a16:creationId xmlns:a16="http://schemas.microsoft.com/office/drawing/2014/main" id="{9B5D800B-6212-40F2-9857-7742583F4686}"/>
              </a:ext>
            </a:extLst>
          </p:cNvPr>
          <p:cNvSpPr txBox="1"/>
          <p:nvPr/>
        </p:nvSpPr>
        <p:spPr>
          <a:xfrm>
            <a:off x="2235200" y="1302274"/>
            <a:ext cx="2275944" cy="584775"/>
          </a:xfrm>
          <a:prstGeom prst="rect">
            <a:avLst/>
          </a:prstGeom>
          <a:noFill/>
        </p:spPr>
        <p:txBody>
          <a:bodyPr wrap="none" lIns="0" rtlCol="0">
            <a:spAutoFit/>
          </a:bodyPr>
          <a:lstStyle/>
          <a:p>
            <a:pPr defTabSz="1219170" fontAlgn="base">
              <a:spcBef>
                <a:spcPct val="0"/>
              </a:spcBef>
              <a:spcAft>
                <a:spcPct val="0"/>
              </a:spcAft>
            </a:pPr>
            <a:r>
              <a:rPr lang="en-US" sz="1600" dirty="0">
                <a:solidFill>
                  <a:srgbClr val="86909C">
                    <a:lumMod val="50000"/>
                  </a:srgbClr>
                </a:solidFill>
                <a:latin typeface="Kievit Offc Pro" panose="020B0504030101020102" pitchFamily="34" charset="0"/>
                <a:ea typeface="ＭＳ Ｐゴシック" panose="020B0600070205080204" pitchFamily="34" charset="-128"/>
              </a:rPr>
              <a:t>View only:</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Indication to operators.</a:t>
            </a:r>
          </a:p>
        </p:txBody>
      </p:sp>
      <p:sp>
        <p:nvSpPr>
          <p:cNvPr id="10" name="TextBox 9">
            <a:extLst>
              <a:ext uri="{FF2B5EF4-FFF2-40B4-BE49-F238E27FC236}">
                <a16:creationId xmlns:a16="http://schemas.microsoft.com/office/drawing/2014/main" id="{4E9C1491-C841-42C3-83DF-465467D1E9DF}"/>
              </a:ext>
            </a:extLst>
          </p:cNvPr>
          <p:cNvSpPr txBox="1"/>
          <p:nvPr/>
        </p:nvSpPr>
        <p:spPr>
          <a:xfrm>
            <a:off x="2727429" y="2646485"/>
            <a:ext cx="3389967" cy="1815882"/>
          </a:xfrm>
          <a:prstGeom prst="rect">
            <a:avLst/>
          </a:prstGeom>
          <a:noFill/>
        </p:spPr>
        <p:txBody>
          <a:bodyPr wrap="none" lIns="0" rtlCol="0">
            <a:spAutoFit/>
          </a:bodyPr>
          <a:lstStyle/>
          <a:p>
            <a:pPr defTabSz="1219170" fontAlgn="base">
              <a:spcBef>
                <a:spcPct val="0"/>
              </a:spcBef>
              <a:spcAft>
                <a:spcPct val="0"/>
              </a:spcAft>
            </a:pPr>
            <a:r>
              <a:rPr lang="en-US" sz="1600" dirty="0">
                <a:solidFill>
                  <a:srgbClr val="86909C">
                    <a:lumMod val="50000"/>
                  </a:srgbClr>
                </a:solidFill>
                <a:latin typeface="Kievit Offc Pro" panose="020B0504030101020102" pitchFamily="34" charset="0"/>
                <a:ea typeface="ＭＳ Ｐゴシック" panose="020B0600070205080204" pitchFamily="34" charset="-128"/>
              </a:rPr>
              <a:t>Data logger:</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Indication to operators.</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Can be used to drive simple controls.</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Generate alarm signals.</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Data log values for historical</a:t>
            </a:r>
          </a:p>
          <a:p>
            <a:pPr defTabSz="1219170" fontAlgn="base">
              <a:spcBef>
                <a:spcPct val="0"/>
              </a:spcBef>
              <a:spcAft>
                <a:spcPct val="0"/>
              </a:spcAft>
            </a:pPr>
            <a:r>
              <a:rPr lang="en-US" sz="1600" dirty="0">
                <a:solidFill>
                  <a:srgbClr val="86909C">
                    <a:lumMod val="50000"/>
                  </a:srgbClr>
                </a:solidFill>
                <a:latin typeface="Kievit Offc Pro" panose="020B0504030101020102" pitchFamily="34" charset="0"/>
                <a:ea typeface="ＭＳ Ｐゴシック" panose="020B0600070205080204" pitchFamily="34" charset="-128"/>
              </a:rPr>
              <a:t> comparison, cost calculations</a:t>
            </a:r>
          </a:p>
          <a:p>
            <a:pPr defTabSz="1219170" fontAlgn="base">
              <a:spcBef>
                <a:spcPct val="0"/>
              </a:spcBef>
              <a:spcAft>
                <a:spcPct val="0"/>
              </a:spcAft>
            </a:pPr>
            <a:r>
              <a:rPr lang="en-US" sz="1600" dirty="0">
                <a:solidFill>
                  <a:srgbClr val="86909C">
                    <a:lumMod val="50000"/>
                  </a:srgbClr>
                </a:solidFill>
                <a:latin typeface="Kievit Offc Pro" panose="020B0504030101020102" pitchFamily="34" charset="0"/>
                <a:ea typeface="ＭＳ Ｐゴシック" panose="020B0600070205080204" pitchFamily="34" charset="-128"/>
              </a:rPr>
              <a:t> or troubleshooting.</a:t>
            </a:r>
          </a:p>
        </p:txBody>
      </p:sp>
      <p:sp>
        <p:nvSpPr>
          <p:cNvPr id="11" name="TextBox 10">
            <a:extLst>
              <a:ext uri="{FF2B5EF4-FFF2-40B4-BE49-F238E27FC236}">
                <a16:creationId xmlns:a16="http://schemas.microsoft.com/office/drawing/2014/main" id="{49BC944B-23BE-48BC-9DDD-12FDBEBF218A}"/>
              </a:ext>
            </a:extLst>
          </p:cNvPr>
          <p:cNvSpPr txBox="1"/>
          <p:nvPr/>
        </p:nvSpPr>
        <p:spPr>
          <a:xfrm>
            <a:off x="2547260" y="5359401"/>
            <a:ext cx="3629648" cy="584775"/>
          </a:xfrm>
          <a:prstGeom prst="rect">
            <a:avLst/>
          </a:prstGeom>
          <a:noFill/>
        </p:spPr>
        <p:txBody>
          <a:bodyPr wrap="none" lIns="0" rtlCol="0">
            <a:spAutoFit/>
          </a:bodyPr>
          <a:lstStyle/>
          <a:p>
            <a:pPr defTabSz="1219170" fontAlgn="base">
              <a:spcBef>
                <a:spcPct val="0"/>
              </a:spcBef>
              <a:spcAft>
                <a:spcPct val="0"/>
              </a:spcAft>
            </a:pPr>
            <a:r>
              <a:rPr lang="en-US" sz="1600" dirty="0">
                <a:solidFill>
                  <a:srgbClr val="86909C">
                    <a:lumMod val="50000"/>
                  </a:srgbClr>
                </a:solidFill>
                <a:latin typeface="Kievit Offc Pro" panose="020B0504030101020102" pitchFamily="34" charset="0"/>
                <a:ea typeface="ＭＳ Ｐゴシック" panose="020B0600070205080204" pitchFamily="34" charset="-128"/>
              </a:rPr>
              <a:t>Building management systems or other:</a:t>
            </a:r>
          </a:p>
          <a:p>
            <a:pPr marL="228594" indent="-228594" defTabSz="1219170" fontAlgn="base">
              <a:spcBef>
                <a:spcPct val="0"/>
              </a:spcBef>
              <a:spcAft>
                <a:spcPct val="0"/>
              </a:spcAft>
              <a:buFont typeface="Arial" panose="020B0604020202020204" pitchFamily="34" charset="0"/>
              <a:buChar char="•"/>
            </a:pPr>
            <a:r>
              <a:rPr lang="en-US" sz="1600" dirty="0">
                <a:solidFill>
                  <a:srgbClr val="86909C">
                    <a:lumMod val="50000"/>
                  </a:srgbClr>
                </a:solidFill>
                <a:latin typeface="Kievit Offc Pro" panose="020B0504030101020102" pitchFamily="34" charset="0"/>
                <a:ea typeface="ＭＳ Ｐゴシック" panose="020B0600070205080204" pitchFamily="34" charset="-128"/>
              </a:rPr>
              <a:t>Functionality based on specific systems.</a:t>
            </a:r>
          </a:p>
        </p:txBody>
      </p:sp>
      <p:sp>
        <p:nvSpPr>
          <p:cNvPr id="12" name="TextBox 11">
            <a:extLst>
              <a:ext uri="{FF2B5EF4-FFF2-40B4-BE49-F238E27FC236}">
                <a16:creationId xmlns:a16="http://schemas.microsoft.com/office/drawing/2014/main" id="{186C0052-8B2D-465B-A6C6-9996BFCC5DEE}"/>
              </a:ext>
            </a:extLst>
          </p:cNvPr>
          <p:cNvSpPr txBox="1"/>
          <p:nvPr/>
        </p:nvSpPr>
        <p:spPr>
          <a:xfrm>
            <a:off x="5588001" y="799574"/>
            <a:ext cx="5890459" cy="1528945"/>
          </a:xfrm>
          <a:prstGeom prst="rect">
            <a:avLst/>
          </a:prstGeom>
          <a:noFill/>
        </p:spPr>
        <p:txBody>
          <a:bodyPr wrap="none" lIns="0" rtlCol="0">
            <a:spAutoFit/>
          </a:bodyPr>
          <a:lstStyle/>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The method of how the information is digested and used</a:t>
            </a:r>
          </a:p>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is based on the individual needs of the process and plant.</a:t>
            </a:r>
          </a:p>
          <a:p>
            <a:pPr defTabSz="1219170" fontAlgn="base">
              <a:spcBef>
                <a:spcPct val="0"/>
              </a:spcBef>
              <a:spcAft>
                <a:spcPct val="0"/>
              </a:spcAft>
            </a:pPr>
            <a:endParaRPr lang="en-US" sz="1867" b="1" dirty="0">
              <a:solidFill>
                <a:srgbClr val="86909C">
                  <a:lumMod val="50000"/>
                </a:srgbClr>
              </a:solidFill>
              <a:latin typeface="Kievit Offc Pro" panose="020B0504030101020102" pitchFamily="34" charset="0"/>
              <a:ea typeface="ＭＳ Ｐゴシック" panose="020B0600070205080204" pitchFamily="34" charset="-128"/>
            </a:endParaRPr>
          </a:p>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Some basic descriptions of the type of display and use are </a:t>
            </a:r>
          </a:p>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shown here.</a:t>
            </a:r>
          </a:p>
        </p:txBody>
      </p:sp>
    </p:spTree>
    <p:extLst>
      <p:ext uri="{BB962C8B-B14F-4D97-AF65-F5344CB8AC3E}">
        <p14:creationId xmlns:p14="http://schemas.microsoft.com/office/powerpoint/2010/main" val="247876565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B6D9F-46A1-48D9-9878-EE1ADC5CB473}"/>
              </a:ext>
            </a:extLst>
          </p:cNvPr>
          <p:cNvSpPr>
            <a:spLocks noGrp="1"/>
          </p:cNvSpPr>
          <p:nvPr>
            <p:ph type="body" sz="quarter" idx="13"/>
          </p:nvPr>
        </p:nvSpPr>
        <p:spPr/>
        <p:txBody>
          <a:bodyPr/>
          <a:lstStyle/>
          <a:p>
            <a:r>
              <a:rPr lang="en-US" dirty="0"/>
              <a:t>Practical examples</a:t>
            </a:r>
          </a:p>
        </p:txBody>
      </p:sp>
      <p:pic>
        <p:nvPicPr>
          <p:cNvPr id="4" name="Picture 3">
            <a:extLst>
              <a:ext uri="{FF2B5EF4-FFF2-40B4-BE49-F238E27FC236}">
                <a16:creationId xmlns:a16="http://schemas.microsoft.com/office/drawing/2014/main" id="{E66B8443-A9F5-43A9-B513-C8EBC7CB0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1" y="2717800"/>
            <a:ext cx="9534087" cy="3765424"/>
          </a:xfrm>
          <a:prstGeom prst="rect">
            <a:avLst/>
          </a:prstGeom>
        </p:spPr>
      </p:pic>
      <p:pic>
        <p:nvPicPr>
          <p:cNvPr id="5" name="Picture 4" descr="A picture containing cake, table, sitting, wedding&#10;&#10;Description automatically generated">
            <a:extLst>
              <a:ext uri="{FF2B5EF4-FFF2-40B4-BE49-F238E27FC236}">
                <a16:creationId xmlns:a16="http://schemas.microsoft.com/office/drawing/2014/main" id="{3751D504-688A-44D0-87AF-2AFF15C76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1" y="3124201"/>
            <a:ext cx="403207" cy="1155700"/>
          </a:xfrm>
          <a:prstGeom prst="rect">
            <a:avLst/>
          </a:prstGeom>
        </p:spPr>
      </p:pic>
      <p:pic>
        <p:nvPicPr>
          <p:cNvPr id="6" name="Picture 5" descr="A picture containing cake, table, sitting, wedding&#10;&#10;Description automatically generated">
            <a:extLst>
              <a:ext uri="{FF2B5EF4-FFF2-40B4-BE49-F238E27FC236}">
                <a16:creationId xmlns:a16="http://schemas.microsoft.com/office/drawing/2014/main" id="{81EE650B-E1D1-4E8D-B871-A6DD325E3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5601" y="3149601"/>
            <a:ext cx="403207" cy="1155700"/>
          </a:xfrm>
          <a:prstGeom prst="rect">
            <a:avLst/>
          </a:prstGeom>
        </p:spPr>
      </p:pic>
      <p:cxnSp>
        <p:nvCxnSpPr>
          <p:cNvPr id="8" name="Straight Arrow Connector 7">
            <a:extLst>
              <a:ext uri="{FF2B5EF4-FFF2-40B4-BE49-F238E27FC236}">
                <a16:creationId xmlns:a16="http://schemas.microsoft.com/office/drawing/2014/main" id="{CF3C2D85-D572-42B7-88CA-C31C9D894986}"/>
              </a:ext>
            </a:extLst>
          </p:cNvPr>
          <p:cNvCxnSpPr/>
          <p:nvPr/>
        </p:nvCxnSpPr>
        <p:spPr>
          <a:xfrm>
            <a:off x="3859203" y="4279901"/>
            <a:ext cx="0" cy="57150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264102D-15A9-4113-95C9-9E5D93BA3EE0}"/>
              </a:ext>
            </a:extLst>
          </p:cNvPr>
          <p:cNvCxnSpPr>
            <a:cxnSpLocks/>
          </p:cNvCxnSpPr>
          <p:nvPr/>
        </p:nvCxnSpPr>
        <p:spPr>
          <a:xfrm>
            <a:off x="9648808" y="4279901"/>
            <a:ext cx="612793" cy="57150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315982-4E18-45F8-AF8A-6E61A2715F72}"/>
              </a:ext>
            </a:extLst>
          </p:cNvPr>
          <p:cNvSpPr txBox="1"/>
          <p:nvPr/>
        </p:nvSpPr>
        <p:spPr>
          <a:xfrm>
            <a:off x="609601" y="535345"/>
            <a:ext cx="5006563" cy="379656"/>
          </a:xfrm>
          <a:prstGeom prst="rect">
            <a:avLst/>
          </a:prstGeom>
          <a:noFill/>
        </p:spPr>
        <p:txBody>
          <a:bodyPr wrap="none" lIns="0" rtlCol="0">
            <a:spAutoFit/>
          </a:bodyPr>
          <a:lstStyle/>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Measuring pressure drop, what are the benefits?:</a:t>
            </a:r>
          </a:p>
        </p:txBody>
      </p:sp>
      <p:sp>
        <p:nvSpPr>
          <p:cNvPr id="12" name="TextBox 11">
            <a:extLst>
              <a:ext uri="{FF2B5EF4-FFF2-40B4-BE49-F238E27FC236}">
                <a16:creationId xmlns:a16="http://schemas.microsoft.com/office/drawing/2014/main" id="{23EFE894-21BD-4C6B-8B8B-3A9F623E1479}"/>
              </a:ext>
            </a:extLst>
          </p:cNvPr>
          <p:cNvSpPr txBox="1"/>
          <p:nvPr/>
        </p:nvSpPr>
        <p:spPr>
          <a:xfrm>
            <a:off x="959122" y="1298745"/>
            <a:ext cx="2556021" cy="543867"/>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Calculation of air treatment cost</a:t>
            </a:r>
          </a:p>
          <a:p>
            <a:pPr defTabSz="1219170" fontAlgn="base">
              <a:spcBef>
                <a:spcPct val="0"/>
              </a:spcBef>
              <a:spcAft>
                <a:spcPct val="0"/>
              </a:spcAft>
            </a:pPr>
            <a:endParaRPr lang="en-US" sz="1467" dirty="0">
              <a:solidFill>
                <a:srgbClr val="86909C"/>
              </a:solidFill>
              <a:latin typeface="Arial" panose="020B0604020202020204" pitchFamily="34" charset="0"/>
              <a:ea typeface="ＭＳ Ｐゴシック" panose="020B0600070205080204" pitchFamily="34" charset="-128"/>
            </a:endParaRPr>
          </a:p>
        </p:txBody>
      </p:sp>
      <p:sp>
        <p:nvSpPr>
          <p:cNvPr id="13" name="TextBox 12">
            <a:extLst>
              <a:ext uri="{FF2B5EF4-FFF2-40B4-BE49-F238E27FC236}">
                <a16:creationId xmlns:a16="http://schemas.microsoft.com/office/drawing/2014/main" id="{77A79F5F-645C-46F6-BCDD-80CECB677AA5}"/>
              </a:ext>
            </a:extLst>
          </p:cNvPr>
          <p:cNvSpPr txBox="1"/>
          <p:nvPr/>
        </p:nvSpPr>
        <p:spPr>
          <a:xfrm>
            <a:off x="959122" y="1665467"/>
            <a:ext cx="6301084" cy="769634"/>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Benchmarking performance of air treatment.</a:t>
            </a:r>
          </a:p>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	This then allows for scheduling maintenance on performance and not time.</a:t>
            </a:r>
          </a:p>
          <a:p>
            <a:pPr defTabSz="1219170" fontAlgn="base">
              <a:spcBef>
                <a:spcPct val="0"/>
              </a:spcBef>
              <a:spcAft>
                <a:spcPct val="0"/>
              </a:spcAft>
            </a:pPr>
            <a:endParaRPr lang="en-US" sz="1467" dirty="0">
              <a:solidFill>
                <a:srgbClr val="86909C"/>
              </a:solidFill>
              <a:latin typeface="Arial" panose="020B0604020202020204" pitchFamily="34" charset="0"/>
              <a:ea typeface="ＭＳ Ｐゴシック" panose="020B0600070205080204" pitchFamily="34" charset="-128"/>
            </a:endParaRPr>
          </a:p>
        </p:txBody>
      </p:sp>
      <p:sp>
        <p:nvSpPr>
          <p:cNvPr id="14" name="TextBox 13">
            <a:extLst>
              <a:ext uri="{FF2B5EF4-FFF2-40B4-BE49-F238E27FC236}">
                <a16:creationId xmlns:a16="http://schemas.microsoft.com/office/drawing/2014/main" id="{8197C329-6C12-4592-80F3-F104F8EAC561}"/>
              </a:ext>
            </a:extLst>
          </p:cNvPr>
          <p:cNvSpPr txBox="1"/>
          <p:nvPr/>
        </p:nvSpPr>
        <p:spPr>
          <a:xfrm>
            <a:off x="959121" y="2238618"/>
            <a:ext cx="10098470" cy="769634"/>
          </a:xfrm>
          <a:prstGeom prst="rect">
            <a:avLst/>
          </a:prstGeom>
          <a:noFill/>
        </p:spPr>
        <p:txBody>
          <a:bodyPr wrap="none" lIns="0" rtlCol="0">
            <a:spAutoFit/>
          </a:bodyPr>
          <a:lstStyle/>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Troubleshooting and alerts:</a:t>
            </a:r>
          </a:p>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	Sudden high pressure drops can mean a few things such as excessive flow rates, drain malfunctions, and air treatment issues.</a:t>
            </a:r>
          </a:p>
          <a:p>
            <a:pPr defTabSz="1219170" fontAlgn="base">
              <a:spcBef>
                <a:spcPct val="0"/>
              </a:spcBef>
              <a:spcAft>
                <a:spcPct val="0"/>
              </a:spcAft>
            </a:pPr>
            <a:endParaRPr lang="en-US" sz="1467" dirty="0">
              <a:solidFill>
                <a:srgbClr val="86909C"/>
              </a:solidFill>
              <a:latin typeface="Arial" panose="020B0604020202020204" pitchFamily="34" charset="0"/>
              <a:ea typeface="ＭＳ Ｐゴシック" panose="020B0600070205080204" pitchFamily="34" charset="-128"/>
            </a:endParaRPr>
          </a:p>
        </p:txBody>
      </p:sp>
      <p:pic>
        <p:nvPicPr>
          <p:cNvPr id="16" name="Picture 15" descr="A close up of a device&#10;&#10;Description automatically generated">
            <a:extLst>
              <a:ext uri="{FF2B5EF4-FFF2-40B4-BE49-F238E27FC236}">
                <a16:creationId xmlns:a16="http://schemas.microsoft.com/office/drawing/2014/main" id="{74C3E527-16AA-4C9A-AB53-4A74B08755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66" t="4396" r="9066"/>
          <a:stretch/>
        </p:blipFill>
        <p:spPr>
          <a:xfrm>
            <a:off x="10143850" y="3415309"/>
            <a:ext cx="1161677" cy="971788"/>
          </a:xfrm>
          <a:prstGeom prst="rect">
            <a:avLst/>
          </a:prstGeom>
        </p:spPr>
      </p:pic>
      <p:cxnSp>
        <p:nvCxnSpPr>
          <p:cNvPr id="19" name="Connector: Elbow 18">
            <a:extLst>
              <a:ext uri="{FF2B5EF4-FFF2-40B4-BE49-F238E27FC236}">
                <a16:creationId xmlns:a16="http://schemas.microsoft.com/office/drawing/2014/main" id="{138D2484-EA64-4A22-A9A6-DB1AF08B3DE0}"/>
              </a:ext>
            </a:extLst>
          </p:cNvPr>
          <p:cNvCxnSpPr>
            <a:cxnSpLocks/>
          </p:cNvCxnSpPr>
          <p:nvPr/>
        </p:nvCxnSpPr>
        <p:spPr>
          <a:xfrm rot="5400000">
            <a:off x="11293861" y="3534938"/>
            <a:ext cx="146987" cy="238039"/>
          </a:xfrm>
          <a:prstGeom prst="bentConnector2">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161CAE99-E451-430D-9BE6-34442D587A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7124" y="2818725"/>
            <a:ext cx="608517" cy="800219"/>
          </a:xfrm>
          <a:prstGeom prst="rect">
            <a:avLst/>
          </a:prstGeom>
        </p:spPr>
      </p:pic>
      <p:sp>
        <p:nvSpPr>
          <p:cNvPr id="2" name="TextBox 1">
            <a:extLst>
              <a:ext uri="{FF2B5EF4-FFF2-40B4-BE49-F238E27FC236}">
                <a16:creationId xmlns:a16="http://schemas.microsoft.com/office/drawing/2014/main" id="{759D35AE-D3F3-4F17-B41E-ACD0CD8CBEED}"/>
              </a:ext>
            </a:extLst>
          </p:cNvPr>
          <p:cNvSpPr txBox="1"/>
          <p:nvPr/>
        </p:nvSpPr>
        <p:spPr>
          <a:xfrm>
            <a:off x="959121" y="896492"/>
            <a:ext cx="4263026"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Verify pressure is meeting requirements at the process</a:t>
            </a:r>
          </a:p>
        </p:txBody>
      </p:sp>
    </p:spTree>
    <p:extLst>
      <p:ext uri="{BB962C8B-B14F-4D97-AF65-F5344CB8AC3E}">
        <p14:creationId xmlns:p14="http://schemas.microsoft.com/office/powerpoint/2010/main" val="1880385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6E8C7B-DAF0-475D-867A-EC63A81BC8A5}"/>
              </a:ext>
            </a:extLst>
          </p:cNvPr>
          <p:cNvSpPr>
            <a:spLocks noGrp="1"/>
          </p:cNvSpPr>
          <p:nvPr>
            <p:ph type="body" sz="quarter" idx="13"/>
          </p:nvPr>
        </p:nvSpPr>
        <p:spPr>
          <a:xfrm>
            <a:off x="487680" y="-24384"/>
            <a:ext cx="9753600" cy="536448"/>
          </a:xfrm>
        </p:spPr>
        <p:txBody>
          <a:bodyPr/>
          <a:lstStyle/>
          <a:p>
            <a:r>
              <a:rPr lang="en-US" dirty="0"/>
              <a:t>Practical examples</a:t>
            </a:r>
          </a:p>
          <a:p>
            <a:endParaRPr lang="en-US" dirty="0"/>
          </a:p>
        </p:txBody>
      </p:sp>
      <p:pic>
        <p:nvPicPr>
          <p:cNvPr id="4" name="Graphic 3">
            <a:extLst>
              <a:ext uri="{FF2B5EF4-FFF2-40B4-BE49-F238E27FC236}">
                <a16:creationId xmlns:a16="http://schemas.microsoft.com/office/drawing/2014/main" id="{9155CE85-F382-43BE-BFCE-9069922593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3200" y="3225801"/>
            <a:ext cx="11277600" cy="3356799"/>
          </a:xfrm>
          <a:prstGeom prst="rect">
            <a:avLst/>
          </a:prstGeom>
        </p:spPr>
      </p:pic>
      <p:pic>
        <p:nvPicPr>
          <p:cNvPr id="5" name="Picture 4" descr="A close up of a device&#10;&#10;Description automatically generated">
            <a:extLst>
              <a:ext uri="{FF2B5EF4-FFF2-40B4-BE49-F238E27FC236}">
                <a16:creationId xmlns:a16="http://schemas.microsoft.com/office/drawing/2014/main" id="{1CEEC0E6-3BAD-47C8-9C8D-402CE6A0F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201" y="3429000"/>
            <a:ext cx="338617" cy="1356656"/>
          </a:xfrm>
          <a:prstGeom prst="rect">
            <a:avLst/>
          </a:prstGeom>
        </p:spPr>
      </p:pic>
      <p:pic>
        <p:nvPicPr>
          <p:cNvPr id="7" name="Picture 6" descr="A close up of a device&#10;&#10;Description automatically generated">
            <a:extLst>
              <a:ext uri="{FF2B5EF4-FFF2-40B4-BE49-F238E27FC236}">
                <a16:creationId xmlns:a16="http://schemas.microsoft.com/office/drawing/2014/main" id="{41D49210-E6FD-42B4-B4A0-1D937DEA2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4721" y="5271499"/>
            <a:ext cx="284480" cy="1139757"/>
          </a:xfrm>
          <a:prstGeom prst="rect">
            <a:avLst/>
          </a:prstGeom>
        </p:spPr>
      </p:pic>
      <p:pic>
        <p:nvPicPr>
          <p:cNvPr id="8" name="Picture 7" descr="A close up of a device&#10;&#10;Description automatically generated">
            <a:extLst>
              <a:ext uri="{FF2B5EF4-FFF2-40B4-BE49-F238E27FC236}">
                <a16:creationId xmlns:a16="http://schemas.microsoft.com/office/drawing/2014/main" id="{C442A742-D70B-48F1-981F-27BD96A3B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9765" y="2651250"/>
            <a:ext cx="284480" cy="1139757"/>
          </a:xfrm>
          <a:prstGeom prst="rect">
            <a:avLst/>
          </a:prstGeom>
        </p:spPr>
      </p:pic>
      <p:pic>
        <p:nvPicPr>
          <p:cNvPr id="9" name="Picture 8" descr="A close up of a device&#10;&#10;Description automatically generated">
            <a:extLst>
              <a:ext uri="{FF2B5EF4-FFF2-40B4-BE49-F238E27FC236}">
                <a16:creationId xmlns:a16="http://schemas.microsoft.com/office/drawing/2014/main" id="{5FEED586-8F17-469C-9760-5D4B2DAD54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4881" y="3963710"/>
            <a:ext cx="284480" cy="1139757"/>
          </a:xfrm>
          <a:prstGeom prst="rect">
            <a:avLst/>
          </a:prstGeom>
        </p:spPr>
      </p:pic>
      <p:sp>
        <p:nvSpPr>
          <p:cNvPr id="10" name="TextBox 9">
            <a:extLst>
              <a:ext uri="{FF2B5EF4-FFF2-40B4-BE49-F238E27FC236}">
                <a16:creationId xmlns:a16="http://schemas.microsoft.com/office/drawing/2014/main" id="{87122743-16C3-4652-8A61-2110C8BF40C8}"/>
              </a:ext>
            </a:extLst>
          </p:cNvPr>
          <p:cNvSpPr txBox="1"/>
          <p:nvPr/>
        </p:nvSpPr>
        <p:spPr>
          <a:xfrm>
            <a:off x="609600" y="685800"/>
            <a:ext cx="4089646" cy="379656"/>
          </a:xfrm>
          <a:prstGeom prst="rect">
            <a:avLst/>
          </a:prstGeom>
          <a:noFill/>
        </p:spPr>
        <p:txBody>
          <a:bodyPr wrap="none" lIns="0" rtlCol="0">
            <a:spAutoFit/>
          </a:bodyPr>
          <a:lstStyle/>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Measuring Flow, what are the benefits?:</a:t>
            </a:r>
          </a:p>
        </p:txBody>
      </p:sp>
      <p:sp>
        <p:nvSpPr>
          <p:cNvPr id="11" name="TextBox 10">
            <a:extLst>
              <a:ext uri="{FF2B5EF4-FFF2-40B4-BE49-F238E27FC236}">
                <a16:creationId xmlns:a16="http://schemas.microsoft.com/office/drawing/2014/main" id="{2E672A08-CA67-4B34-AEB6-B2CF68D25262}"/>
              </a:ext>
            </a:extLst>
          </p:cNvPr>
          <p:cNvSpPr txBox="1"/>
          <p:nvPr/>
        </p:nvSpPr>
        <p:spPr>
          <a:xfrm>
            <a:off x="1017483" y="1104192"/>
            <a:ext cx="3059620"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Benchmark entire system performance</a:t>
            </a:r>
          </a:p>
        </p:txBody>
      </p:sp>
      <p:sp>
        <p:nvSpPr>
          <p:cNvPr id="13" name="TextBox 12">
            <a:extLst>
              <a:ext uri="{FF2B5EF4-FFF2-40B4-BE49-F238E27FC236}">
                <a16:creationId xmlns:a16="http://schemas.microsoft.com/office/drawing/2014/main" id="{71B6ED02-5C68-485B-9EFF-2D2930FEC4A3}"/>
              </a:ext>
            </a:extLst>
          </p:cNvPr>
          <p:cNvSpPr txBox="1"/>
          <p:nvPr/>
        </p:nvSpPr>
        <p:spPr>
          <a:xfrm>
            <a:off x="1016001" y="1520119"/>
            <a:ext cx="2934265"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Calculate cost based on consumption</a:t>
            </a:r>
          </a:p>
        </p:txBody>
      </p:sp>
      <p:sp>
        <p:nvSpPr>
          <p:cNvPr id="14" name="TextBox 13">
            <a:extLst>
              <a:ext uri="{FF2B5EF4-FFF2-40B4-BE49-F238E27FC236}">
                <a16:creationId xmlns:a16="http://schemas.microsoft.com/office/drawing/2014/main" id="{C3AAD18F-5D36-4D46-BF87-9D14E8CDCDE1}"/>
              </a:ext>
            </a:extLst>
          </p:cNvPr>
          <p:cNvSpPr txBox="1"/>
          <p:nvPr/>
        </p:nvSpPr>
        <p:spPr>
          <a:xfrm>
            <a:off x="1016000" y="2307646"/>
            <a:ext cx="3297506" cy="995401"/>
          </a:xfrm>
          <a:prstGeom prst="rect">
            <a:avLst/>
          </a:prstGeom>
          <a:noFill/>
        </p:spPr>
        <p:txBody>
          <a:bodyPr wrap="none" lIns="0" rtlCol="0">
            <a:spAutoFit/>
          </a:bodyPr>
          <a:lstStyle/>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Troubleshooting and alerts:</a:t>
            </a:r>
          </a:p>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	Find if your system has costly leaks. </a:t>
            </a:r>
          </a:p>
          <a:p>
            <a:pPr defTabSz="457189"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	</a:t>
            </a:r>
          </a:p>
          <a:p>
            <a:pPr defTabSz="1219170" fontAlgn="base">
              <a:spcBef>
                <a:spcPct val="0"/>
              </a:spcBef>
              <a:spcAft>
                <a:spcPct val="0"/>
              </a:spcAft>
            </a:pPr>
            <a:endParaRPr lang="en-US" sz="1467" dirty="0">
              <a:solidFill>
                <a:srgbClr val="86909C"/>
              </a:solidFill>
              <a:latin typeface="Arial" panose="020B0604020202020204" pitchFamily="34" charset="0"/>
              <a:ea typeface="ＭＳ Ｐゴシック" panose="020B0600070205080204" pitchFamily="34" charset="-128"/>
            </a:endParaRPr>
          </a:p>
        </p:txBody>
      </p:sp>
      <p:sp>
        <p:nvSpPr>
          <p:cNvPr id="2" name="TextBox 1">
            <a:extLst>
              <a:ext uri="{FF2B5EF4-FFF2-40B4-BE49-F238E27FC236}">
                <a16:creationId xmlns:a16="http://schemas.microsoft.com/office/drawing/2014/main" id="{2DA95FDF-9E21-4873-ADA7-69B6C2F9B9B9}"/>
              </a:ext>
            </a:extLst>
          </p:cNvPr>
          <p:cNvSpPr txBox="1"/>
          <p:nvPr/>
        </p:nvSpPr>
        <p:spPr>
          <a:xfrm>
            <a:off x="1016001" y="1907993"/>
            <a:ext cx="5227521" cy="543867"/>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Identify potentials for process improvement to increase efficiency.  </a:t>
            </a:r>
          </a:p>
          <a:p>
            <a:pPr defTabSz="1219170" fontAlgn="base">
              <a:spcBef>
                <a:spcPct val="0"/>
              </a:spcBef>
              <a:spcAft>
                <a:spcPct val="0"/>
              </a:spcAft>
            </a:pPr>
            <a:endParaRPr lang="en-US" sz="1467" dirty="0">
              <a:solidFill>
                <a:srgbClr val="86909C"/>
              </a:solidFill>
              <a:latin typeface="Arial" panose="020B0604020202020204" pitchFamily="34" charset="0"/>
              <a:ea typeface="ＭＳ Ｐゴシック" panose="020B0600070205080204" pitchFamily="34" charset="-128"/>
            </a:endParaRPr>
          </a:p>
        </p:txBody>
      </p:sp>
      <p:grpSp>
        <p:nvGrpSpPr>
          <p:cNvPr id="34" name="Group 33">
            <a:extLst>
              <a:ext uri="{FF2B5EF4-FFF2-40B4-BE49-F238E27FC236}">
                <a16:creationId xmlns:a16="http://schemas.microsoft.com/office/drawing/2014/main" id="{BD648157-A7CB-48F6-AE4F-37910D5CBBE4}"/>
              </a:ext>
            </a:extLst>
          </p:cNvPr>
          <p:cNvGrpSpPr/>
          <p:nvPr/>
        </p:nvGrpSpPr>
        <p:grpSpPr>
          <a:xfrm>
            <a:off x="7110320" y="614370"/>
            <a:ext cx="4755674" cy="2180574"/>
            <a:chOff x="5332739" y="460777"/>
            <a:chExt cx="3566755" cy="1635430"/>
          </a:xfrm>
        </p:grpSpPr>
        <p:cxnSp>
          <p:nvCxnSpPr>
            <p:cNvPr id="12" name="Straight Connector 11">
              <a:extLst>
                <a:ext uri="{FF2B5EF4-FFF2-40B4-BE49-F238E27FC236}">
                  <a16:creationId xmlns:a16="http://schemas.microsoft.com/office/drawing/2014/main" id="{E7AF97CC-BA7D-4F6D-87C8-88D8CF218EFC}"/>
                </a:ext>
              </a:extLst>
            </p:cNvPr>
            <p:cNvCxnSpPr/>
            <p:nvPr/>
          </p:nvCxnSpPr>
          <p:spPr>
            <a:xfrm>
              <a:off x="5791200" y="514350"/>
              <a:ext cx="0" cy="1347531"/>
            </a:xfrm>
            <a:prstGeom prst="line">
              <a:avLst/>
            </a:prstGeom>
            <a:ln w="12700">
              <a:solidFill>
                <a:srgbClr val="81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246E55-79FA-4E16-812A-4DD604DE7AB7}"/>
                </a:ext>
              </a:extLst>
            </p:cNvPr>
            <p:cNvCxnSpPr/>
            <p:nvPr/>
          </p:nvCxnSpPr>
          <p:spPr>
            <a:xfrm>
              <a:off x="5791200" y="1861881"/>
              <a:ext cx="1752600" cy="0"/>
            </a:xfrm>
            <a:prstGeom prst="line">
              <a:avLst/>
            </a:prstGeom>
            <a:ln w="12700">
              <a:solidFill>
                <a:srgbClr val="818285"/>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45BF854-1AC5-43D5-9CBF-0C65973A6DCE}"/>
                </a:ext>
              </a:extLst>
            </p:cNvPr>
            <p:cNvSpPr/>
            <p:nvPr/>
          </p:nvSpPr>
          <p:spPr>
            <a:xfrm>
              <a:off x="5791200" y="721112"/>
              <a:ext cx="1702420" cy="906966"/>
            </a:xfrm>
            <a:custGeom>
              <a:avLst/>
              <a:gdLst>
                <a:gd name="connsiteX0" fmla="*/ 0 w 1702420"/>
                <a:gd name="connsiteY0" fmla="*/ 0 h 906966"/>
                <a:gd name="connsiteX1" fmla="*/ 379141 w 1702420"/>
                <a:gd name="connsiteY1" fmla="*/ 683942 h 906966"/>
                <a:gd name="connsiteX2" fmla="*/ 1100254 w 1702420"/>
                <a:gd name="connsiteY2" fmla="*/ 869795 h 906966"/>
                <a:gd name="connsiteX3" fmla="*/ 1702420 w 1702420"/>
                <a:gd name="connsiteY3" fmla="*/ 906966 h 906966"/>
              </a:gdLst>
              <a:ahLst/>
              <a:cxnLst>
                <a:cxn ang="0">
                  <a:pos x="connsiteX0" y="connsiteY0"/>
                </a:cxn>
                <a:cxn ang="0">
                  <a:pos x="connsiteX1" y="connsiteY1"/>
                </a:cxn>
                <a:cxn ang="0">
                  <a:pos x="connsiteX2" y="connsiteY2"/>
                </a:cxn>
                <a:cxn ang="0">
                  <a:pos x="connsiteX3" y="connsiteY3"/>
                </a:cxn>
              </a:cxnLst>
              <a:rect l="l" t="t" r="r" b="b"/>
              <a:pathLst>
                <a:path w="1702420" h="906966">
                  <a:moveTo>
                    <a:pt x="0" y="0"/>
                  </a:moveTo>
                  <a:cubicBezTo>
                    <a:pt x="97882" y="269488"/>
                    <a:pt x="195765" y="538976"/>
                    <a:pt x="379141" y="683942"/>
                  </a:cubicBezTo>
                  <a:cubicBezTo>
                    <a:pt x="562517" y="828908"/>
                    <a:pt x="879708" y="832624"/>
                    <a:pt x="1100254" y="869795"/>
                  </a:cubicBezTo>
                  <a:cubicBezTo>
                    <a:pt x="1320800" y="906966"/>
                    <a:pt x="1511610" y="906966"/>
                    <a:pt x="1702420" y="906966"/>
                  </a:cubicBezTo>
                </a:path>
              </a:pathLst>
            </a:custGeom>
            <a:noFill/>
            <a:ln>
              <a:solidFill>
                <a:srgbClr val="004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Calibri"/>
              </a:endParaRPr>
            </a:p>
          </p:txBody>
        </p:sp>
        <p:sp>
          <p:nvSpPr>
            <p:cNvPr id="21" name="TextBox 20">
              <a:extLst>
                <a:ext uri="{FF2B5EF4-FFF2-40B4-BE49-F238E27FC236}">
                  <a16:creationId xmlns:a16="http://schemas.microsoft.com/office/drawing/2014/main" id="{DECD2A02-45CA-452B-B84E-D60D28DA8E34}"/>
                </a:ext>
              </a:extLst>
            </p:cNvPr>
            <p:cNvSpPr txBox="1"/>
            <p:nvPr/>
          </p:nvSpPr>
          <p:spPr>
            <a:xfrm>
              <a:off x="5332739" y="1071702"/>
              <a:ext cx="395060" cy="238575"/>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SCFM</a:t>
              </a:r>
            </a:p>
          </p:txBody>
        </p:sp>
        <p:sp>
          <p:nvSpPr>
            <p:cNvPr id="22" name="TextBox 21">
              <a:extLst>
                <a:ext uri="{FF2B5EF4-FFF2-40B4-BE49-F238E27FC236}">
                  <a16:creationId xmlns:a16="http://schemas.microsoft.com/office/drawing/2014/main" id="{7367929C-6240-42D7-BDB5-B72AF942BC12}"/>
                </a:ext>
              </a:extLst>
            </p:cNvPr>
            <p:cNvSpPr txBox="1"/>
            <p:nvPr/>
          </p:nvSpPr>
          <p:spPr>
            <a:xfrm>
              <a:off x="5620318" y="1682627"/>
              <a:ext cx="140183" cy="238575"/>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0</a:t>
              </a:r>
            </a:p>
          </p:txBody>
        </p:sp>
        <p:sp>
          <p:nvSpPr>
            <p:cNvPr id="23" name="TextBox 22">
              <a:extLst>
                <a:ext uri="{FF2B5EF4-FFF2-40B4-BE49-F238E27FC236}">
                  <a16:creationId xmlns:a16="http://schemas.microsoft.com/office/drawing/2014/main" id="{2122D339-C38C-45A8-9225-655B0C7BF886}"/>
                </a:ext>
              </a:extLst>
            </p:cNvPr>
            <p:cNvSpPr txBox="1"/>
            <p:nvPr/>
          </p:nvSpPr>
          <p:spPr>
            <a:xfrm>
              <a:off x="5497533" y="460777"/>
              <a:ext cx="282049" cy="238575"/>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100</a:t>
              </a:r>
            </a:p>
          </p:txBody>
        </p:sp>
        <p:cxnSp>
          <p:nvCxnSpPr>
            <p:cNvPr id="25" name="Straight Connector 24">
              <a:extLst>
                <a:ext uri="{FF2B5EF4-FFF2-40B4-BE49-F238E27FC236}">
                  <a16:creationId xmlns:a16="http://schemas.microsoft.com/office/drawing/2014/main" id="{F690D55D-0C86-422D-9F61-8DCF6EA2E109}"/>
                </a:ext>
              </a:extLst>
            </p:cNvPr>
            <p:cNvCxnSpPr/>
            <p:nvPr/>
          </p:nvCxnSpPr>
          <p:spPr>
            <a:xfrm>
              <a:off x="7010400" y="590530"/>
              <a:ext cx="0" cy="12702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2EC61F-5DDA-4D58-9C81-7C34E2D7C63D}"/>
                </a:ext>
              </a:extLst>
            </p:cNvPr>
            <p:cNvCxnSpPr/>
            <p:nvPr/>
          </p:nvCxnSpPr>
          <p:spPr>
            <a:xfrm>
              <a:off x="7491761" y="590530"/>
              <a:ext cx="0" cy="12702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EB1418B-B1D7-447A-AF10-4A2C43A46BF0}"/>
                </a:ext>
              </a:extLst>
            </p:cNvPr>
            <p:cNvSpPr txBox="1"/>
            <p:nvPr/>
          </p:nvSpPr>
          <p:spPr>
            <a:xfrm>
              <a:off x="7548211" y="772582"/>
              <a:ext cx="901353" cy="577225"/>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No production</a:t>
              </a:r>
            </a:p>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Air still being </a:t>
              </a:r>
            </a:p>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consumed</a:t>
              </a:r>
            </a:p>
          </p:txBody>
        </p:sp>
        <p:cxnSp>
          <p:nvCxnSpPr>
            <p:cNvPr id="29" name="Straight Arrow Connector 28">
              <a:extLst>
                <a:ext uri="{FF2B5EF4-FFF2-40B4-BE49-F238E27FC236}">
                  <a16:creationId xmlns:a16="http://schemas.microsoft.com/office/drawing/2014/main" id="{48AF898D-8E86-4489-BC6A-08DFD430E7AB}"/>
                </a:ext>
              </a:extLst>
            </p:cNvPr>
            <p:cNvCxnSpPr>
              <a:cxnSpLocks/>
            </p:cNvCxnSpPr>
            <p:nvPr/>
          </p:nvCxnSpPr>
          <p:spPr>
            <a:xfrm>
              <a:off x="7315200" y="1646437"/>
              <a:ext cx="0" cy="20617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A146178-30B4-4A3B-9EA6-75FC47C0F50D}"/>
                </a:ext>
              </a:extLst>
            </p:cNvPr>
            <p:cNvSpPr txBox="1"/>
            <p:nvPr/>
          </p:nvSpPr>
          <p:spPr>
            <a:xfrm>
              <a:off x="7524599" y="1629762"/>
              <a:ext cx="1374895" cy="192409"/>
            </a:xfrm>
            <a:prstGeom prst="rect">
              <a:avLst/>
            </a:prstGeom>
            <a:noFill/>
            <a:ln>
              <a:noFill/>
            </a:ln>
          </p:spPr>
          <p:txBody>
            <a:bodyPr wrap="none" lIns="0" rtlCol="0">
              <a:spAutoFit/>
            </a:bodyPr>
            <a:lstStyle/>
            <a:p>
              <a:pPr defTabSz="1219170" fontAlgn="base">
                <a:spcBef>
                  <a:spcPct val="0"/>
                </a:spcBef>
                <a:spcAft>
                  <a:spcPct val="0"/>
                </a:spcAft>
              </a:pPr>
              <a:r>
                <a:rPr lang="en-US" sz="1067" dirty="0">
                  <a:solidFill>
                    <a:srgbClr val="FF0000"/>
                  </a:solidFill>
                  <a:latin typeface="Arial" panose="020B0604020202020204" pitchFamily="34" charset="0"/>
                  <a:ea typeface="ＭＳ Ｐゴシック" panose="020B0600070205080204" pitchFamily="34" charset="-128"/>
                </a:rPr>
                <a:t>Leak rate = savings potential</a:t>
              </a:r>
            </a:p>
          </p:txBody>
        </p:sp>
        <p:sp>
          <p:nvSpPr>
            <p:cNvPr id="33" name="TextBox 32">
              <a:extLst>
                <a:ext uri="{FF2B5EF4-FFF2-40B4-BE49-F238E27FC236}">
                  <a16:creationId xmlns:a16="http://schemas.microsoft.com/office/drawing/2014/main" id="{39DFF160-9CF1-4263-B03D-F0014D4D2162}"/>
                </a:ext>
              </a:extLst>
            </p:cNvPr>
            <p:cNvSpPr txBox="1"/>
            <p:nvPr/>
          </p:nvSpPr>
          <p:spPr>
            <a:xfrm>
              <a:off x="6497529" y="1857632"/>
              <a:ext cx="352981" cy="238575"/>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Time</a:t>
              </a:r>
            </a:p>
          </p:txBody>
        </p:sp>
      </p:grpSp>
    </p:spTree>
    <p:extLst>
      <p:ext uri="{BB962C8B-B14F-4D97-AF65-F5344CB8AC3E}">
        <p14:creationId xmlns:p14="http://schemas.microsoft.com/office/powerpoint/2010/main" val="3016512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AFBAF0F5-B5FF-43E2-87FE-A3EB3DD44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01" y="2879738"/>
            <a:ext cx="10881353" cy="3857935"/>
          </a:xfrm>
          <a:prstGeom prst="rect">
            <a:avLst/>
          </a:prstGeom>
        </p:spPr>
      </p:pic>
      <p:sp>
        <p:nvSpPr>
          <p:cNvPr id="3" name="Text Placeholder 2">
            <a:extLst>
              <a:ext uri="{FF2B5EF4-FFF2-40B4-BE49-F238E27FC236}">
                <a16:creationId xmlns:a16="http://schemas.microsoft.com/office/drawing/2014/main" id="{D1A4FD9A-1057-486F-BCBC-1E924EF114B5}"/>
              </a:ext>
            </a:extLst>
          </p:cNvPr>
          <p:cNvSpPr>
            <a:spLocks noGrp="1"/>
          </p:cNvSpPr>
          <p:nvPr>
            <p:ph type="body" sz="quarter" idx="13"/>
          </p:nvPr>
        </p:nvSpPr>
        <p:spPr/>
        <p:txBody>
          <a:bodyPr/>
          <a:lstStyle/>
          <a:p>
            <a:r>
              <a:rPr lang="en-US" dirty="0"/>
              <a:t>Practical examples</a:t>
            </a:r>
          </a:p>
          <a:p>
            <a:endParaRPr lang="en-US" dirty="0"/>
          </a:p>
        </p:txBody>
      </p:sp>
      <p:sp>
        <p:nvSpPr>
          <p:cNvPr id="26" name="TextBox 25">
            <a:extLst>
              <a:ext uri="{FF2B5EF4-FFF2-40B4-BE49-F238E27FC236}">
                <a16:creationId xmlns:a16="http://schemas.microsoft.com/office/drawing/2014/main" id="{1B9B3F27-F47F-4789-9DB4-2A9A7EEF9A6B}"/>
              </a:ext>
            </a:extLst>
          </p:cNvPr>
          <p:cNvSpPr txBox="1"/>
          <p:nvPr/>
        </p:nvSpPr>
        <p:spPr>
          <a:xfrm>
            <a:off x="609601" y="685800"/>
            <a:ext cx="4903843" cy="379656"/>
          </a:xfrm>
          <a:prstGeom prst="rect">
            <a:avLst/>
          </a:prstGeom>
          <a:noFill/>
        </p:spPr>
        <p:txBody>
          <a:bodyPr wrap="none" lIns="0" rtlCol="0">
            <a:spAutoFit/>
          </a:bodyPr>
          <a:lstStyle/>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Measuring Temperature, what are the benefits?:</a:t>
            </a:r>
          </a:p>
        </p:txBody>
      </p:sp>
      <p:pic>
        <p:nvPicPr>
          <p:cNvPr id="27" name="Picture 26" descr="A picture containing lamp&#10;&#10;Description automatically generated">
            <a:extLst>
              <a:ext uri="{FF2B5EF4-FFF2-40B4-BE49-F238E27FC236}">
                <a16:creationId xmlns:a16="http://schemas.microsoft.com/office/drawing/2014/main" id="{37633526-9799-4A0F-8D78-3C1F32A426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4" b="28293"/>
          <a:stretch/>
        </p:blipFill>
        <p:spPr>
          <a:xfrm>
            <a:off x="2373339" y="4095402"/>
            <a:ext cx="398115" cy="1280065"/>
          </a:xfrm>
          <a:prstGeom prst="rect">
            <a:avLst/>
          </a:prstGeom>
        </p:spPr>
      </p:pic>
      <p:pic>
        <p:nvPicPr>
          <p:cNvPr id="28" name="Picture 27" descr="A picture containing lamp&#10;&#10;Description automatically generated">
            <a:extLst>
              <a:ext uri="{FF2B5EF4-FFF2-40B4-BE49-F238E27FC236}">
                <a16:creationId xmlns:a16="http://schemas.microsoft.com/office/drawing/2014/main" id="{206FEA8D-D362-4B84-845B-BBCAFB083D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54" b="28293"/>
          <a:stretch/>
        </p:blipFill>
        <p:spPr>
          <a:xfrm>
            <a:off x="10982960" y="4882181"/>
            <a:ext cx="379501" cy="1220216"/>
          </a:xfrm>
          <a:prstGeom prst="rect">
            <a:avLst/>
          </a:prstGeom>
        </p:spPr>
      </p:pic>
      <p:sp>
        <p:nvSpPr>
          <p:cNvPr id="29" name="TextBox 28">
            <a:extLst>
              <a:ext uri="{FF2B5EF4-FFF2-40B4-BE49-F238E27FC236}">
                <a16:creationId xmlns:a16="http://schemas.microsoft.com/office/drawing/2014/main" id="{C0E59344-0BF6-4479-8BBB-4E0C4D99514E}"/>
              </a:ext>
            </a:extLst>
          </p:cNvPr>
          <p:cNvSpPr txBox="1"/>
          <p:nvPr/>
        </p:nvSpPr>
        <p:spPr>
          <a:xfrm>
            <a:off x="1117600" y="1142512"/>
            <a:ext cx="4342214"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Ensure that aftercoolers are working properly and clean</a:t>
            </a:r>
          </a:p>
        </p:txBody>
      </p:sp>
      <p:sp>
        <p:nvSpPr>
          <p:cNvPr id="30" name="TextBox 29">
            <a:extLst>
              <a:ext uri="{FF2B5EF4-FFF2-40B4-BE49-F238E27FC236}">
                <a16:creationId xmlns:a16="http://schemas.microsoft.com/office/drawing/2014/main" id="{C7E9F906-BD05-4FC2-91DF-CA701BEB3D75}"/>
              </a:ext>
            </a:extLst>
          </p:cNvPr>
          <p:cNvSpPr txBox="1"/>
          <p:nvPr/>
        </p:nvSpPr>
        <p:spPr>
          <a:xfrm>
            <a:off x="1117601" y="1537669"/>
            <a:ext cx="7591309" cy="543867"/>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Ensure load conditions for air treatment are met and not exceeding limitations. Both ambient and </a:t>
            </a:r>
          </a:p>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compressed air inlet.</a:t>
            </a:r>
          </a:p>
        </p:txBody>
      </p:sp>
      <p:cxnSp>
        <p:nvCxnSpPr>
          <p:cNvPr id="32" name="Straight Arrow Connector 31">
            <a:extLst>
              <a:ext uri="{FF2B5EF4-FFF2-40B4-BE49-F238E27FC236}">
                <a16:creationId xmlns:a16="http://schemas.microsoft.com/office/drawing/2014/main" id="{45028D8D-6946-45A6-8A5F-ED46C9918527}"/>
              </a:ext>
            </a:extLst>
          </p:cNvPr>
          <p:cNvCxnSpPr/>
          <p:nvPr/>
        </p:nvCxnSpPr>
        <p:spPr>
          <a:xfrm>
            <a:off x="10363200" y="1905000"/>
            <a:ext cx="0" cy="812800"/>
          </a:xfrm>
          <a:prstGeom prst="straightConnector1">
            <a:avLst/>
          </a:prstGeom>
          <a:ln w="12700">
            <a:solidFill>
              <a:srgbClr val="96BE1E"/>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0E4D0E0-64B9-4882-81B0-B6E51208E82F}"/>
              </a:ext>
            </a:extLst>
          </p:cNvPr>
          <p:cNvSpPr txBox="1"/>
          <p:nvPr/>
        </p:nvSpPr>
        <p:spPr>
          <a:xfrm>
            <a:off x="9741550" y="1505387"/>
            <a:ext cx="1329851"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Limit of building</a:t>
            </a:r>
          </a:p>
        </p:txBody>
      </p:sp>
      <p:sp>
        <p:nvSpPr>
          <p:cNvPr id="34" name="TextBox 33">
            <a:extLst>
              <a:ext uri="{FF2B5EF4-FFF2-40B4-BE49-F238E27FC236}">
                <a16:creationId xmlns:a16="http://schemas.microsoft.com/office/drawing/2014/main" id="{A0F35ABC-A0D0-4DCF-AE88-D5DC5DDAC2F4}"/>
              </a:ext>
            </a:extLst>
          </p:cNvPr>
          <p:cNvSpPr txBox="1"/>
          <p:nvPr/>
        </p:nvSpPr>
        <p:spPr>
          <a:xfrm>
            <a:off x="1117600" y="2158527"/>
            <a:ext cx="7104830"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Use for controlling auto switch over of dryer type when limitations are weather dependent. </a:t>
            </a:r>
          </a:p>
        </p:txBody>
      </p:sp>
      <p:pic>
        <p:nvPicPr>
          <p:cNvPr id="35" name="Picture 34" descr="A picture containing lamp&#10;&#10;Description automatically generated">
            <a:extLst>
              <a:ext uri="{FF2B5EF4-FFF2-40B4-BE49-F238E27FC236}">
                <a16:creationId xmlns:a16="http://schemas.microsoft.com/office/drawing/2014/main" id="{239549DF-7E03-4C14-BDD5-A36ED1436F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54" b="28293"/>
          <a:stretch/>
        </p:blipFill>
        <p:spPr>
          <a:xfrm>
            <a:off x="5534622" y="3084041"/>
            <a:ext cx="379501" cy="1220216"/>
          </a:xfrm>
          <a:prstGeom prst="rect">
            <a:avLst/>
          </a:prstGeom>
        </p:spPr>
      </p:pic>
      <p:sp>
        <p:nvSpPr>
          <p:cNvPr id="36" name="TextBox 35">
            <a:extLst>
              <a:ext uri="{FF2B5EF4-FFF2-40B4-BE49-F238E27FC236}">
                <a16:creationId xmlns:a16="http://schemas.microsoft.com/office/drawing/2014/main" id="{343C5E64-D2F0-446B-B20C-FEBA882EC4FA}"/>
              </a:ext>
            </a:extLst>
          </p:cNvPr>
          <p:cNvSpPr txBox="1"/>
          <p:nvPr/>
        </p:nvSpPr>
        <p:spPr>
          <a:xfrm>
            <a:off x="10836821" y="4518128"/>
            <a:ext cx="811569"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Outdoors</a:t>
            </a:r>
          </a:p>
        </p:txBody>
      </p:sp>
    </p:spTree>
    <p:extLst>
      <p:ext uri="{BB962C8B-B14F-4D97-AF65-F5344CB8AC3E}">
        <p14:creationId xmlns:p14="http://schemas.microsoft.com/office/powerpoint/2010/main" val="3516446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computer&#10;&#10;Description automatically generated">
            <a:extLst>
              <a:ext uri="{FF2B5EF4-FFF2-40B4-BE49-F238E27FC236}">
                <a16:creationId xmlns:a16="http://schemas.microsoft.com/office/drawing/2014/main" id="{651D1CB4-B771-40D5-8336-5B76DBF67870}"/>
              </a:ext>
            </a:extLst>
          </p:cNvPr>
          <p:cNvPicPr>
            <a:picLocks noChangeAspect="1"/>
          </p:cNvPicPr>
          <p:nvPr/>
        </p:nvPicPr>
        <p:blipFill rotWithShape="1">
          <a:blip r:embed="rId2">
            <a:extLst>
              <a:ext uri="{28A0092B-C50C-407E-A947-70E740481C1C}">
                <a14:useLocalDpi xmlns:a14="http://schemas.microsoft.com/office/drawing/2010/main" val="0"/>
              </a:ext>
            </a:extLst>
          </a:blip>
          <a:srcRect t="33531"/>
          <a:stretch/>
        </p:blipFill>
        <p:spPr>
          <a:xfrm>
            <a:off x="406400" y="3066614"/>
            <a:ext cx="10058400" cy="3712537"/>
          </a:xfrm>
          <a:prstGeom prst="rect">
            <a:avLst/>
          </a:prstGeom>
        </p:spPr>
      </p:pic>
      <p:sp>
        <p:nvSpPr>
          <p:cNvPr id="3" name="Text Placeholder 2">
            <a:extLst>
              <a:ext uri="{FF2B5EF4-FFF2-40B4-BE49-F238E27FC236}">
                <a16:creationId xmlns:a16="http://schemas.microsoft.com/office/drawing/2014/main" id="{2B9A481A-AF27-4E63-AD1B-F9647AB1F13C}"/>
              </a:ext>
            </a:extLst>
          </p:cNvPr>
          <p:cNvSpPr>
            <a:spLocks noGrp="1"/>
          </p:cNvSpPr>
          <p:nvPr>
            <p:ph type="body" sz="quarter" idx="13"/>
          </p:nvPr>
        </p:nvSpPr>
        <p:spPr/>
        <p:txBody>
          <a:bodyPr/>
          <a:lstStyle/>
          <a:p>
            <a:r>
              <a:rPr lang="en-US"/>
              <a:t>Practical examples</a:t>
            </a:r>
            <a:endParaRPr lang="en-US" dirty="0"/>
          </a:p>
        </p:txBody>
      </p:sp>
      <p:pic>
        <p:nvPicPr>
          <p:cNvPr id="6" name="Picture 5" descr="A close up of a device&#10;&#10;Description automatically generated">
            <a:extLst>
              <a:ext uri="{FF2B5EF4-FFF2-40B4-BE49-F238E27FC236}">
                <a16:creationId xmlns:a16="http://schemas.microsoft.com/office/drawing/2014/main" id="{DA401924-83AF-4599-8C10-288210983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66" t="4396" r="9066"/>
          <a:stretch/>
        </p:blipFill>
        <p:spPr>
          <a:xfrm>
            <a:off x="10160000" y="4343401"/>
            <a:ext cx="1161677" cy="971788"/>
          </a:xfrm>
          <a:prstGeom prst="rect">
            <a:avLst/>
          </a:prstGeom>
        </p:spPr>
      </p:pic>
      <p:sp>
        <p:nvSpPr>
          <p:cNvPr id="7" name="TextBox 6">
            <a:extLst>
              <a:ext uri="{FF2B5EF4-FFF2-40B4-BE49-F238E27FC236}">
                <a16:creationId xmlns:a16="http://schemas.microsoft.com/office/drawing/2014/main" id="{3D6D71E6-38F9-4D92-9B31-8ED1BC4B392E}"/>
              </a:ext>
            </a:extLst>
          </p:cNvPr>
          <p:cNvSpPr txBox="1"/>
          <p:nvPr/>
        </p:nvSpPr>
        <p:spPr>
          <a:xfrm>
            <a:off x="9144001" y="4966375"/>
            <a:ext cx="1058560" cy="543867"/>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Drain alarm </a:t>
            </a:r>
          </a:p>
          <a:p>
            <a:pPr algn="ct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contacts</a:t>
            </a:r>
          </a:p>
        </p:txBody>
      </p:sp>
      <p:sp>
        <p:nvSpPr>
          <p:cNvPr id="8" name="TextBox 7">
            <a:extLst>
              <a:ext uri="{FF2B5EF4-FFF2-40B4-BE49-F238E27FC236}">
                <a16:creationId xmlns:a16="http://schemas.microsoft.com/office/drawing/2014/main" id="{BB992408-F235-452C-9410-5360A7C2ED70}"/>
              </a:ext>
            </a:extLst>
          </p:cNvPr>
          <p:cNvSpPr txBox="1"/>
          <p:nvPr/>
        </p:nvSpPr>
        <p:spPr>
          <a:xfrm>
            <a:off x="3860800" y="2717800"/>
            <a:ext cx="2257028"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Compressor synchronization</a:t>
            </a:r>
          </a:p>
        </p:txBody>
      </p:sp>
      <p:sp>
        <p:nvSpPr>
          <p:cNvPr id="9" name="TextBox 8">
            <a:extLst>
              <a:ext uri="{FF2B5EF4-FFF2-40B4-BE49-F238E27FC236}">
                <a16:creationId xmlns:a16="http://schemas.microsoft.com/office/drawing/2014/main" id="{A6325F49-0A52-4E07-9014-0A6FC2E8D606}"/>
              </a:ext>
            </a:extLst>
          </p:cNvPr>
          <p:cNvSpPr txBox="1"/>
          <p:nvPr/>
        </p:nvSpPr>
        <p:spPr>
          <a:xfrm>
            <a:off x="609600" y="685800"/>
            <a:ext cx="7274684" cy="379656"/>
          </a:xfrm>
          <a:prstGeom prst="rect">
            <a:avLst/>
          </a:prstGeom>
          <a:noFill/>
        </p:spPr>
        <p:txBody>
          <a:bodyPr wrap="none" lIns="0" rtlCol="0">
            <a:spAutoFit/>
          </a:bodyPr>
          <a:lstStyle/>
          <a:p>
            <a:pPr defTabSz="1219170" fontAlgn="base">
              <a:spcBef>
                <a:spcPct val="0"/>
              </a:spcBef>
              <a:spcAft>
                <a:spcPct val="0"/>
              </a:spcAft>
            </a:pPr>
            <a:r>
              <a:rPr lang="en-US" sz="1867" b="1" dirty="0">
                <a:solidFill>
                  <a:srgbClr val="86909C">
                    <a:lumMod val="50000"/>
                  </a:srgbClr>
                </a:solidFill>
                <a:latin typeface="Kievit Offc Pro" panose="020B0504030101020102" pitchFamily="34" charset="0"/>
                <a:ea typeface="ＭＳ Ｐゴシック" panose="020B0600070205080204" pitchFamily="34" charset="-128"/>
              </a:rPr>
              <a:t>Utilizing built in control signals and alarm relays, what are the benefits?:</a:t>
            </a:r>
          </a:p>
        </p:txBody>
      </p:sp>
      <p:sp>
        <p:nvSpPr>
          <p:cNvPr id="10" name="TextBox 9">
            <a:extLst>
              <a:ext uri="{FF2B5EF4-FFF2-40B4-BE49-F238E27FC236}">
                <a16:creationId xmlns:a16="http://schemas.microsoft.com/office/drawing/2014/main" id="{D33F5624-64B0-494A-8D79-11961D953F09}"/>
              </a:ext>
            </a:extLst>
          </p:cNvPr>
          <p:cNvSpPr txBox="1"/>
          <p:nvPr/>
        </p:nvSpPr>
        <p:spPr>
          <a:xfrm>
            <a:off x="772637" y="1114711"/>
            <a:ext cx="9552167"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Compressor synchronization ensures the desiccant dryer does not consume purge when there is no compressed air demand</a:t>
            </a:r>
          </a:p>
        </p:txBody>
      </p:sp>
      <p:sp>
        <p:nvSpPr>
          <p:cNvPr id="11" name="TextBox 10">
            <a:extLst>
              <a:ext uri="{FF2B5EF4-FFF2-40B4-BE49-F238E27FC236}">
                <a16:creationId xmlns:a16="http://schemas.microsoft.com/office/drawing/2014/main" id="{FC9929E2-CC44-4F35-8ED2-4FE92C1A00A6}"/>
              </a:ext>
            </a:extLst>
          </p:cNvPr>
          <p:cNvSpPr txBox="1"/>
          <p:nvPr/>
        </p:nvSpPr>
        <p:spPr>
          <a:xfrm>
            <a:off x="772637" y="1479540"/>
            <a:ext cx="10365273"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When used with integrated Pressure Dew Point control, large savings potentials can be realized as well as confirmation of performance</a:t>
            </a:r>
          </a:p>
        </p:txBody>
      </p:sp>
      <p:pic>
        <p:nvPicPr>
          <p:cNvPr id="12" name="Picture 11">
            <a:extLst>
              <a:ext uri="{FF2B5EF4-FFF2-40B4-BE49-F238E27FC236}">
                <a16:creationId xmlns:a16="http://schemas.microsoft.com/office/drawing/2014/main" id="{8F9429F3-DC62-46A5-80A2-09EAF67BAF0B}"/>
              </a:ext>
            </a:extLst>
          </p:cNvPr>
          <p:cNvPicPr>
            <a:picLocks noChangeAspect="1"/>
          </p:cNvPicPr>
          <p:nvPr/>
        </p:nvPicPr>
        <p:blipFill>
          <a:blip r:embed="rId4"/>
          <a:stretch>
            <a:fillRect/>
          </a:stretch>
        </p:blipFill>
        <p:spPr>
          <a:xfrm>
            <a:off x="8203731" y="2536974"/>
            <a:ext cx="405919" cy="908959"/>
          </a:xfrm>
          <a:prstGeom prst="rect">
            <a:avLst/>
          </a:prstGeom>
        </p:spPr>
      </p:pic>
      <p:sp>
        <p:nvSpPr>
          <p:cNvPr id="13" name="TextBox 12">
            <a:extLst>
              <a:ext uri="{FF2B5EF4-FFF2-40B4-BE49-F238E27FC236}">
                <a16:creationId xmlns:a16="http://schemas.microsoft.com/office/drawing/2014/main" id="{DB45FEF4-A92A-431B-AE5A-97B2E9480EB0}"/>
              </a:ext>
            </a:extLst>
          </p:cNvPr>
          <p:cNvSpPr txBox="1"/>
          <p:nvPr/>
        </p:nvSpPr>
        <p:spPr>
          <a:xfrm>
            <a:off x="772637" y="1846692"/>
            <a:ext cx="9312165" cy="318100"/>
          </a:xfrm>
          <a:prstGeom prst="rect">
            <a:avLst/>
          </a:prstGeom>
          <a:noFill/>
        </p:spPr>
        <p:txBody>
          <a:bodyPr wrap="none" lIns="0" rtlCol="0">
            <a:spAutoFit/>
          </a:bodyPr>
          <a:lstStyle/>
          <a:p>
            <a:pPr defTabSz="1219170" fontAlgn="base">
              <a:spcBef>
                <a:spcPct val="0"/>
              </a:spcBef>
              <a:spcAft>
                <a:spcPct val="0"/>
              </a:spcAft>
            </a:pPr>
            <a:r>
              <a:rPr lang="en-US" sz="1467" dirty="0">
                <a:solidFill>
                  <a:srgbClr val="86909C">
                    <a:lumMod val="50000"/>
                  </a:srgbClr>
                </a:solidFill>
                <a:latin typeface="Kievit Offc Pro" panose="020B0504030101020102" pitchFamily="34" charset="0"/>
                <a:ea typeface="ＭＳ Ｐゴシック" panose="020B0600070205080204" pitchFamily="34" charset="-128"/>
              </a:rPr>
              <a:t>Using built in alarm contacts for drains can alert and protect downstream equipment from being overloaded or damaged</a:t>
            </a:r>
          </a:p>
        </p:txBody>
      </p:sp>
      <p:cxnSp>
        <p:nvCxnSpPr>
          <p:cNvPr id="14" name="Connector: Elbow 13">
            <a:extLst>
              <a:ext uri="{FF2B5EF4-FFF2-40B4-BE49-F238E27FC236}">
                <a16:creationId xmlns:a16="http://schemas.microsoft.com/office/drawing/2014/main" id="{31A53303-8712-4145-99A9-D3A679F21C9F}"/>
              </a:ext>
            </a:extLst>
          </p:cNvPr>
          <p:cNvCxnSpPr>
            <a:cxnSpLocks/>
          </p:cNvCxnSpPr>
          <p:nvPr/>
        </p:nvCxnSpPr>
        <p:spPr>
          <a:xfrm rot="5400000">
            <a:off x="11288981" y="4433801"/>
            <a:ext cx="146987" cy="238039"/>
          </a:xfrm>
          <a:prstGeom prst="bentConnector2">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E13FF351-FEB8-401B-B339-28E8F79F0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72244" y="3717588"/>
            <a:ext cx="608517" cy="800219"/>
          </a:xfrm>
          <a:prstGeom prst="rect">
            <a:avLst/>
          </a:prstGeom>
        </p:spPr>
      </p:pic>
    </p:spTree>
    <p:extLst>
      <p:ext uri="{BB962C8B-B14F-4D97-AF65-F5344CB8AC3E}">
        <p14:creationId xmlns:p14="http://schemas.microsoft.com/office/powerpoint/2010/main" val="214738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9DBD6-6930-4218-845B-20CDEDB11EA5}"/>
              </a:ext>
            </a:extLst>
          </p:cNvPr>
          <p:cNvSpPr>
            <a:spLocks noGrp="1"/>
          </p:cNvSpPr>
          <p:nvPr>
            <p:ph type="body" sz="quarter" idx="13"/>
          </p:nvPr>
        </p:nvSpPr>
        <p:spPr/>
        <p:txBody>
          <a:bodyPr/>
          <a:lstStyle/>
          <a:p>
            <a:r>
              <a:rPr lang="en-US" dirty="0"/>
              <a:t>Support</a:t>
            </a:r>
          </a:p>
        </p:txBody>
      </p:sp>
      <p:sp>
        <p:nvSpPr>
          <p:cNvPr id="4" name="TextBox 3">
            <a:extLst>
              <a:ext uri="{FF2B5EF4-FFF2-40B4-BE49-F238E27FC236}">
                <a16:creationId xmlns:a16="http://schemas.microsoft.com/office/drawing/2014/main" id="{1CC9F542-EA06-46B8-8829-FFD674D3E2CA}"/>
              </a:ext>
            </a:extLst>
          </p:cNvPr>
          <p:cNvSpPr txBox="1"/>
          <p:nvPr/>
        </p:nvSpPr>
        <p:spPr>
          <a:xfrm>
            <a:off x="2985106" y="1092200"/>
            <a:ext cx="6157583" cy="420564"/>
          </a:xfrm>
          <a:prstGeom prst="rect">
            <a:avLst/>
          </a:prstGeom>
          <a:noFill/>
        </p:spPr>
        <p:txBody>
          <a:bodyPr wrap="none" lIns="0" rtlCol="0">
            <a:spAutoFit/>
          </a:bodyPr>
          <a:lstStyle/>
          <a:p>
            <a:pPr defTabSz="1219170" fontAlgn="base">
              <a:spcBef>
                <a:spcPct val="0"/>
              </a:spcBef>
              <a:spcAft>
                <a:spcPct val="0"/>
              </a:spcAft>
            </a:pPr>
            <a:r>
              <a:rPr lang="en-US" sz="2133" dirty="0">
                <a:solidFill>
                  <a:srgbClr val="00539A"/>
                </a:solidFill>
                <a:latin typeface="Kievit Offc Pro" panose="020B0504030101020102" pitchFamily="34" charset="0"/>
                <a:ea typeface="ＭＳ Ｐゴシック" panose="020B0600070205080204" pitchFamily="34" charset="-128"/>
              </a:rPr>
              <a:t>Questions, Guidance, or Advice …. We are here to help</a:t>
            </a:r>
          </a:p>
        </p:txBody>
      </p:sp>
      <p:pic>
        <p:nvPicPr>
          <p:cNvPr id="6" name="Picture 5" descr="A picture containing drawing&#10;&#10;Description automatically generated">
            <a:extLst>
              <a:ext uri="{FF2B5EF4-FFF2-40B4-BE49-F238E27FC236}">
                <a16:creationId xmlns:a16="http://schemas.microsoft.com/office/drawing/2014/main" id="{D2ACE281-EA8C-4CAE-8639-0BD90211C1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182" y="1787803"/>
            <a:ext cx="2449633" cy="3225800"/>
          </a:xfrm>
          <a:prstGeom prst="rect">
            <a:avLst/>
          </a:prstGeom>
        </p:spPr>
      </p:pic>
      <p:sp>
        <p:nvSpPr>
          <p:cNvPr id="7" name="Rectangle 6">
            <a:extLst>
              <a:ext uri="{FF2B5EF4-FFF2-40B4-BE49-F238E27FC236}">
                <a16:creationId xmlns:a16="http://schemas.microsoft.com/office/drawing/2014/main" id="{40CCD8DA-088C-432E-A8F1-7C17B13D5558}"/>
              </a:ext>
            </a:extLst>
          </p:cNvPr>
          <p:cNvSpPr/>
          <p:nvPr/>
        </p:nvSpPr>
        <p:spPr>
          <a:xfrm>
            <a:off x="3047999" y="5257801"/>
            <a:ext cx="6096000" cy="749179"/>
          </a:xfrm>
          <a:prstGeom prst="rect">
            <a:avLst/>
          </a:prstGeom>
        </p:spPr>
        <p:txBody>
          <a:bodyPr>
            <a:spAutoFit/>
          </a:bodyPr>
          <a:lstStyle/>
          <a:p>
            <a:pPr algn="ctr" defTabSz="1219170" fontAlgn="base">
              <a:spcBef>
                <a:spcPct val="0"/>
              </a:spcBef>
              <a:spcAft>
                <a:spcPct val="0"/>
              </a:spcAft>
            </a:pPr>
            <a:r>
              <a:rPr lang="en-US" sz="1067" b="1" dirty="0">
                <a:solidFill>
                  <a:srgbClr val="00529C"/>
                </a:solidFill>
                <a:latin typeface="KievitOffcPro-Bold"/>
                <a:ea typeface="ＭＳ Ｐゴシック" panose="020B0600070205080204" pitchFamily="34" charset="-128"/>
              </a:rPr>
              <a:t>BEKO </a:t>
            </a:r>
            <a:r>
              <a:rPr lang="en-US" sz="1067" dirty="0">
                <a:solidFill>
                  <a:srgbClr val="00529C"/>
                </a:solidFill>
                <a:latin typeface="KievitOffcPro"/>
                <a:ea typeface="ＭＳ Ｐゴシック" panose="020B0600070205080204" pitchFamily="34" charset="-128"/>
              </a:rPr>
              <a:t>TECHNOLOGIES CORP.</a:t>
            </a:r>
          </a:p>
          <a:p>
            <a:pPr algn="ctr" defTabSz="1219170" fontAlgn="base">
              <a:spcBef>
                <a:spcPct val="0"/>
              </a:spcBef>
              <a:spcAft>
                <a:spcPct val="0"/>
              </a:spcAft>
            </a:pPr>
            <a:r>
              <a:rPr lang="en-US" sz="1067" dirty="0">
                <a:solidFill>
                  <a:srgbClr val="00529C"/>
                </a:solidFill>
                <a:latin typeface="KievitOffcPro"/>
                <a:ea typeface="ＭＳ Ｐゴシック" panose="020B0600070205080204" pitchFamily="34" charset="-128"/>
              </a:rPr>
              <a:t>900 Great Southwest Pkwy SW | Atlanta, GA 30336</a:t>
            </a:r>
          </a:p>
          <a:p>
            <a:pPr algn="ctr" defTabSz="1219170" fontAlgn="base">
              <a:spcBef>
                <a:spcPct val="0"/>
              </a:spcBef>
              <a:spcAft>
                <a:spcPct val="0"/>
              </a:spcAft>
            </a:pPr>
            <a:r>
              <a:rPr lang="en-US" sz="1067" dirty="0">
                <a:solidFill>
                  <a:srgbClr val="00529C"/>
                </a:solidFill>
                <a:latin typeface="KievitOffcPro"/>
                <a:ea typeface="ＭＳ Ｐゴシック" panose="020B0600070205080204" pitchFamily="34" charset="-128"/>
              </a:rPr>
              <a:t>Phone + 1 (404) 924-6900 | Fax + 1 (404) 629-6666</a:t>
            </a:r>
          </a:p>
          <a:p>
            <a:pPr algn="ctr" defTabSz="1219170" fontAlgn="base">
              <a:spcBef>
                <a:spcPct val="0"/>
              </a:spcBef>
              <a:spcAft>
                <a:spcPct val="0"/>
              </a:spcAft>
            </a:pPr>
            <a:r>
              <a:rPr lang="en-US" sz="1067" dirty="0">
                <a:solidFill>
                  <a:srgbClr val="00529C"/>
                </a:solidFill>
                <a:latin typeface="KievitOffcPro"/>
                <a:ea typeface="ＭＳ Ｐゴシック" panose="020B0600070205080204" pitchFamily="34" charset="-128"/>
              </a:rPr>
              <a:t>www.bekousa.com</a:t>
            </a:r>
            <a:endParaRPr lang="en-US" sz="2400" dirty="0">
              <a:solidFill>
                <a:srgbClr val="00529C"/>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910573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1142952" y="3370345"/>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endParaRPr lang="en-US" altLang="en-US" sz="1000" dirty="0">
              <a:solidFill>
                <a:prstClr val="black"/>
              </a:solidFill>
            </a:endParaRPr>
          </a:p>
          <a:p>
            <a:pPr fontAlgn="base">
              <a:spcBef>
                <a:spcPct val="0"/>
              </a:spcBef>
              <a:spcAft>
                <a:spcPct val="0"/>
              </a:spcAft>
              <a:defRPr/>
            </a:pPr>
            <a:endParaRPr lang="en-US" altLang="en-US" sz="1000" dirty="0">
              <a:solidFill>
                <a:prstClr val="black"/>
              </a:solidFill>
            </a:endParaRPr>
          </a:p>
        </p:txBody>
      </p:sp>
      <p:sp>
        <p:nvSpPr>
          <p:cNvPr id="9228" name="TextBox 19"/>
          <p:cNvSpPr txBox="1">
            <a:spLocks noChangeArrowheads="1"/>
          </p:cNvSpPr>
          <p:nvPr/>
        </p:nvSpPr>
        <p:spPr bwMode="auto">
          <a:xfrm>
            <a:off x="4123455" y="1493404"/>
            <a:ext cx="5484108"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sz="2400" dirty="0">
                <a:solidFill>
                  <a:prstClr val="black"/>
                </a:solidFill>
                <a:latin typeface="+mj-lt"/>
              </a:rPr>
              <a:t> President and Principal Engineer, Compression Engineering Corporation</a:t>
            </a:r>
          </a:p>
          <a:p>
            <a:pPr>
              <a:defRPr/>
            </a:pPr>
            <a:endParaRPr lang="en-US" altLang="en-US" sz="2400" dirty="0">
              <a:solidFill>
                <a:prstClr val="black"/>
              </a:solidFill>
              <a:latin typeface="+mn-lt"/>
            </a:endParaRPr>
          </a:p>
          <a:p>
            <a:pPr>
              <a:buFont typeface="Arial" panose="020B0604020202020204" pitchFamily="34" charset="0"/>
              <a:buChar char="•"/>
              <a:defRPr/>
            </a:pPr>
            <a:r>
              <a:rPr lang="en-US" sz="2400" dirty="0">
                <a:solidFill>
                  <a:prstClr val="black"/>
                </a:solidFill>
                <a:latin typeface="+mn-lt"/>
              </a:rPr>
              <a:t>Over 25 years of experience in the industry</a:t>
            </a:r>
          </a:p>
          <a:p>
            <a:pPr>
              <a:buFont typeface="Arial" panose="020B0604020202020204" pitchFamily="34" charset="0"/>
              <a:buChar char="•"/>
              <a:defRPr/>
            </a:pPr>
            <a:endParaRPr lang="en-US" altLang="en-US" sz="1400" dirty="0">
              <a:solidFill>
                <a:prstClr val="black"/>
              </a:solidFill>
              <a:latin typeface="+mj-lt"/>
            </a:endParaRPr>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1981200" y="152400"/>
            <a:ext cx="8305800" cy="563562"/>
          </a:xfrm>
        </p:spPr>
        <p:txBody>
          <a:bodyPr/>
          <a:lstStyle/>
          <a:p>
            <a:pPr algn="ctr"/>
            <a:r>
              <a:rPr lang="en-US" dirty="0"/>
              <a:t>About the Speaker</a:t>
            </a:r>
          </a:p>
        </p:txBody>
      </p:sp>
      <p:sp>
        <p:nvSpPr>
          <p:cNvPr id="13" name="TextBox 12">
            <a:extLst>
              <a:ext uri="{FF2B5EF4-FFF2-40B4-BE49-F238E27FC236}">
                <a16:creationId xmlns:a16="http://schemas.microsoft.com/office/drawing/2014/main" id="{AF37F5AB-4ECC-43EA-9643-97C2B87263AD}"/>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sp>
        <p:nvSpPr>
          <p:cNvPr id="23" name="Rectangle 22">
            <a:extLst>
              <a:ext uri="{FF2B5EF4-FFF2-40B4-BE49-F238E27FC236}">
                <a16:creationId xmlns:a16="http://schemas.microsoft.com/office/drawing/2014/main" id="{0F2CB317-197B-4F21-A67C-BE4378867D09}"/>
              </a:ext>
            </a:extLst>
          </p:cNvPr>
          <p:cNvSpPr/>
          <p:nvPr/>
        </p:nvSpPr>
        <p:spPr>
          <a:xfrm>
            <a:off x="591729" y="1402718"/>
            <a:ext cx="3276600" cy="29651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 name="Picture 1">
            <a:extLst>
              <a:ext uri="{FF2B5EF4-FFF2-40B4-BE49-F238E27FC236}">
                <a16:creationId xmlns:a16="http://schemas.microsoft.com/office/drawing/2014/main" id="{116E936A-CB19-4D3B-98F1-26DD39E2216D}"/>
              </a:ext>
            </a:extLst>
          </p:cNvPr>
          <p:cNvPicPr>
            <a:picLocks noChangeAspect="1"/>
          </p:cNvPicPr>
          <p:nvPr/>
        </p:nvPicPr>
        <p:blipFill>
          <a:blip r:embed="rId2"/>
          <a:stretch>
            <a:fillRect/>
          </a:stretch>
        </p:blipFill>
        <p:spPr>
          <a:xfrm>
            <a:off x="9148968" y="4272718"/>
            <a:ext cx="1353429" cy="804742"/>
          </a:xfrm>
          <a:prstGeom prst="rect">
            <a:avLst/>
          </a:prstGeom>
        </p:spPr>
      </p:pic>
      <p:pic>
        <p:nvPicPr>
          <p:cNvPr id="3" name="Picture 2">
            <a:extLst>
              <a:ext uri="{FF2B5EF4-FFF2-40B4-BE49-F238E27FC236}">
                <a16:creationId xmlns:a16="http://schemas.microsoft.com/office/drawing/2014/main" id="{0D755F62-4A5C-4FBA-BEB8-47AB42CECB99}"/>
              </a:ext>
            </a:extLst>
          </p:cNvPr>
          <p:cNvPicPr>
            <a:picLocks noChangeAspect="1"/>
          </p:cNvPicPr>
          <p:nvPr/>
        </p:nvPicPr>
        <p:blipFill>
          <a:blip r:embed="rId3"/>
          <a:stretch>
            <a:fillRect/>
          </a:stretch>
        </p:blipFill>
        <p:spPr>
          <a:xfrm>
            <a:off x="10502397" y="3955618"/>
            <a:ext cx="1664352" cy="1249788"/>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841D7990-D882-453D-8FA9-20341A2601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160" y="1520140"/>
            <a:ext cx="2034557" cy="2204779"/>
          </a:xfrm>
          <a:prstGeom prst="rect">
            <a:avLst/>
          </a:prstGeom>
        </p:spPr>
      </p:pic>
      <p:grpSp>
        <p:nvGrpSpPr>
          <p:cNvPr id="25" name="Group 24">
            <a:extLst>
              <a:ext uri="{FF2B5EF4-FFF2-40B4-BE49-F238E27FC236}">
                <a16:creationId xmlns:a16="http://schemas.microsoft.com/office/drawing/2014/main" id="{F8472E8A-B840-4E85-B817-FB57C539C835}"/>
              </a:ext>
            </a:extLst>
          </p:cNvPr>
          <p:cNvGrpSpPr/>
          <p:nvPr/>
        </p:nvGrpSpPr>
        <p:grpSpPr>
          <a:xfrm>
            <a:off x="328214" y="3309286"/>
            <a:ext cx="3735399" cy="1142378"/>
            <a:chOff x="1021284" y="1700342"/>
            <a:chExt cx="3491398" cy="936321"/>
          </a:xfrm>
        </p:grpSpPr>
        <p:sp>
          <p:nvSpPr>
            <p:cNvPr id="26" name="Speech Bubble: Rectangle 25">
              <a:extLst>
                <a:ext uri="{FF2B5EF4-FFF2-40B4-BE49-F238E27FC236}">
                  <a16:creationId xmlns:a16="http://schemas.microsoft.com/office/drawing/2014/main" id="{C331D923-0127-43CF-A68D-5CFBF67D49A2}"/>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peech Bubble: Rectangle 4">
              <a:extLst>
                <a:ext uri="{FF2B5EF4-FFF2-40B4-BE49-F238E27FC236}">
                  <a16:creationId xmlns:a16="http://schemas.microsoft.com/office/drawing/2014/main" id="{47050A68-7F44-4931-9883-72D8E757DC5F}"/>
                </a:ext>
              </a:extLst>
            </p:cNvPr>
            <p:cNvSpPr txBox="1"/>
            <p:nvPr/>
          </p:nvSpPr>
          <p:spPr>
            <a:xfrm>
              <a:off x="1021284" y="1700342"/>
              <a:ext cx="3491398" cy="936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sz="2000" b="1" dirty="0"/>
                <a:t>Tim Dugan</a:t>
              </a:r>
            </a:p>
            <a:p>
              <a:pPr algn="ctr" defTabSz="800100">
                <a:spcBef>
                  <a:spcPct val="0"/>
                </a:spcBef>
              </a:pPr>
              <a:r>
                <a:rPr lang="en-US" sz="1400" dirty="0"/>
                <a:t>Compression Engineering Corporation</a:t>
              </a:r>
            </a:p>
          </p:txBody>
        </p:sp>
      </p:grpSp>
    </p:spTree>
    <p:extLst>
      <p:ext uri="{BB962C8B-B14F-4D97-AF65-F5344CB8AC3E}">
        <p14:creationId xmlns:p14="http://schemas.microsoft.com/office/powerpoint/2010/main" val="269866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839989" y="3011940"/>
            <a:ext cx="754201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2000" dirty="0">
                <a:solidFill>
                  <a:prstClr val="black"/>
                </a:solidFill>
                <a:latin typeface="+mj-lt"/>
              </a:rPr>
              <a:t>Please submit any questions through the Question Window on your </a:t>
            </a:r>
            <a:r>
              <a:rPr lang="en-US" altLang="en-US" sz="2000" dirty="0" err="1">
                <a:solidFill>
                  <a:prstClr val="black"/>
                </a:solidFill>
                <a:latin typeface="+mj-lt"/>
              </a:rPr>
              <a:t>GoToWebinar</a:t>
            </a:r>
            <a:r>
              <a:rPr lang="en-US" altLang="en-US" sz="2000" dirty="0">
                <a:solidFill>
                  <a:prstClr val="black"/>
                </a:solidFill>
                <a:latin typeface="+mj-lt"/>
              </a:rPr>
              <a:t> interface, directing them to Compressed Air Best Practices Magazine. Our panelists will do their best to address your questions and will follow up with you on anything that goes unanswered during this session. </a:t>
            </a:r>
          </a:p>
          <a:p>
            <a:pPr fontAlgn="base">
              <a:spcBef>
                <a:spcPct val="0"/>
              </a:spcBef>
              <a:spcAft>
                <a:spcPct val="0"/>
              </a:spcAft>
              <a:defRPr/>
            </a:pPr>
            <a:r>
              <a:rPr lang="en-US" altLang="en-US" sz="2000" b="1" dirty="0">
                <a:solidFill>
                  <a:prstClr val="black"/>
                </a:solidFill>
                <a:latin typeface="+mj-lt"/>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5086350" y="2312670"/>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altLang="en-US" sz="2800" b="1" dirty="0">
                <a:solidFill>
                  <a:sysClr val="windowText" lastClr="000000"/>
                </a:solidFill>
                <a:latin typeface="Calibri" panose="020F0502020204030204"/>
              </a:rPr>
              <a:t>Q&amp;A</a:t>
            </a:r>
          </a:p>
          <a:p>
            <a:pPr>
              <a:defRPr/>
            </a:pPr>
            <a:endParaRPr lang="en-US" altLang="en-US" dirty="0">
              <a:solidFill>
                <a:sysClr val="windowText" lastClr="000000"/>
              </a:solidFill>
              <a:latin typeface="Calibri" panose="020F0502020204030204"/>
            </a:endParaRPr>
          </a:p>
        </p:txBody>
      </p:sp>
      <p:sp>
        <p:nvSpPr>
          <p:cNvPr id="7" name="Title 1">
            <a:extLst>
              <a:ext uri="{FF2B5EF4-FFF2-40B4-BE49-F238E27FC236}">
                <a16:creationId xmlns:a16="http://schemas.microsoft.com/office/drawing/2014/main" id="{8C558374-4FA9-41D8-9CF6-303C693E1729}"/>
              </a:ext>
            </a:extLst>
          </p:cNvPr>
          <p:cNvSpPr txBox="1">
            <a:spLocks/>
          </p:cNvSpPr>
          <p:nvPr/>
        </p:nvSpPr>
        <p:spPr bwMode="auto">
          <a:xfrm>
            <a:off x="1219200" y="1291516"/>
            <a:ext cx="100584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200" b="1" dirty="0">
                <a:solidFill>
                  <a:schemeClr val="accent4"/>
                </a:solidFill>
              </a:rPr>
              <a:t>Air Compressor Master Controls to Prevent Control Gap</a:t>
            </a:r>
          </a:p>
        </p:txBody>
      </p:sp>
      <p:sp>
        <p:nvSpPr>
          <p:cNvPr id="8" name="TextBox 7">
            <a:extLst>
              <a:ext uri="{FF2B5EF4-FFF2-40B4-BE49-F238E27FC236}">
                <a16:creationId xmlns:a16="http://schemas.microsoft.com/office/drawing/2014/main" id="{C01755A5-3AA8-41F1-8122-17C1B40429F0}"/>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2" name="Picture 1">
            <a:extLst>
              <a:ext uri="{FF2B5EF4-FFF2-40B4-BE49-F238E27FC236}">
                <a16:creationId xmlns:a16="http://schemas.microsoft.com/office/drawing/2014/main" id="{1FDF7C12-41FA-45E2-8837-937349F64D64}"/>
              </a:ext>
            </a:extLst>
          </p:cNvPr>
          <p:cNvPicPr>
            <a:picLocks noChangeAspect="1"/>
          </p:cNvPicPr>
          <p:nvPr/>
        </p:nvPicPr>
        <p:blipFill>
          <a:blip r:embed="rId2"/>
          <a:stretch>
            <a:fillRect/>
          </a:stretch>
        </p:blipFill>
        <p:spPr>
          <a:xfrm>
            <a:off x="9189014" y="4261123"/>
            <a:ext cx="1353429" cy="804742"/>
          </a:xfrm>
          <a:prstGeom prst="rect">
            <a:avLst/>
          </a:prstGeom>
        </p:spPr>
      </p:pic>
      <p:pic>
        <p:nvPicPr>
          <p:cNvPr id="3" name="Picture 2">
            <a:extLst>
              <a:ext uri="{FF2B5EF4-FFF2-40B4-BE49-F238E27FC236}">
                <a16:creationId xmlns:a16="http://schemas.microsoft.com/office/drawing/2014/main" id="{3A96A1B8-C1E8-4826-A1D3-49267F3183C3}"/>
              </a:ext>
            </a:extLst>
          </p:cNvPr>
          <p:cNvPicPr>
            <a:picLocks noChangeAspect="1"/>
          </p:cNvPicPr>
          <p:nvPr/>
        </p:nvPicPr>
        <p:blipFill>
          <a:blip r:embed="rId3"/>
          <a:stretch>
            <a:fillRect/>
          </a:stretch>
        </p:blipFill>
        <p:spPr>
          <a:xfrm>
            <a:off x="10527648" y="4038600"/>
            <a:ext cx="1664352" cy="1249788"/>
          </a:xfrm>
          <a:prstGeom prst="rect">
            <a:avLst/>
          </a:prstGeom>
        </p:spPr>
      </p:pic>
    </p:spTree>
    <p:extLst>
      <p:ext uri="{BB962C8B-B14F-4D97-AF65-F5344CB8AC3E}">
        <p14:creationId xmlns:p14="http://schemas.microsoft.com/office/powerpoint/2010/main" val="33885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1859684" y="1564129"/>
            <a:ext cx="84726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en-US" altLang="en-US" sz="2400" kern="0" dirty="0">
                <a:solidFill>
                  <a:prstClr val="black"/>
                </a:solidFill>
                <a:latin typeface="+mj-lt"/>
              </a:rPr>
              <a:t>The recording and slides of this webinar will be made available to attendees via email later today. </a:t>
            </a:r>
          </a:p>
          <a:p>
            <a:pPr algn="ctr" eaLnBrk="0" fontAlgn="base" hangingPunct="0">
              <a:spcBef>
                <a:spcPct val="0"/>
              </a:spcBef>
              <a:spcAft>
                <a:spcPct val="0"/>
              </a:spcAft>
              <a:defRPr/>
            </a:pPr>
            <a:endParaRPr lang="en-US" altLang="en-US" sz="2400" kern="0" dirty="0">
              <a:solidFill>
                <a:prstClr val="black"/>
              </a:solidFill>
              <a:latin typeface="+mj-lt"/>
            </a:endParaRPr>
          </a:p>
          <a:p>
            <a:pPr algn="ctr" eaLnBrk="0" fontAlgn="base" hangingPunct="0">
              <a:spcBef>
                <a:spcPct val="0"/>
              </a:spcBef>
              <a:spcAft>
                <a:spcPct val="0"/>
              </a:spcAft>
              <a:defRPr/>
            </a:pPr>
            <a:r>
              <a:rPr lang="en-US" altLang="en-US" sz="2400" kern="0" dirty="0">
                <a:solidFill>
                  <a:prstClr val="black"/>
                </a:solidFill>
                <a:latin typeface="+mj-lt"/>
              </a:rPr>
              <a:t>PDH Certificates will be e-mailed to Attendees within two days.</a:t>
            </a:r>
            <a:endParaRPr lang="en-US" altLang="en-US" sz="2400" b="1" kern="0" dirty="0">
              <a:solidFill>
                <a:prstClr val="black"/>
              </a:solidFill>
              <a:latin typeface="+mj-lt"/>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1981200" y="152400"/>
            <a:ext cx="8305800" cy="563562"/>
          </a:xfrm>
        </p:spPr>
        <p:txBody>
          <a:bodyPr/>
          <a:lstStyle/>
          <a:p>
            <a:pPr algn="ctr"/>
            <a:r>
              <a:rPr lang="en-US" dirty="0"/>
              <a:t>Thank you for attending!</a:t>
            </a:r>
          </a:p>
        </p:txBody>
      </p:sp>
      <p:sp>
        <p:nvSpPr>
          <p:cNvPr id="7" name="TextBox 6">
            <a:extLst>
              <a:ext uri="{FF2B5EF4-FFF2-40B4-BE49-F238E27FC236}">
                <a16:creationId xmlns:a16="http://schemas.microsoft.com/office/drawing/2014/main" id="{A12CE4BA-38FE-4F69-9562-4CBC0EFA178B}"/>
              </a:ext>
            </a:extLst>
          </p:cNvPr>
          <p:cNvSpPr txBox="1">
            <a:spLocks noChangeArrowheads="1"/>
          </p:cNvSpPr>
          <p:nvPr/>
        </p:nvSpPr>
        <p:spPr bwMode="auto">
          <a:xfrm>
            <a:off x="10034939" y="361706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600" dirty="0">
                <a:solidFill>
                  <a:prstClr val="black"/>
                </a:solidFill>
                <a:cs typeface="Arial" panose="020B0604020202020204" pitchFamily="34" charset="0"/>
              </a:rPr>
              <a:t>Sponsored by</a:t>
            </a:r>
          </a:p>
        </p:txBody>
      </p:sp>
      <p:pic>
        <p:nvPicPr>
          <p:cNvPr id="2" name="Picture 1">
            <a:extLst>
              <a:ext uri="{FF2B5EF4-FFF2-40B4-BE49-F238E27FC236}">
                <a16:creationId xmlns:a16="http://schemas.microsoft.com/office/drawing/2014/main" id="{E874F3E4-12BD-4EB8-870D-EC5ED4A705B9}"/>
              </a:ext>
            </a:extLst>
          </p:cNvPr>
          <p:cNvPicPr>
            <a:picLocks noChangeAspect="1"/>
          </p:cNvPicPr>
          <p:nvPr/>
        </p:nvPicPr>
        <p:blipFill>
          <a:blip r:embed="rId2"/>
          <a:stretch>
            <a:fillRect/>
          </a:stretch>
        </p:blipFill>
        <p:spPr>
          <a:xfrm>
            <a:off x="9174219" y="4282743"/>
            <a:ext cx="1353429" cy="804742"/>
          </a:xfrm>
          <a:prstGeom prst="rect">
            <a:avLst/>
          </a:prstGeom>
        </p:spPr>
      </p:pic>
      <p:pic>
        <p:nvPicPr>
          <p:cNvPr id="3" name="Picture 2">
            <a:extLst>
              <a:ext uri="{FF2B5EF4-FFF2-40B4-BE49-F238E27FC236}">
                <a16:creationId xmlns:a16="http://schemas.microsoft.com/office/drawing/2014/main" id="{A69184BF-772E-4AE9-A377-9980E3AC9DEF}"/>
              </a:ext>
            </a:extLst>
          </p:cNvPr>
          <p:cNvPicPr>
            <a:picLocks noChangeAspect="1"/>
          </p:cNvPicPr>
          <p:nvPr/>
        </p:nvPicPr>
        <p:blipFill>
          <a:blip r:embed="rId3"/>
          <a:stretch>
            <a:fillRect/>
          </a:stretch>
        </p:blipFill>
        <p:spPr>
          <a:xfrm>
            <a:off x="10527648" y="4060220"/>
            <a:ext cx="1664352" cy="1249788"/>
          </a:xfrm>
          <a:prstGeom prst="rect">
            <a:avLst/>
          </a:prstGeom>
        </p:spPr>
      </p:pic>
    </p:spTree>
    <p:extLst>
      <p:ext uri="{BB962C8B-B14F-4D97-AF65-F5344CB8AC3E}">
        <p14:creationId xmlns:p14="http://schemas.microsoft.com/office/powerpoint/2010/main" val="10463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2667000" y="5029200"/>
            <a:ext cx="6629399" cy="1107996"/>
          </a:xfrm>
          <a:prstGeom prst="rect">
            <a:avLst/>
          </a:prstGeom>
          <a:noFill/>
        </p:spPr>
        <p:txBody>
          <a:bodyPr wrap="square">
            <a:spAutoFit/>
          </a:bodyPr>
          <a:lstStyle/>
          <a:p>
            <a:pPr algn="ctr">
              <a:defRPr/>
            </a:pPr>
            <a:r>
              <a:rPr lang="en-US" sz="1600" b="1" kern="0" dirty="0">
                <a:solidFill>
                  <a:sysClr val="windowText" lastClr="000000"/>
                </a:solidFill>
                <a:latin typeface="Calibri" panose="020F0502020204030204"/>
              </a:rPr>
              <a:t>Thursday, June 18, 2020 – 2:00 PM EST</a:t>
            </a:r>
          </a:p>
          <a:p>
            <a:pPr algn="ctr">
              <a:defRPr/>
            </a:pPr>
            <a:r>
              <a:rPr lang="en-US" sz="1600" kern="0" dirty="0">
                <a:solidFill>
                  <a:sysClr val="windowText" lastClr="000000"/>
                </a:solidFill>
                <a:latin typeface="Calibri" panose="020F0502020204030204"/>
              </a:rPr>
              <a:t>Register for free at</a:t>
            </a:r>
          </a:p>
          <a:p>
            <a:pPr algn="ctr">
              <a:defRPr/>
            </a:pPr>
            <a:r>
              <a:rPr lang="en-US" sz="1600" kern="0" dirty="0">
                <a:solidFill>
                  <a:sysClr val="windowText" lastClr="000000"/>
                </a:solidFill>
                <a:latin typeface="Calibri" panose="020F0502020204030204"/>
                <a:hlinkClick r:id="rId2"/>
              </a:rPr>
              <a:t>www.airbestpractices.com/magazine/webinars</a:t>
            </a:r>
            <a:endParaRPr lang="en-US" sz="1600" kern="0" dirty="0">
              <a:solidFill>
                <a:sysClr val="windowText" lastClr="000000"/>
              </a:solidFill>
              <a:latin typeface="Calibri" panose="020F0502020204030204"/>
              <a:hlinkClick r:id="rId3"/>
            </a:endParaRPr>
          </a:p>
          <a:p>
            <a:pPr algn="ctr">
              <a:defRPr/>
            </a:pPr>
            <a:endParaRPr lang="en-US" kern="0" dirty="0">
              <a:solidFill>
                <a:sysClr val="windowText" lastClr="000000"/>
              </a:solidFill>
              <a:latin typeface="Calibri" panose="020F0502020204030204"/>
            </a:endParaRP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1219200" y="1541105"/>
            <a:ext cx="9982200" cy="738664"/>
          </a:xfrm>
          <a:prstGeom prst="rect">
            <a:avLst/>
          </a:prstGeom>
        </p:spPr>
        <p:txBody>
          <a:bodyPr vert="horz" rtlCol="0" anchor="b">
            <a:normAutofit fontScale="97500" lnSpcReduction="100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100" b="1" dirty="0">
                <a:cs typeface="Arial"/>
              </a:rPr>
              <a:t>June Webinar</a:t>
            </a:r>
            <a:br>
              <a:rPr lang="en-US" sz="2400" b="1" dirty="0">
                <a:solidFill>
                  <a:srgbClr val="85214B"/>
                </a:solidFill>
                <a:cs typeface="Arial"/>
              </a:rPr>
            </a:br>
            <a:r>
              <a:rPr lang="en-US" sz="2400" b="1" dirty="0">
                <a:solidFill>
                  <a:srgbClr val="008944"/>
                </a:solidFill>
                <a:latin typeface="Arial" panose="020B0604020202020204" pitchFamily="34" charset="0"/>
              </a:rPr>
              <a:t>VSD Air Compressor Installation Guidelines</a:t>
            </a:r>
          </a:p>
          <a:p>
            <a:pPr algn="ctr">
              <a:defRPr/>
            </a:pPr>
            <a:endParaRPr lang="en-US" sz="2400" b="1" dirty="0">
              <a:solidFill>
                <a:srgbClr val="85214B"/>
              </a:solidFill>
              <a:cs typeface="Arial"/>
            </a:endParaRPr>
          </a:p>
        </p:txBody>
      </p:sp>
      <p:sp>
        <p:nvSpPr>
          <p:cNvPr id="14" name="Rectangle 13">
            <a:extLst>
              <a:ext uri="{FF2B5EF4-FFF2-40B4-BE49-F238E27FC236}">
                <a16:creationId xmlns:a16="http://schemas.microsoft.com/office/drawing/2014/main" id="{A7A1E4D1-2D07-4D10-86A4-549044B0807A}"/>
              </a:ext>
            </a:extLst>
          </p:cNvPr>
          <p:cNvSpPr/>
          <p:nvPr/>
        </p:nvSpPr>
        <p:spPr>
          <a:xfrm>
            <a:off x="4660436" y="2099509"/>
            <a:ext cx="2871127" cy="202236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 name="Picture 2" descr="A person smiling for the camera&#10;&#10;Description automatically generated">
            <a:extLst>
              <a:ext uri="{FF2B5EF4-FFF2-40B4-BE49-F238E27FC236}">
                <a16:creationId xmlns:a16="http://schemas.microsoft.com/office/drawing/2014/main" id="{C30A95B4-03F8-4AE8-9E7A-7CB951306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874" y="2188752"/>
            <a:ext cx="1528852" cy="2297629"/>
          </a:xfrm>
          <a:prstGeom prst="rect">
            <a:avLst/>
          </a:prstGeom>
        </p:spPr>
      </p:pic>
      <p:grpSp>
        <p:nvGrpSpPr>
          <p:cNvPr id="16" name="Group 15">
            <a:extLst>
              <a:ext uri="{FF2B5EF4-FFF2-40B4-BE49-F238E27FC236}">
                <a16:creationId xmlns:a16="http://schemas.microsoft.com/office/drawing/2014/main" id="{725EC321-2281-4D85-810E-52814EE137C3}"/>
              </a:ext>
            </a:extLst>
          </p:cNvPr>
          <p:cNvGrpSpPr/>
          <p:nvPr/>
        </p:nvGrpSpPr>
        <p:grpSpPr>
          <a:xfrm>
            <a:off x="4660436" y="3962400"/>
            <a:ext cx="2871127" cy="888486"/>
            <a:chOff x="1249394" y="1756545"/>
            <a:chExt cx="3080761" cy="794482"/>
          </a:xfrm>
        </p:grpSpPr>
        <p:sp>
          <p:nvSpPr>
            <p:cNvPr id="17" name="Speech Bubble: Rectangle 16">
              <a:extLst>
                <a:ext uri="{FF2B5EF4-FFF2-40B4-BE49-F238E27FC236}">
                  <a16:creationId xmlns:a16="http://schemas.microsoft.com/office/drawing/2014/main" id="{09947C91-E8D7-47CF-9DA6-61648441713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Speech Bubble: Rectangle 4">
              <a:extLst>
                <a:ext uri="{FF2B5EF4-FFF2-40B4-BE49-F238E27FC236}">
                  <a16:creationId xmlns:a16="http://schemas.microsoft.com/office/drawing/2014/main" id="{4C260CA1-E900-4400-9D30-B98BC8C21E28}"/>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spcBef>
                  <a:spcPct val="0"/>
                </a:spcBef>
              </a:pPr>
              <a:r>
                <a:rPr lang="en-US" b="1" dirty="0"/>
                <a:t>Loran Circle</a:t>
              </a:r>
            </a:p>
            <a:p>
              <a:pPr algn="ctr" defTabSz="800100">
                <a:spcBef>
                  <a:spcPct val="0"/>
                </a:spcBef>
              </a:pPr>
              <a:r>
                <a:rPr lang="en-US" sz="1300" dirty="0"/>
                <a:t>Keynote Speaker</a:t>
              </a:r>
            </a:p>
            <a:p>
              <a:pPr algn="ctr" defTabSz="800100">
                <a:spcBef>
                  <a:spcPct val="0"/>
                </a:spcBef>
              </a:pPr>
              <a:r>
                <a:rPr lang="en-US" sz="1300" i="1" dirty="0"/>
                <a:t>Circle Training &amp; Consulting</a:t>
              </a:r>
            </a:p>
          </p:txBody>
        </p:sp>
      </p:grpSp>
    </p:spTree>
    <p:extLst>
      <p:ext uri="{BB962C8B-B14F-4D97-AF65-F5344CB8AC3E}">
        <p14:creationId xmlns:p14="http://schemas.microsoft.com/office/powerpoint/2010/main" val="4129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a:bodyPr>
          <a:lstStyle/>
          <a:p>
            <a:r>
              <a:rPr lang="en-US" b="1" dirty="0"/>
              <a:t>Air Compressor Master Controls to Prevent Control Gap</a:t>
            </a:r>
            <a:endParaRPr lang="en-US" dirty="0"/>
          </a:p>
        </p:txBody>
      </p:sp>
      <p:sp>
        <p:nvSpPr>
          <p:cNvPr id="3" name="Title 1">
            <a:extLst>
              <a:ext uri="{FF2B5EF4-FFF2-40B4-BE49-F238E27FC236}">
                <a16:creationId xmlns:a16="http://schemas.microsoft.com/office/drawing/2014/main" id="{6F06D685-F426-4AC9-AC6B-6C919A701873}"/>
              </a:ext>
            </a:extLst>
          </p:cNvPr>
          <p:cNvSpPr txBox="1">
            <a:spLocks/>
          </p:cNvSpPr>
          <p:nvPr/>
        </p:nvSpPr>
        <p:spPr>
          <a:xfrm>
            <a:off x="3048000" y="3134838"/>
            <a:ext cx="6172200" cy="1208562"/>
          </a:xfrm>
          <a:prstGeom prst="rect">
            <a:avLst/>
          </a:prstGeom>
        </p:spPr>
        <p:txBody>
          <a:bodyPr vert="horz" anchor="b">
            <a:normAutofit fontScale="90000" lnSpcReduction="1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808080"/>
                </a:solidFill>
                <a:effectLst/>
                <a:uLnTx/>
                <a:uFillTx/>
                <a:latin typeface="Arial"/>
                <a:ea typeface="+mj-ea"/>
                <a:cs typeface="+mj-cs"/>
              </a:rPr>
              <a:t>5/21/2020</a:t>
            </a:r>
            <a:br>
              <a:rPr kumimoji="0" lang="en-US" sz="2200" b="1" i="0" u="none" strike="noStrike" kern="1200" cap="none" spc="0" normalizeH="0" baseline="0" noProof="0" dirty="0">
                <a:ln>
                  <a:noFill/>
                </a:ln>
                <a:solidFill>
                  <a:srgbClr val="808080"/>
                </a:solidFill>
                <a:effectLst/>
                <a:uLnTx/>
                <a:uFillTx/>
                <a:latin typeface="Arial"/>
                <a:ea typeface="+mj-ea"/>
                <a:cs typeface="+mj-cs"/>
              </a:rPr>
            </a:br>
            <a:r>
              <a:rPr kumimoji="0" lang="en-US" sz="2200" b="1" i="0" u="none" strike="noStrike" kern="1200" cap="none" spc="0" normalizeH="0" baseline="0" noProof="0" dirty="0">
                <a:ln>
                  <a:noFill/>
                </a:ln>
                <a:solidFill>
                  <a:srgbClr val="808080"/>
                </a:solidFill>
                <a:effectLst/>
                <a:uLnTx/>
                <a:uFillTx/>
                <a:latin typeface="Arial"/>
                <a:ea typeface="+mj-ea"/>
                <a:cs typeface="+mj-cs"/>
              </a:rPr>
              <a:t>Tim Dugan, P.E.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Arial"/>
                <a:ea typeface="+mj-ea"/>
                <a:cs typeface="+mj-cs"/>
              </a:rPr>
              <a:t>Compression Engineering Corporation</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208914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2019300" y="1219200"/>
            <a:ext cx="8229600" cy="3886200"/>
          </a:xfrm>
        </p:spPr>
        <p:txBody>
          <a:bodyPr>
            <a:normAutofit lnSpcReduction="10000"/>
          </a:bodyPr>
          <a:lstStyle/>
          <a:p>
            <a:r>
              <a:rPr lang="en-US" sz="2800" dirty="0"/>
              <a:t>Definitions</a:t>
            </a:r>
          </a:p>
          <a:p>
            <a:r>
              <a:rPr lang="en-US" sz="2800" dirty="0"/>
              <a:t>Example System</a:t>
            </a:r>
          </a:p>
          <a:p>
            <a:r>
              <a:rPr lang="en-US" sz="2800" dirty="0"/>
              <a:t>Problem Definition:  Lost in Translation</a:t>
            </a:r>
          </a:p>
          <a:p>
            <a:r>
              <a:rPr lang="en-US" sz="2800" dirty="0"/>
              <a:t>Solution:  Create a Map to Avoid Predictable Problems</a:t>
            </a:r>
          </a:p>
          <a:p>
            <a:r>
              <a:rPr lang="en-US" sz="2800" dirty="0"/>
              <a:t>Compressor Sizing Options to Avoid Problem</a:t>
            </a:r>
          </a:p>
          <a:p>
            <a:r>
              <a:rPr lang="en-US" sz="2800" dirty="0"/>
              <a:t>Controls Options to Avoid Problem</a:t>
            </a:r>
          </a:p>
          <a:p>
            <a:r>
              <a:rPr lang="en-US" sz="2800" dirty="0"/>
              <a:t>Conclusions</a:t>
            </a:r>
          </a:p>
          <a:p>
            <a:endParaRPr lang="en-US" dirty="0"/>
          </a:p>
        </p:txBody>
      </p:sp>
    </p:spTree>
    <p:extLst>
      <p:ext uri="{BB962C8B-B14F-4D97-AF65-F5344CB8AC3E}">
        <p14:creationId xmlns:p14="http://schemas.microsoft.com/office/powerpoint/2010/main" val="296848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1371600" y="1023256"/>
            <a:ext cx="9525000" cy="4691743"/>
          </a:xfrm>
        </p:spPr>
        <p:txBody>
          <a:bodyPr>
            <a:normAutofit/>
          </a:bodyPr>
          <a:lstStyle/>
          <a:p>
            <a:r>
              <a:rPr lang="en-US" b="1" dirty="0"/>
              <a:t>Trim:					Base:</a:t>
            </a:r>
          </a:p>
          <a:p>
            <a:endParaRPr lang="en-US" b="1" dirty="0"/>
          </a:p>
          <a:p>
            <a:endParaRPr lang="en-US" b="1" dirty="0"/>
          </a:p>
          <a:p>
            <a:endParaRPr lang="en-US" b="1" dirty="0"/>
          </a:p>
          <a:p>
            <a:endParaRPr lang="en-US" b="1" dirty="0"/>
          </a:p>
          <a:p>
            <a:r>
              <a:rPr lang="en-US" b="1" dirty="0"/>
              <a:t>Unloaded: 				Turn-down:</a:t>
            </a:r>
          </a:p>
          <a:p>
            <a:endParaRPr lang="en-US" b="1" dirty="0"/>
          </a:p>
          <a:p>
            <a:pPr marL="0" indent="0">
              <a:buNone/>
            </a:pPr>
            <a:endParaRPr lang="en-US" b="1" i="1" dirty="0"/>
          </a:p>
          <a:p>
            <a:pPr marL="0" indent="0">
              <a:buNone/>
            </a:pPr>
            <a:endParaRPr lang="en-US" dirty="0"/>
          </a:p>
        </p:txBody>
      </p:sp>
      <p:pic>
        <p:nvPicPr>
          <p:cNvPr id="1032" name="Picture 8" descr="The 7 Best Pruners of 2020">
            <a:extLst>
              <a:ext uri="{FF2B5EF4-FFF2-40B4-BE49-F238E27FC236}">
                <a16:creationId xmlns:a16="http://schemas.microsoft.com/office/drawing/2014/main" id="{6F6CCB9A-5125-4B7E-A1BB-1E84C38D6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909" y="1585232"/>
            <a:ext cx="244928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ruck Bed Dimensions - Liquid Image">
            <a:extLst>
              <a:ext uri="{FF2B5EF4-FFF2-40B4-BE49-F238E27FC236}">
                <a16:creationId xmlns:a16="http://schemas.microsoft.com/office/drawing/2014/main" id="{CC4CBAAF-21DF-4459-A17A-19C0168FDD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7166" y="3901168"/>
            <a:ext cx="202300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op 6 Causes of Steering Wheel Hard to Turn and Solutions">
            <a:extLst>
              <a:ext uri="{FF2B5EF4-FFF2-40B4-BE49-F238E27FC236}">
                <a16:creationId xmlns:a16="http://schemas.microsoft.com/office/drawing/2014/main" id="{0BFAB0E4-0023-45B9-B864-4ADF011EA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686" y="3901168"/>
            <a:ext cx="206114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4EB88378-E953-4150-9163-79DA3B44C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686" y="1585232"/>
            <a:ext cx="2388198"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302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Benutzerdefiniertes Design">
  <a:themeElements>
    <a:clrScheme name="KL Design">
      <a:dk1>
        <a:srgbClr val="000000"/>
      </a:dk1>
      <a:lt1>
        <a:srgbClr val="FFFFFF"/>
      </a:lt1>
      <a:dk2>
        <a:srgbClr val="000000"/>
      </a:dk2>
      <a:lt2>
        <a:srgbClr val="656567"/>
      </a:lt2>
      <a:accent1>
        <a:srgbClr val="A7A8AA"/>
      </a:accent1>
      <a:accent2>
        <a:srgbClr val="CFD0D2"/>
      </a:accent2>
      <a:accent3>
        <a:srgbClr val="FFFFFF"/>
      </a:accent3>
      <a:accent4>
        <a:srgbClr val="000000"/>
      </a:accent4>
      <a:accent5>
        <a:srgbClr val="D0D1D2"/>
      </a:accent5>
      <a:accent6>
        <a:srgbClr val="BBBCBE"/>
      </a:accent6>
      <a:hlink>
        <a:srgbClr val="646567"/>
      </a:hlink>
      <a:folHlink>
        <a:srgbClr val="FFB800"/>
      </a:folHlink>
    </a:clrScheme>
    <a:fontScheme name="Benutzerdefiniertes Design">
      <a:majorFont>
        <a:latin typeface="Arial"/>
        <a:ea typeface=""/>
        <a:cs typeface=""/>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000"/>
          </a:lnSpc>
          <a:spcBef>
            <a:spcPct val="0"/>
          </a:spcBef>
          <a:spcAft>
            <a:spcPct val="0"/>
          </a:spcAft>
          <a:buClrTx/>
          <a:buSzTx/>
          <a:buFont typeface="Times" pitchFamily="18" charset="0"/>
          <a:buNone/>
          <a:tabLst/>
          <a:defRPr kumimoji="0" lang="de-DE" altLang="de-DE" sz="1600" b="0" i="0" u="none" strike="noStrike" cap="none" normalizeH="0" baseline="0" smtClean="0">
            <a:ln>
              <a:noFill/>
            </a:ln>
            <a:solidFill>
              <a:schemeClr val="tx1"/>
            </a:solidFill>
            <a:effectLst/>
            <a:latin typeface="Arial" charset="0"/>
            <a:ea typeface="ＭＳ Ｐゴシック" pitchFamily="34" charset="-128"/>
            <a:cs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ts val="2000"/>
          </a:lnSpc>
          <a:spcBef>
            <a:spcPct val="0"/>
          </a:spcBef>
          <a:spcAft>
            <a:spcPct val="0"/>
          </a:spcAft>
          <a:buClrTx/>
          <a:buSzTx/>
          <a:buFont typeface="Times" pitchFamily="18" charset="0"/>
          <a:buNone/>
          <a:tabLst/>
          <a:defRPr kumimoji="0" lang="de-DE" altLang="de-DE" sz="1600" b="0" i="0" u="none" strike="noStrike" cap="none" normalizeH="0" baseline="0" smtClean="0">
            <a:ln>
              <a:noFill/>
            </a:ln>
            <a:solidFill>
              <a:schemeClr val="tx1"/>
            </a:solidFill>
            <a:effectLst/>
            <a:latin typeface="Arial" charset="0"/>
            <a:ea typeface="ＭＳ Ｐゴシック" pitchFamily="34" charset="-128"/>
            <a:cs typeface="Arial" charset="0"/>
          </a:defRPr>
        </a:defPPr>
      </a:lstStyle>
    </a:lnDef>
  </a:objectDefaults>
  <a:extraClrSchemeLst>
    <a:extraClrScheme>
      <a:clrScheme name="Benutzerdefiniertes Design 1">
        <a:dk1>
          <a:srgbClr val="000000"/>
        </a:dk1>
        <a:lt1>
          <a:srgbClr val="FFFFFF"/>
        </a:lt1>
        <a:dk2>
          <a:srgbClr val="000000"/>
        </a:dk2>
        <a:lt2>
          <a:srgbClr val="656567"/>
        </a:lt2>
        <a:accent1>
          <a:srgbClr val="A7A8AA"/>
        </a:accent1>
        <a:accent2>
          <a:srgbClr val="CFD0D2"/>
        </a:accent2>
        <a:accent3>
          <a:srgbClr val="FFFFFF"/>
        </a:accent3>
        <a:accent4>
          <a:srgbClr val="000000"/>
        </a:accent4>
        <a:accent5>
          <a:srgbClr val="D0D1D2"/>
        </a:accent5>
        <a:accent6>
          <a:srgbClr val="BBBCBE"/>
        </a:accent6>
        <a:hlink>
          <a:srgbClr val="A7A8AA"/>
        </a:hlink>
        <a:folHlink>
          <a:srgbClr val="A7A8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_Presentations_A4.potx [Read-Only]" id="{A0A2E04B-85F2-434C-A3B4-2C7AE4462233}" vid="{9AAF88D3-8EE8-47B7-AFBA-EB8E4311B66C}"/>
    </a:ext>
  </a:extLst>
</a:theme>
</file>

<file path=ppt/theme/theme3.xml><?xml version="1.0" encoding="utf-8"?>
<a:theme xmlns:a="http://schemas.openxmlformats.org/drawingml/2006/main" name="Larissa-Design">
  <a:themeElements>
    <a:clrScheme name="BEKO">
      <a:dk1>
        <a:srgbClr val="DFE8F2"/>
      </a:dk1>
      <a:lt1>
        <a:srgbClr val="FFFFFF"/>
      </a:lt1>
      <a:dk2>
        <a:srgbClr val="9FC6E3"/>
      </a:dk2>
      <a:lt2>
        <a:srgbClr val="CCDEEC"/>
      </a:lt2>
      <a:accent1>
        <a:srgbClr val="86909C"/>
      </a:accent1>
      <a:accent2>
        <a:srgbClr val="98B911"/>
      </a:accent2>
      <a:accent3>
        <a:srgbClr val="00419A"/>
      </a:accent3>
      <a:accent4>
        <a:srgbClr val="508ECE"/>
      </a:accent4>
      <a:accent5>
        <a:srgbClr val="CB0037"/>
      </a:accent5>
      <a:accent6>
        <a:srgbClr val="FFDC1E"/>
      </a:accent6>
      <a:hlink>
        <a:srgbClr val="989FA5"/>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tlCol="0">
        <a:spAutoFit/>
      </a:bodyPr>
      <a:lstStyle>
        <a:defPPr>
          <a:defRPr sz="1100" dirty="0">
            <a:solidFill>
              <a:schemeClr val="accent1"/>
            </a:solidFill>
          </a:defRPr>
        </a:defPPr>
      </a:lstStyle>
    </a:txDef>
  </a:objectDefaults>
  <a:extraClrSchemeLst/>
  <a:extLst>
    <a:ext uri="{05A4C25C-085E-4340-85A3-A5531E510DB2}">
      <thm15:themeFamily xmlns:thm15="http://schemas.microsoft.com/office/thememl/2012/main" name="Presentation1" id="{3C82CFD7-3DAC-4903-93A7-C8C8392D0675}" vid="{9BB42200-3AA3-408B-AEAE-2FE58B1D77A5}"/>
    </a:ext>
  </a:extLst>
</a:theme>
</file>

<file path=ppt/theme/theme4.xml><?xml version="1.0" encoding="utf-8"?>
<a:theme xmlns:a="http://schemas.openxmlformats.org/drawingml/2006/main" name="Kantoorth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9041</TotalTime>
  <Words>3873</Words>
  <Application>Microsoft Office PowerPoint</Application>
  <PresentationFormat>Widescreen</PresentationFormat>
  <Paragraphs>580</Paragraphs>
  <Slides>62</Slides>
  <Notes>21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62</vt:i4>
      </vt:variant>
    </vt:vector>
  </HeadingPairs>
  <TitlesOfParts>
    <vt:vector size="76" baseType="lpstr">
      <vt:lpstr>Arial</vt:lpstr>
      <vt:lpstr>Calibri</vt:lpstr>
      <vt:lpstr>Calibri Light</vt:lpstr>
      <vt:lpstr>Cambria Math</vt:lpstr>
      <vt:lpstr>Kievit Offc Pro</vt:lpstr>
      <vt:lpstr>KievitOffcPro</vt:lpstr>
      <vt:lpstr>KievitOffcPro-Bold</vt:lpstr>
      <vt:lpstr>Times</vt:lpstr>
      <vt:lpstr>Trebuchet MS</vt:lpstr>
      <vt:lpstr>Wingdings</vt:lpstr>
      <vt:lpstr>BP Expo PowerPoint Template</vt:lpstr>
      <vt:lpstr>Benutzerdefiniertes Design</vt:lpstr>
      <vt:lpstr>Larissa-Design</vt:lpstr>
      <vt:lpstr>Kantoorthema</vt:lpstr>
      <vt:lpstr>PowerPoint Presentation</vt:lpstr>
      <vt:lpstr>Q&amp;A Format</vt:lpstr>
      <vt:lpstr>Handouts</vt:lpstr>
      <vt:lpstr>Disclaimer</vt:lpstr>
      <vt:lpstr>PowerPoint Presentation</vt:lpstr>
      <vt:lpstr>About the Speaker</vt:lpstr>
      <vt:lpstr>Air Compressor Master Controls to Prevent Control Gap</vt:lpstr>
      <vt:lpstr>Outline</vt:lpstr>
      <vt:lpstr>Definitions</vt:lpstr>
      <vt:lpstr>Definitions</vt:lpstr>
      <vt:lpstr>Definitions</vt:lpstr>
      <vt:lpstr>Definitions</vt:lpstr>
      <vt:lpstr>Example System</vt:lpstr>
      <vt:lpstr>Example System</vt:lpstr>
      <vt:lpstr>Example System</vt:lpstr>
      <vt:lpstr>Problem Definition:  “Lost in Translation”</vt:lpstr>
      <vt:lpstr>Problem Definition: “Lost in Translation”</vt:lpstr>
      <vt:lpstr>Problem Definition: “Lost in Translation”</vt:lpstr>
      <vt:lpstr>Problem Definition: “Lost in Translation”</vt:lpstr>
      <vt:lpstr>Problem Definition:  “Lost in Translation”</vt:lpstr>
      <vt:lpstr>Problem Definition:  “Lost in Translation”</vt:lpstr>
      <vt:lpstr>Understand the Dictionary:  PV Physics</vt:lpstr>
      <vt:lpstr>Flow Measurement:  Predicting Problem Areas</vt:lpstr>
      <vt:lpstr>Create a Flow Map to Predict Problem Areas</vt:lpstr>
      <vt:lpstr>Solve Problem by Compressor Sizing</vt:lpstr>
      <vt:lpstr>Solve Problem by Controls Tuning</vt:lpstr>
      <vt:lpstr>Summary</vt:lpstr>
      <vt:lpstr>About the Speaker</vt:lpstr>
      <vt:lpstr>Energy savings at a glass factory</vt:lpstr>
      <vt:lpstr>Compressed air in glass industry</vt:lpstr>
      <vt:lpstr>Compressed air system lay out</vt:lpstr>
      <vt:lpstr>Compressor room lay out - before</vt:lpstr>
      <vt:lpstr>Before implementation</vt:lpstr>
      <vt:lpstr>Before implementation</vt:lpstr>
      <vt:lpstr>How do we add value</vt:lpstr>
      <vt:lpstr>Compressor room lay out - improvements</vt:lpstr>
      <vt:lpstr>Requirement from customer</vt:lpstr>
      <vt:lpstr>1st Phase implementation results</vt:lpstr>
      <vt:lpstr>PowerPoint Presentation</vt:lpstr>
      <vt:lpstr>PowerPoint Presentation</vt:lpstr>
      <vt:lpstr>PowerPoint Presentation</vt:lpstr>
      <vt:lpstr>About the Speaker</vt:lpstr>
      <vt:lpstr>Holistic approach to compressed air system measurement and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kimberly vickman</cp:lastModifiedBy>
  <cp:revision>224</cp:revision>
  <dcterms:created xsi:type="dcterms:W3CDTF">2013-07-31T15:38:58Z</dcterms:created>
  <dcterms:modified xsi:type="dcterms:W3CDTF">2020-05-21T15:28:18Z</dcterms:modified>
</cp:coreProperties>
</file>