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 id="2147483680" r:id="rId3"/>
    <p:sldMasterId id="2147483684" r:id="rId4"/>
    <p:sldMasterId id="2147483686" r:id="rId5"/>
    <p:sldMasterId id="2147483697" r:id="rId6"/>
    <p:sldMasterId id="2147483699" r:id="rId7"/>
    <p:sldMasterId id="2147483705" r:id="rId8"/>
    <p:sldMasterId id="2147483707" r:id="rId9"/>
    <p:sldMasterId id="2147483713" r:id="rId10"/>
  </p:sldMasterIdLst>
  <p:notesMasterIdLst>
    <p:notesMasterId r:id="rId65"/>
  </p:notesMasterIdLst>
  <p:handoutMasterIdLst>
    <p:handoutMasterId r:id="rId66"/>
  </p:handoutMasterIdLst>
  <p:sldIdLst>
    <p:sldId id="666" r:id="rId11"/>
    <p:sldId id="328" r:id="rId12"/>
    <p:sldId id="329" r:id="rId13"/>
    <p:sldId id="667" r:id="rId14"/>
    <p:sldId id="382" r:id="rId15"/>
    <p:sldId id="402" r:id="rId16"/>
    <p:sldId id="686" r:id="rId17"/>
    <p:sldId id="342" r:id="rId18"/>
    <p:sldId id="332" r:id="rId19"/>
    <p:sldId id="392" r:id="rId20"/>
    <p:sldId id="375" r:id="rId21"/>
    <p:sldId id="376" r:id="rId22"/>
    <p:sldId id="377" r:id="rId23"/>
    <p:sldId id="257" r:id="rId24"/>
    <p:sldId id="383" r:id="rId25"/>
    <p:sldId id="381" r:id="rId26"/>
    <p:sldId id="380" r:id="rId27"/>
    <p:sldId id="335" r:id="rId28"/>
    <p:sldId id="388" r:id="rId29"/>
    <p:sldId id="390" r:id="rId30"/>
    <p:sldId id="391" r:id="rId31"/>
    <p:sldId id="389" r:id="rId32"/>
    <p:sldId id="378" r:id="rId33"/>
    <p:sldId id="379" r:id="rId34"/>
    <p:sldId id="384" r:id="rId35"/>
    <p:sldId id="337" r:id="rId36"/>
    <p:sldId id="371" r:id="rId37"/>
    <p:sldId id="372" r:id="rId38"/>
    <p:sldId id="373" r:id="rId39"/>
    <p:sldId id="374" r:id="rId40"/>
    <p:sldId id="385" r:id="rId41"/>
    <p:sldId id="370" r:id="rId42"/>
    <p:sldId id="687" r:id="rId43"/>
    <p:sldId id="386" r:id="rId44"/>
    <p:sldId id="387" r:id="rId45"/>
    <p:sldId id="682" r:id="rId46"/>
    <p:sldId id="264" r:id="rId47"/>
    <p:sldId id="348" r:id="rId48"/>
    <p:sldId id="350" r:id="rId49"/>
    <p:sldId id="299" r:id="rId50"/>
    <p:sldId id="685" r:id="rId51"/>
    <p:sldId id="344" r:id="rId52"/>
    <p:sldId id="346" r:id="rId53"/>
    <p:sldId id="363" r:id="rId54"/>
    <p:sldId id="285" r:id="rId55"/>
    <p:sldId id="349" r:id="rId56"/>
    <p:sldId id="351" r:id="rId57"/>
    <p:sldId id="368" r:id="rId58"/>
    <p:sldId id="364" r:id="rId59"/>
    <p:sldId id="355" r:id="rId60"/>
    <p:sldId id="292" r:id="rId61"/>
    <p:sldId id="673" r:id="rId62"/>
    <p:sldId id="679" r:id="rId63"/>
    <p:sldId id="68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7B696A-E2DF-45AE-83A6-D94432175D69}">
          <p14:sldIdLst>
            <p14:sldId id="666"/>
            <p14:sldId id="328"/>
            <p14:sldId id="329"/>
            <p14:sldId id="667"/>
            <p14:sldId id="382"/>
            <p14:sldId id="402"/>
            <p14:sldId id="686"/>
            <p14:sldId id="342"/>
            <p14:sldId id="332"/>
            <p14:sldId id="392"/>
            <p14:sldId id="375"/>
            <p14:sldId id="376"/>
            <p14:sldId id="377"/>
            <p14:sldId id="257"/>
            <p14:sldId id="383"/>
            <p14:sldId id="381"/>
            <p14:sldId id="380"/>
            <p14:sldId id="335"/>
            <p14:sldId id="388"/>
            <p14:sldId id="390"/>
            <p14:sldId id="391"/>
            <p14:sldId id="389"/>
            <p14:sldId id="378"/>
            <p14:sldId id="379"/>
            <p14:sldId id="384"/>
            <p14:sldId id="337"/>
            <p14:sldId id="371"/>
            <p14:sldId id="372"/>
            <p14:sldId id="373"/>
            <p14:sldId id="374"/>
            <p14:sldId id="385"/>
            <p14:sldId id="370"/>
            <p14:sldId id="687"/>
            <p14:sldId id="386"/>
            <p14:sldId id="387"/>
            <p14:sldId id="682"/>
            <p14:sldId id="264"/>
            <p14:sldId id="348"/>
            <p14:sldId id="350"/>
            <p14:sldId id="299"/>
            <p14:sldId id="685"/>
            <p14:sldId id="344"/>
            <p14:sldId id="346"/>
            <p14:sldId id="363"/>
            <p14:sldId id="285"/>
            <p14:sldId id="349"/>
            <p14:sldId id="351"/>
            <p14:sldId id="368"/>
            <p14:sldId id="364"/>
            <p14:sldId id="355"/>
            <p14:sldId id="292"/>
          </p14:sldIdLst>
        </p14:section>
        <p14:section name="Default Section" id="{5AE0C682-F3D4-437F-8643-5F3BF4174D4E}">
          <p14:sldIdLst>
            <p14:sldId id="673"/>
            <p14:sldId id="679"/>
            <p14:sldId id="6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68" autoAdjust="0"/>
    <p:restoredTop sz="94558" autoAdjust="0"/>
  </p:normalViewPr>
  <p:slideViewPr>
    <p:cSldViewPr>
      <p:cViewPr varScale="1">
        <p:scale>
          <a:sx n="88" d="100"/>
          <a:sy n="88" d="100"/>
        </p:scale>
        <p:origin x="282" y="21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3/25/2021</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3/25/2021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available recording Best Practices 2020 online event Sept 22nd &amp; 23rd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284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Handouts include velocity charts and a handout from the Nashville 2019 EXPO Designing Piping Systems for Low Pressure Drop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483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readings are scan rate 25 s/sec average data interval 10 sec / data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632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619,000 kWh / </a:t>
            </a:r>
            <a:r>
              <a:rPr lang="en-US" dirty="0" err="1"/>
              <a:t>yr</a:t>
            </a:r>
            <a:r>
              <a:rPr lang="en-US" dirty="0"/>
              <a:t> @ 7 cents / kWh = $43,000 /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20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localized pressure loss. When air flow rate peaks, supply pressure decays by about 2 psi but the downward pressure excursion of distribution pressure is about 8 psig.</a:t>
            </a:r>
          </a:p>
          <a:p>
            <a:r>
              <a:rPr lang="en-US" dirty="0"/>
              <a:t>Sometimes there is a localized choke point in the distribution piping that can be corrected. Other times the air flow rate is just too high for the pipeline capacity.</a:t>
            </a:r>
          </a:p>
          <a:p>
            <a:endParaRPr lang="en-US" dirty="0"/>
          </a:p>
          <a:p>
            <a:r>
              <a:rPr lang="en-US" dirty="0"/>
              <a:t>With system wide pressure decay there is drawdown of both supply side and distribution piping pressure.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038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42A93-D1A9-4768-8056-ABF7DDFA10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137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image" Target="../media/image5.png"/><Relationship Id="rId1" Type="http://schemas.openxmlformats.org/officeDocument/2006/relationships/slideMaster" Target="../slideMasters/slideMaster10.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40"/>
            <a:ext cx="9220200" cy="202799"/>
          </a:xfrm>
          <a:prstGeom prst="rect">
            <a:avLst/>
          </a:prstGeom>
        </p:spPr>
      </p:pic>
      <p:pic>
        <p:nvPicPr>
          <p:cNvPr id="9" name="Picture 8">
            <a:hlinkClick r:id="rId3"/>
            <a:extLst>
              <a:ext uri="{FF2B5EF4-FFF2-40B4-BE49-F238E27FC236}">
                <a16:creationId xmlns:a16="http://schemas.microsoft.com/office/drawing/2014/main" id="{9DA41F06-7F3B-480C-990E-C147965EC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2" name="Picture 1">
            <a:extLst>
              <a:ext uri="{FF2B5EF4-FFF2-40B4-BE49-F238E27FC236}">
                <a16:creationId xmlns:a16="http://schemas.microsoft.com/office/drawing/2014/main" id="{45AE93FA-A512-4D4A-96CA-123199D25408}"/>
              </a:ext>
            </a:extLst>
          </p:cNvPr>
          <p:cNvPicPr>
            <a:picLocks noChangeAspect="1"/>
          </p:cNvPicPr>
          <p:nvPr userDrawn="1"/>
        </p:nvPicPr>
        <p:blipFill>
          <a:blip r:embed="rId5"/>
          <a:stretch>
            <a:fillRect/>
          </a:stretch>
        </p:blipFill>
        <p:spPr>
          <a:xfrm>
            <a:off x="9016325" y="5529833"/>
            <a:ext cx="2786113" cy="95105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D997-E13C-4419-A4B2-14B395A7A975}"/>
              </a:ext>
            </a:extLst>
          </p:cNvPr>
          <p:cNvSpPr>
            <a:spLocks noGrp="1"/>
          </p:cNvSpPr>
          <p:nvPr>
            <p:ph type="title"/>
          </p:nvPr>
        </p:nvSpPr>
        <p:spPr>
          <a:xfrm>
            <a:off x="1601696" y="274638"/>
            <a:ext cx="8964707" cy="1143000"/>
          </a:xfrm>
        </p:spPr>
        <p:txBody>
          <a:bodyPr/>
          <a:lstStyle>
            <a:lvl1pPr>
              <a:defRPr>
                <a:solidFill>
                  <a:schemeClr val="bg1"/>
                </a:solidFill>
                <a:latin typeface="Acumin Pro Condensed Black" panose="020B0906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5A21C4F5-EBE1-4C64-9E85-EB1C7981EEC4}"/>
              </a:ext>
            </a:extLst>
          </p:cNvPr>
          <p:cNvSpPr>
            <a:spLocks noGrp="1"/>
          </p:cNvSpPr>
          <p:nvPr>
            <p:ph type="body" sz="quarter" idx="10"/>
          </p:nvPr>
        </p:nvSpPr>
        <p:spPr>
          <a:xfrm>
            <a:off x="3226548" y="1952625"/>
            <a:ext cx="5715000" cy="3829050"/>
          </a:xfrm>
          <a:prstGeom prst="rect">
            <a:avLst/>
          </a:prstGeom>
        </p:spPr>
        <p:txBody>
          <a:bodyPr/>
          <a:lstStyle>
            <a:lvl1pPr>
              <a:defRPr>
                <a:solidFill>
                  <a:schemeClr val="bg1"/>
                </a:solidFill>
                <a:latin typeface="Acumin Pro Condensed" panose="020B0506020202020204" pitchFamily="34" charset="0"/>
              </a:defRPr>
            </a:lvl1pPr>
            <a:lvl2pPr>
              <a:defRPr>
                <a:solidFill>
                  <a:schemeClr val="bg1"/>
                </a:solidFill>
                <a:latin typeface="Acumin Pro Condensed" panose="020B0506020202020204" pitchFamily="34" charset="0"/>
              </a:defRPr>
            </a:lvl2pPr>
            <a:lvl3pPr>
              <a:defRPr>
                <a:solidFill>
                  <a:schemeClr val="bg1"/>
                </a:solidFill>
                <a:latin typeface="Acumin Pro Condensed" panose="020B0506020202020204" pitchFamily="34" charset="0"/>
              </a:defRPr>
            </a:lvl3pPr>
            <a:lvl4pPr>
              <a:defRPr>
                <a:solidFill>
                  <a:schemeClr val="bg1"/>
                </a:solidFill>
                <a:latin typeface="Acumin Pro Condensed" panose="020B0506020202020204" pitchFamily="34" charset="0"/>
              </a:defRPr>
            </a:lvl4pPr>
            <a:lvl5pPr>
              <a:defRPr>
                <a:solidFill>
                  <a:schemeClr val="bg1"/>
                </a:solidFill>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25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2" y="2725274"/>
            <a:ext cx="6980519" cy="703729"/>
          </a:xfrm>
          <a:prstGeom prst="rect">
            <a:avLst/>
          </a:prstGeom>
        </p:spPr>
        <p:txBody>
          <a:bodyPr>
            <a:normAutofit/>
          </a:bodyPr>
          <a:lstStyle>
            <a:lvl1pPr algn="l">
              <a:lnSpc>
                <a:spcPct val="70000"/>
              </a:lnSpc>
              <a:defRPr sz="4050" cap="all" baseline="0">
                <a:solidFill>
                  <a:schemeClr val="bg1"/>
                </a:solidFill>
                <a:latin typeface="Acumin Pro Condensed Black" panose="020B0906020202020204" pitchFamily="34" charset="0"/>
                <a:cs typeface="Acumin Pro Condensed Black" panose="020B0906020202020204" pitchFamily="34" charset="0"/>
              </a:defRPr>
            </a:lvl1pPr>
          </a:lstStyle>
          <a:p>
            <a:endParaRPr lang="en-US" dirty="0"/>
          </a:p>
        </p:txBody>
      </p:sp>
      <p:pic>
        <p:nvPicPr>
          <p:cNvPr id="5" name="Picture 4">
            <a:extLst>
              <a:ext uri="{FF2B5EF4-FFF2-40B4-BE49-F238E27FC236}">
                <a16:creationId xmlns:a16="http://schemas.microsoft.com/office/drawing/2014/main" id="{ED7FAFED-7EE1-4161-AF2B-13BEDA8C7065}"/>
              </a:ext>
            </a:extLst>
          </p:cNvPr>
          <p:cNvPicPr>
            <a:picLocks noChangeAspect="1"/>
          </p:cNvPicPr>
          <p:nvPr userDrawn="1"/>
        </p:nvPicPr>
        <p:blipFill>
          <a:blip r:embed="rId2"/>
          <a:stretch>
            <a:fillRect/>
          </a:stretch>
        </p:blipFill>
        <p:spPr>
          <a:xfrm>
            <a:off x="2221212" y="4228613"/>
            <a:ext cx="2512157" cy="453142"/>
          </a:xfrm>
          <a:prstGeom prst="rect">
            <a:avLst/>
          </a:prstGeom>
        </p:spPr>
      </p:pic>
    </p:spTree>
    <p:extLst>
      <p:ext uri="{BB962C8B-B14F-4D97-AF65-F5344CB8AC3E}">
        <p14:creationId xmlns:p14="http://schemas.microsoft.com/office/powerpoint/2010/main" val="235249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3" y="1170881"/>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11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92565" y="1485990"/>
            <a:ext cx="5707815" cy="2090928"/>
          </a:xfrm>
          <a:prstGeom prst="rect">
            <a:avLst/>
          </a:prstGeom>
        </p:spPr>
        <p:txBody>
          <a:bodyPr>
            <a:normAutofit/>
          </a:bodyPr>
          <a:lstStyle>
            <a:lvl1pPr algn="l">
              <a:lnSpc>
                <a:spcPct val="70000"/>
              </a:lnSpc>
              <a:defRPr sz="4050" cap="all" baseline="0">
                <a:solidFill>
                  <a:schemeClr val="bg1"/>
                </a:solidFill>
                <a:latin typeface="Acumin Pro Condensed Black" panose="020B0906020202020204" pitchFamily="34" charset="0"/>
                <a:cs typeface="Acumin Pro Condensed Black" panose="020B0906020202020204" pitchFamily="34" charset="0"/>
              </a:defRPr>
            </a:lvl1pPr>
          </a:lstStyle>
          <a:p>
            <a:r>
              <a:rPr lang="en-US" dirty="0"/>
              <a:t>CLICK TO EDIT MASTER TITLE STYLE</a:t>
            </a:r>
          </a:p>
        </p:txBody>
      </p:sp>
      <p:sp>
        <p:nvSpPr>
          <p:cNvPr id="5" name="Subtitle 2"/>
          <p:cNvSpPr>
            <a:spLocks noGrp="1"/>
          </p:cNvSpPr>
          <p:nvPr>
            <p:ph type="subTitle" idx="1" hasCustomPrompt="1"/>
          </p:nvPr>
        </p:nvSpPr>
        <p:spPr>
          <a:xfrm>
            <a:off x="292565" y="3576921"/>
            <a:ext cx="5707815" cy="851647"/>
          </a:xfrm>
          <a:prstGeom prst="rect">
            <a:avLst/>
          </a:prstGeom>
        </p:spPr>
        <p:txBody>
          <a:bodyPr>
            <a:noAutofit/>
          </a:bodyPr>
          <a:lstStyle>
            <a:lvl1pPr marL="0" indent="0" algn="l">
              <a:lnSpc>
                <a:spcPct val="100000"/>
              </a:lnSpc>
              <a:buNone/>
              <a:defRPr sz="2100">
                <a:solidFill>
                  <a:schemeClr val="bg1"/>
                </a:solidFill>
                <a:latin typeface="Acumin Pro Condensed" panose="020B0506020202020204" pitchFamily="34" charset="0"/>
                <a:cs typeface="Acumin Pro Condensed" panose="020B0506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3" name="Picture 2">
            <a:extLst>
              <a:ext uri="{FF2B5EF4-FFF2-40B4-BE49-F238E27FC236}">
                <a16:creationId xmlns:a16="http://schemas.microsoft.com/office/drawing/2014/main" id="{539E319B-0E15-4762-A8AD-B5B316EAD7BD}"/>
              </a:ext>
            </a:extLst>
          </p:cNvPr>
          <p:cNvPicPr>
            <a:picLocks noChangeAspect="1"/>
          </p:cNvPicPr>
          <p:nvPr userDrawn="1"/>
        </p:nvPicPr>
        <p:blipFill>
          <a:blip r:embed="rId2"/>
          <a:stretch>
            <a:fillRect/>
          </a:stretch>
        </p:blipFill>
        <p:spPr>
          <a:xfrm>
            <a:off x="1155361" y="5318195"/>
            <a:ext cx="3876831" cy="699302"/>
          </a:xfrm>
          <a:prstGeom prst="rect">
            <a:avLst/>
          </a:prstGeom>
        </p:spPr>
      </p:pic>
    </p:spTree>
    <p:extLst>
      <p:ext uri="{BB962C8B-B14F-4D97-AF65-F5344CB8AC3E}">
        <p14:creationId xmlns:p14="http://schemas.microsoft.com/office/powerpoint/2010/main" val="196694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7A612-D0E6-4DEE-82DE-0457786AA7C3}"/>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741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2" y="1170879"/>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70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64460"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C9AF59E4-E87D-4969-BC37-02353C68F565}"/>
              </a:ext>
            </a:extLst>
          </p:cNvPr>
          <p:cNvSpPr>
            <a:spLocks noGrp="1"/>
          </p:cNvSpPr>
          <p:nvPr>
            <p:ph type="pic" idx="10"/>
          </p:nvPr>
        </p:nvSpPr>
        <p:spPr>
          <a:xfrm>
            <a:off x="6096000" y="1489449"/>
            <a:ext cx="52578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8715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C202-8D8E-4BA3-8BA5-6BE52354BA3C}"/>
              </a:ext>
            </a:extLst>
          </p:cNvPr>
          <p:cNvSpPr>
            <a:spLocks noGrp="1"/>
          </p:cNvSpPr>
          <p:nvPr>
            <p:ph type="title"/>
          </p:nvPr>
        </p:nvSpPr>
        <p:spPr>
          <a:xfrm>
            <a:off x="840318" y="457200"/>
            <a:ext cx="3932767" cy="1600200"/>
          </a:xfrm>
          <a:prstGeom prst="rect">
            <a:avLst/>
          </a:prstGeom>
        </p:spPr>
        <p:txBody>
          <a:bodyPr anchor="b"/>
          <a:lstStyle>
            <a:lvl1pPr>
              <a:defRPr sz="3200">
                <a:latin typeface="Acumin Pro Condensed" panose="020B0506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EF7E76-279F-4BBC-BADD-ED99676485FE}"/>
              </a:ext>
            </a:extLst>
          </p:cNvPr>
          <p:cNvSpPr>
            <a:spLocks noGrp="1"/>
          </p:cNvSpPr>
          <p:nvPr>
            <p:ph idx="1"/>
          </p:nvPr>
        </p:nvSpPr>
        <p:spPr>
          <a:xfrm>
            <a:off x="5183717" y="987426"/>
            <a:ext cx="6172200" cy="4873625"/>
          </a:xfrm>
          <a:prstGeom prst="rect">
            <a:avLst/>
          </a:prstGeom>
        </p:spPr>
        <p:txBody>
          <a:bodyPr/>
          <a:lstStyle>
            <a:lvl1pPr>
              <a:defRPr sz="3200">
                <a:latin typeface="Acumin Pro Condensed" panose="020B0506020202020204" pitchFamily="34" charset="0"/>
              </a:defRPr>
            </a:lvl1pPr>
            <a:lvl2pPr>
              <a:defRPr sz="2800">
                <a:latin typeface="Acumin Pro Condensed" panose="020B0506020202020204" pitchFamily="34" charset="0"/>
              </a:defRPr>
            </a:lvl2pPr>
            <a:lvl3pPr>
              <a:defRPr sz="2400">
                <a:latin typeface="Acumin Pro Condensed" panose="020B0506020202020204" pitchFamily="34" charset="0"/>
              </a:defRPr>
            </a:lvl3pPr>
            <a:lvl4pPr>
              <a:defRPr sz="2000">
                <a:latin typeface="Acumin Pro Condensed" panose="020B0506020202020204" pitchFamily="34" charset="0"/>
              </a:defRPr>
            </a:lvl4pPr>
            <a:lvl5pPr>
              <a:defRPr sz="2000">
                <a:latin typeface="Acumin Pro Condensed" panose="020B0506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41D33-859E-4AE9-B553-E540F677E877}"/>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atin typeface="Acumin Pro Condense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6359A4-3B06-4459-9047-2FB848337DAD}"/>
              </a:ext>
            </a:extLst>
          </p:cNvPr>
          <p:cNvSpPr>
            <a:spLocks noGrp="1"/>
          </p:cNvSpPr>
          <p:nvPr>
            <p:ph type="dt" sz="half" idx="10"/>
          </p:nvPr>
        </p:nvSpPr>
        <p:spPr>
          <a:xfrm>
            <a:off x="838200" y="6356351"/>
            <a:ext cx="2743200" cy="365125"/>
          </a:xfrm>
          <a:prstGeom prst="rect">
            <a:avLst/>
          </a:prstGeom>
        </p:spPr>
        <p:txBody>
          <a:bodyPr/>
          <a:lstStyle/>
          <a:p>
            <a:fld id="{F1B26F93-5D18-4A14-B0C2-68E6B29C51B4}" type="datetimeFigureOut">
              <a:rPr lang="en-US" smtClean="0"/>
              <a:t>3/25/2021</a:t>
            </a:fld>
            <a:endParaRPr lang="en-US"/>
          </a:p>
        </p:txBody>
      </p:sp>
      <p:sp>
        <p:nvSpPr>
          <p:cNvPr id="6" name="Footer Placeholder 5">
            <a:extLst>
              <a:ext uri="{FF2B5EF4-FFF2-40B4-BE49-F238E27FC236}">
                <a16:creationId xmlns:a16="http://schemas.microsoft.com/office/drawing/2014/main" id="{16068CC7-958D-4049-8F61-2A287775766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642605-288C-4857-8475-26BF206B5B8B}"/>
              </a:ext>
            </a:extLst>
          </p:cNvPr>
          <p:cNvSpPr>
            <a:spLocks noGrp="1"/>
          </p:cNvSpPr>
          <p:nvPr>
            <p:ph type="sldNum" sz="quarter" idx="12"/>
          </p:nvPr>
        </p:nvSpPr>
        <p:spPr>
          <a:xfrm>
            <a:off x="8610600" y="6356351"/>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2433945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DC42-F666-4557-BB2A-11290738170F}"/>
              </a:ext>
            </a:extLst>
          </p:cNvPr>
          <p:cNvSpPr>
            <a:spLocks noGrp="1"/>
          </p:cNvSpPr>
          <p:nvPr>
            <p:ph type="title"/>
          </p:nvPr>
        </p:nvSpPr>
        <p:spPr>
          <a:xfrm>
            <a:off x="840318" y="457200"/>
            <a:ext cx="3932767" cy="1600200"/>
          </a:xfrm>
          <a:prstGeom prst="rect">
            <a:avLst/>
          </a:prstGeom>
        </p:spPr>
        <p:txBody>
          <a:bodyPr anchor="b"/>
          <a:lstStyle>
            <a:lvl1pPr>
              <a:defRPr sz="3200">
                <a:latin typeface="Acumin Pro Condensed" panose="020B0506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C693FCA-EE7A-43C5-9692-78F26CB1E95E}"/>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02D4D-249E-4249-8AF2-B234B744C544}"/>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atin typeface="Acumin Pro Condense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6BA294-007D-451D-869C-458ACD9EC4F9}"/>
              </a:ext>
            </a:extLst>
          </p:cNvPr>
          <p:cNvSpPr>
            <a:spLocks noGrp="1"/>
          </p:cNvSpPr>
          <p:nvPr>
            <p:ph type="dt" sz="half" idx="10"/>
          </p:nvPr>
        </p:nvSpPr>
        <p:spPr>
          <a:xfrm>
            <a:off x="838200" y="6356351"/>
            <a:ext cx="2743200" cy="365125"/>
          </a:xfrm>
          <a:prstGeom prst="rect">
            <a:avLst/>
          </a:prstGeom>
        </p:spPr>
        <p:txBody>
          <a:bodyPr/>
          <a:lstStyle/>
          <a:p>
            <a:fld id="{F1B26F93-5D18-4A14-B0C2-68E6B29C51B4}" type="datetimeFigureOut">
              <a:rPr lang="en-US" smtClean="0"/>
              <a:t>3/25/2021</a:t>
            </a:fld>
            <a:endParaRPr lang="en-US"/>
          </a:p>
        </p:txBody>
      </p:sp>
      <p:sp>
        <p:nvSpPr>
          <p:cNvPr id="6" name="Footer Placeholder 5">
            <a:extLst>
              <a:ext uri="{FF2B5EF4-FFF2-40B4-BE49-F238E27FC236}">
                <a16:creationId xmlns:a16="http://schemas.microsoft.com/office/drawing/2014/main" id="{ED4CE548-A2E4-49B5-8A4C-7EF9B6559FC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359BCB-A3D2-4993-BD97-0733BBE15083}"/>
              </a:ext>
            </a:extLst>
          </p:cNvPr>
          <p:cNvSpPr>
            <a:spLocks noGrp="1"/>
          </p:cNvSpPr>
          <p:nvPr>
            <p:ph type="sldNum" sz="quarter" idx="12"/>
          </p:nvPr>
        </p:nvSpPr>
        <p:spPr>
          <a:xfrm>
            <a:off x="8610600" y="6356351"/>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1666371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1" y="2725272"/>
            <a:ext cx="6980519" cy="703729"/>
          </a:xfrm>
          <a:prstGeom prst="rect">
            <a:avLst/>
          </a:prstGeom>
        </p:spPr>
        <p:txBody>
          <a:bodyPr>
            <a:normAutofit/>
          </a:bodyPr>
          <a:lstStyle>
            <a:lvl1pPr algn="l">
              <a:lnSpc>
                <a:spcPct val="70000"/>
              </a:lnSpc>
              <a:defRPr sz="5400" cap="all" baseline="0">
                <a:solidFill>
                  <a:schemeClr val="bg1"/>
                </a:solidFill>
                <a:latin typeface="Acumin Pro Condensed Black" panose="020B0906020202020204" pitchFamily="34" charset="0"/>
                <a:cs typeface="Acumin Pro Condensed Black" panose="020B0906020202020204" pitchFamily="34" charset="0"/>
              </a:defRPr>
            </a:lvl1pPr>
          </a:lstStyle>
          <a:p>
            <a:endParaRPr lang="en-US" dirty="0"/>
          </a:p>
        </p:txBody>
      </p:sp>
      <p:pic>
        <p:nvPicPr>
          <p:cNvPr id="5" name="Picture 4">
            <a:extLst>
              <a:ext uri="{FF2B5EF4-FFF2-40B4-BE49-F238E27FC236}">
                <a16:creationId xmlns:a16="http://schemas.microsoft.com/office/drawing/2014/main" id="{ED7FAFED-7EE1-4161-AF2B-13BEDA8C7065}"/>
              </a:ext>
            </a:extLst>
          </p:cNvPr>
          <p:cNvPicPr>
            <a:picLocks noChangeAspect="1"/>
          </p:cNvPicPr>
          <p:nvPr userDrawn="1"/>
        </p:nvPicPr>
        <p:blipFill>
          <a:blip r:embed="rId2"/>
          <a:stretch>
            <a:fillRect/>
          </a:stretch>
        </p:blipFill>
        <p:spPr>
          <a:xfrm>
            <a:off x="2221211" y="4228613"/>
            <a:ext cx="2512157" cy="453142"/>
          </a:xfrm>
          <a:prstGeom prst="rect">
            <a:avLst/>
          </a:prstGeom>
        </p:spPr>
      </p:pic>
    </p:spTree>
    <p:extLst>
      <p:ext uri="{BB962C8B-B14F-4D97-AF65-F5344CB8AC3E}">
        <p14:creationId xmlns:p14="http://schemas.microsoft.com/office/powerpoint/2010/main" val="3774489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7A612-D0E6-4DEE-82DE-0457786AA7C3}"/>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692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3" y="1170881"/>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400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64460"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C9AF59E4-E87D-4969-BC37-02353C68F565}"/>
              </a:ext>
            </a:extLst>
          </p:cNvPr>
          <p:cNvSpPr>
            <a:spLocks noGrp="1"/>
          </p:cNvSpPr>
          <p:nvPr>
            <p:ph type="pic" idx="10"/>
          </p:nvPr>
        </p:nvSpPr>
        <p:spPr>
          <a:xfrm>
            <a:off x="6096000" y="1489451"/>
            <a:ext cx="52578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272144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C202-8D8E-4BA3-8BA5-6BE52354BA3C}"/>
              </a:ext>
            </a:extLst>
          </p:cNvPr>
          <p:cNvSpPr>
            <a:spLocks noGrp="1"/>
          </p:cNvSpPr>
          <p:nvPr>
            <p:ph type="title"/>
          </p:nvPr>
        </p:nvSpPr>
        <p:spPr>
          <a:xfrm>
            <a:off x="840319" y="457200"/>
            <a:ext cx="3932767" cy="1600200"/>
          </a:xfrm>
          <a:prstGeom prst="rect">
            <a:avLst/>
          </a:prstGeom>
        </p:spPr>
        <p:txBody>
          <a:bodyPr anchor="b"/>
          <a:lstStyle>
            <a:lvl1pPr>
              <a:defRPr sz="2400">
                <a:latin typeface="Acumin Pro Condensed" panose="020B0506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EF7E76-279F-4BBC-BADD-ED99676485FE}"/>
              </a:ext>
            </a:extLst>
          </p:cNvPr>
          <p:cNvSpPr>
            <a:spLocks noGrp="1"/>
          </p:cNvSpPr>
          <p:nvPr>
            <p:ph idx="1"/>
          </p:nvPr>
        </p:nvSpPr>
        <p:spPr>
          <a:xfrm>
            <a:off x="5183717" y="987428"/>
            <a:ext cx="6172200" cy="4873625"/>
          </a:xfrm>
          <a:prstGeom prst="rect">
            <a:avLst/>
          </a:prstGeom>
        </p:spPr>
        <p:txBody>
          <a:bodyPr/>
          <a:lstStyle>
            <a:lvl1pPr>
              <a:defRPr sz="2400">
                <a:latin typeface="Acumin Pro Condensed" panose="020B0506020202020204" pitchFamily="34" charset="0"/>
              </a:defRPr>
            </a:lvl1pPr>
            <a:lvl2pPr>
              <a:defRPr sz="2100">
                <a:latin typeface="Acumin Pro Condensed" panose="020B0506020202020204" pitchFamily="34" charset="0"/>
              </a:defRPr>
            </a:lvl2pPr>
            <a:lvl3pPr>
              <a:defRPr sz="1800">
                <a:latin typeface="Acumin Pro Condensed" panose="020B0506020202020204" pitchFamily="34" charset="0"/>
              </a:defRPr>
            </a:lvl3pPr>
            <a:lvl4pPr>
              <a:defRPr sz="1500">
                <a:latin typeface="Acumin Pro Condensed" panose="020B0506020202020204" pitchFamily="34" charset="0"/>
              </a:defRPr>
            </a:lvl4pPr>
            <a:lvl5pPr>
              <a:defRPr sz="1500">
                <a:latin typeface="Acumin Pro Condensed" panose="020B0506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41D33-859E-4AE9-B553-E540F677E877}"/>
              </a:ext>
            </a:extLst>
          </p:cNvPr>
          <p:cNvSpPr>
            <a:spLocks noGrp="1"/>
          </p:cNvSpPr>
          <p:nvPr>
            <p:ph type="body" sz="half" idx="2"/>
          </p:nvPr>
        </p:nvSpPr>
        <p:spPr>
          <a:xfrm>
            <a:off x="840319" y="2057400"/>
            <a:ext cx="3932767" cy="3811588"/>
          </a:xfrm>
          <a:prstGeom prst="rect">
            <a:avLst/>
          </a:prstGeom>
        </p:spPr>
        <p:txBody>
          <a:bodyPr/>
          <a:lstStyle>
            <a:lvl1pPr marL="0" indent="0">
              <a:buNone/>
              <a:defRPr sz="1200">
                <a:latin typeface="Acumin Pro Condensed" panose="020B0506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46359A4-3B06-4459-9047-2FB848337DAD}"/>
              </a:ext>
            </a:extLst>
          </p:cNvPr>
          <p:cNvSpPr>
            <a:spLocks noGrp="1"/>
          </p:cNvSpPr>
          <p:nvPr>
            <p:ph type="dt" sz="half" idx="10"/>
          </p:nvPr>
        </p:nvSpPr>
        <p:spPr>
          <a:xfrm>
            <a:off x="838200" y="6356353"/>
            <a:ext cx="2743200" cy="365125"/>
          </a:xfrm>
          <a:prstGeom prst="rect">
            <a:avLst/>
          </a:prstGeom>
        </p:spPr>
        <p:txBody>
          <a:bodyPr/>
          <a:lstStyle/>
          <a:p>
            <a:fld id="{F1B26F93-5D18-4A14-B0C2-68E6B29C51B4}" type="datetimeFigureOut">
              <a:rPr lang="en-US" smtClean="0"/>
              <a:t>3/25/2021</a:t>
            </a:fld>
            <a:endParaRPr lang="en-US"/>
          </a:p>
        </p:txBody>
      </p:sp>
      <p:sp>
        <p:nvSpPr>
          <p:cNvPr id="6" name="Footer Placeholder 5">
            <a:extLst>
              <a:ext uri="{FF2B5EF4-FFF2-40B4-BE49-F238E27FC236}">
                <a16:creationId xmlns:a16="http://schemas.microsoft.com/office/drawing/2014/main" id="{16068CC7-958D-4049-8F61-2A2877757661}"/>
              </a:ext>
            </a:extLst>
          </p:cNvPr>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642605-288C-4857-8475-26BF206B5B8B}"/>
              </a:ext>
            </a:extLst>
          </p:cNvPr>
          <p:cNvSpPr>
            <a:spLocks noGrp="1"/>
          </p:cNvSpPr>
          <p:nvPr>
            <p:ph type="sldNum" sz="quarter" idx="12"/>
          </p:nvPr>
        </p:nvSpPr>
        <p:spPr>
          <a:xfrm>
            <a:off x="8610600" y="6356353"/>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2343961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DC42-F666-4557-BB2A-11290738170F}"/>
              </a:ext>
            </a:extLst>
          </p:cNvPr>
          <p:cNvSpPr>
            <a:spLocks noGrp="1"/>
          </p:cNvSpPr>
          <p:nvPr>
            <p:ph type="title"/>
          </p:nvPr>
        </p:nvSpPr>
        <p:spPr>
          <a:xfrm>
            <a:off x="840319" y="457200"/>
            <a:ext cx="3932767" cy="1600200"/>
          </a:xfrm>
          <a:prstGeom prst="rect">
            <a:avLst/>
          </a:prstGeom>
        </p:spPr>
        <p:txBody>
          <a:bodyPr anchor="b"/>
          <a:lstStyle>
            <a:lvl1pPr>
              <a:defRPr sz="2400">
                <a:latin typeface="Acumin Pro Condensed" panose="020B0506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C693FCA-EE7A-43C5-9692-78F26CB1E95E}"/>
              </a:ext>
            </a:extLst>
          </p:cNvPr>
          <p:cNvSpPr>
            <a:spLocks noGrp="1"/>
          </p:cNvSpPr>
          <p:nvPr>
            <p:ph type="pic" idx="1"/>
          </p:nvPr>
        </p:nvSpPr>
        <p:spPr>
          <a:xfrm>
            <a:off x="5183717" y="987428"/>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802D4D-249E-4249-8AF2-B234B744C544}"/>
              </a:ext>
            </a:extLst>
          </p:cNvPr>
          <p:cNvSpPr>
            <a:spLocks noGrp="1"/>
          </p:cNvSpPr>
          <p:nvPr>
            <p:ph type="body" sz="half" idx="2"/>
          </p:nvPr>
        </p:nvSpPr>
        <p:spPr>
          <a:xfrm>
            <a:off x="840319" y="2057400"/>
            <a:ext cx="3932767" cy="3811588"/>
          </a:xfrm>
          <a:prstGeom prst="rect">
            <a:avLst/>
          </a:prstGeom>
        </p:spPr>
        <p:txBody>
          <a:bodyPr/>
          <a:lstStyle>
            <a:lvl1pPr marL="0" indent="0">
              <a:buNone/>
              <a:defRPr sz="1200">
                <a:latin typeface="Acumin Pro Condensed" panose="020B0506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6BA294-007D-451D-869C-458ACD9EC4F9}"/>
              </a:ext>
            </a:extLst>
          </p:cNvPr>
          <p:cNvSpPr>
            <a:spLocks noGrp="1"/>
          </p:cNvSpPr>
          <p:nvPr>
            <p:ph type="dt" sz="half" idx="10"/>
          </p:nvPr>
        </p:nvSpPr>
        <p:spPr>
          <a:xfrm>
            <a:off x="838200" y="6356353"/>
            <a:ext cx="2743200" cy="365125"/>
          </a:xfrm>
          <a:prstGeom prst="rect">
            <a:avLst/>
          </a:prstGeom>
        </p:spPr>
        <p:txBody>
          <a:bodyPr/>
          <a:lstStyle/>
          <a:p>
            <a:fld id="{F1B26F93-5D18-4A14-B0C2-68E6B29C51B4}" type="datetimeFigureOut">
              <a:rPr lang="en-US" smtClean="0"/>
              <a:t>3/25/2021</a:t>
            </a:fld>
            <a:endParaRPr lang="en-US"/>
          </a:p>
        </p:txBody>
      </p:sp>
      <p:sp>
        <p:nvSpPr>
          <p:cNvPr id="6" name="Footer Placeholder 5">
            <a:extLst>
              <a:ext uri="{FF2B5EF4-FFF2-40B4-BE49-F238E27FC236}">
                <a16:creationId xmlns:a16="http://schemas.microsoft.com/office/drawing/2014/main" id="{ED4CE548-A2E4-49B5-8A4C-7EF9B6559FCB}"/>
              </a:ext>
            </a:extLst>
          </p:cNvPr>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359BCB-A3D2-4993-BD97-0733BBE15083}"/>
              </a:ext>
            </a:extLst>
          </p:cNvPr>
          <p:cNvSpPr>
            <a:spLocks noGrp="1"/>
          </p:cNvSpPr>
          <p:nvPr>
            <p:ph type="sldNum" sz="quarter" idx="12"/>
          </p:nvPr>
        </p:nvSpPr>
        <p:spPr>
          <a:xfrm>
            <a:off x="8610600" y="6356353"/>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1997043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40"/>
            <a:ext cx="9220200" cy="202799"/>
          </a:xfrm>
          <a:prstGeom prst="rect">
            <a:avLst/>
          </a:prstGeom>
        </p:spPr>
      </p:pic>
      <p:pic>
        <p:nvPicPr>
          <p:cNvPr id="9" name="Picture 8">
            <a:hlinkClick r:id="rId3"/>
            <a:extLst>
              <a:ext uri="{FF2B5EF4-FFF2-40B4-BE49-F238E27FC236}">
                <a16:creationId xmlns:a16="http://schemas.microsoft.com/office/drawing/2014/main" id="{9DA41F06-7F3B-480C-990E-C147965EC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AF3EC00E-C55D-4CF7-AE1F-6D9F09BEC59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81464" y="5953552"/>
            <a:ext cx="2231136" cy="761480"/>
          </a:xfrm>
          <a:prstGeom prst="rect">
            <a:avLst/>
          </a:prstGeom>
        </p:spPr>
      </p:pic>
    </p:spTree>
    <p:extLst>
      <p:ext uri="{BB962C8B-B14F-4D97-AF65-F5344CB8AC3E}">
        <p14:creationId xmlns:p14="http://schemas.microsoft.com/office/powerpoint/2010/main" val="36745571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fld id="{2736994D-1C0E-4F38-8305-B404FD786FF8}" type="datetimeFigureOut">
              <a:rPr lang="en-US" smtClean="0"/>
              <a:pPr/>
              <a:t>3/25/2021</a:t>
            </a:fld>
            <a:endParaRPr lang="en-US"/>
          </a:p>
        </p:txBody>
      </p:sp>
      <p:sp>
        <p:nvSpPr>
          <p:cNvPr id="9" name="Slide Number Placeholder 8"/>
          <p:cNvSpPr>
            <a:spLocks noGrp="1"/>
          </p:cNvSpPr>
          <p:nvPr>
            <p:ph type="sldNum" sz="quarter" idx="15"/>
          </p:nvPr>
        </p:nvSpPr>
        <p:spPr>
          <a:xfrm>
            <a:off x="11379200" y="6336792"/>
            <a:ext cx="8128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a:p>
        </p:txBody>
      </p:sp>
    </p:spTree>
    <p:extLst>
      <p:ext uri="{BB962C8B-B14F-4D97-AF65-F5344CB8AC3E}">
        <p14:creationId xmlns:p14="http://schemas.microsoft.com/office/powerpoint/2010/main" val="709919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3/25/2021</a:t>
            </a:fld>
            <a:endParaRPr lang="en-US"/>
          </a:p>
        </p:txBody>
      </p:sp>
      <p:sp>
        <p:nvSpPr>
          <p:cNvPr id="6" name="Footer Placeholder 5"/>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98370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3/25/2021</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356494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3/25/2021</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extLst>
      <p:ext uri="{BB962C8B-B14F-4D97-AF65-F5344CB8AC3E}">
        <p14:creationId xmlns:p14="http://schemas.microsoft.com/office/powerpoint/2010/main" val="160365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3/25/2021</a:t>
            </a:fld>
            <a:endParaRPr lang="en-US"/>
          </a:p>
        </p:txBody>
      </p:sp>
      <p:sp>
        <p:nvSpPr>
          <p:cNvPr id="6" name="Footer Placeholder 5"/>
          <p:cNvSpPr>
            <a:spLocks noGrp="1"/>
          </p:cNvSpPr>
          <p:nvPr>
            <p:ph type="ftr" sz="quarter" idx="11"/>
          </p:nvPr>
        </p:nvSpPr>
        <p:spPr>
          <a:xfrm rot="5400000">
            <a:off x="9560560" y="3642360"/>
            <a:ext cx="4572000" cy="487680"/>
          </a:xfrm>
          <a:prstGeom prst="rect">
            <a:avLst/>
          </a:prstGeom>
        </p:spPr>
        <p:txBody>
          <a:bodyPr/>
          <a:lstStyle/>
          <a:p>
            <a:endParaRPr lang="en-US" dirty="0"/>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3/25/2021</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extLst>
      <p:ext uri="{BB962C8B-B14F-4D97-AF65-F5344CB8AC3E}">
        <p14:creationId xmlns:p14="http://schemas.microsoft.com/office/powerpoint/2010/main" val="4098093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2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D46E993-A311-4DEF-A40B-7DE53A50049A}" type="slidenum">
              <a:rPr lang="en-US"/>
              <a:pPr>
                <a:defRPr/>
              </a:pPr>
              <a:t>‹#›</a:t>
            </a:fld>
            <a:endParaRPr lang="en-US"/>
          </a:p>
        </p:txBody>
      </p:sp>
      <p:sp>
        <p:nvSpPr>
          <p:cNvPr id="6" name="Rectangle 15"/>
          <p:cNvSpPr>
            <a:spLocks noGrp="1" noChangeArrowheads="1"/>
          </p:cNvSpPr>
          <p:nvPr>
            <p:ph type="dt" sz="half" idx="12"/>
          </p:nvPr>
        </p:nvSpPr>
        <p:spPr>
          <a:ln/>
        </p:spPr>
        <p:txBody>
          <a:bodyPr/>
          <a:lstStyle>
            <a:lvl1pPr>
              <a:defRPr/>
            </a:lvl1pPr>
          </a:lstStyle>
          <a:p>
            <a:pPr>
              <a:defRPr/>
            </a:pP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3850" y="123825"/>
            <a:ext cx="1438772" cy="376918"/>
          </a:xfrm>
          <a:prstGeom prst="rect">
            <a:avLst/>
          </a:prstGeom>
        </p:spPr>
      </p:pic>
    </p:spTree>
    <p:extLst>
      <p:ext uri="{BB962C8B-B14F-4D97-AF65-F5344CB8AC3E}">
        <p14:creationId xmlns:p14="http://schemas.microsoft.com/office/powerpoint/2010/main" val="394625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3/25/2021</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3/25/2021</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3/25/2021</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
        <p:nvSpPr>
          <p:cNvPr id="5" name="Content Placeholder 2"/>
          <p:cNvSpPr>
            <a:spLocks noGrp="1"/>
          </p:cNvSpPr>
          <p:nvPr>
            <p:ph idx="1"/>
          </p:nvPr>
        </p:nvSpPr>
        <p:spPr>
          <a:xfrm>
            <a:off x="6466540" y="1997245"/>
            <a:ext cx="5416200" cy="4005059"/>
          </a:xfrm>
          <a:prstGeom prst="rect">
            <a:avLst/>
          </a:prstGeom>
        </p:spPr>
        <p:txBody>
          <a:bodyPr>
            <a:normAutofit/>
          </a:bodyPr>
          <a:lstStyle>
            <a:lvl1pPr>
              <a:lnSpc>
                <a:spcPct val="110000"/>
              </a:lnSpc>
              <a:defRPr sz="2100">
                <a:solidFill>
                  <a:srgbClr val="32424D"/>
                </a:solidFill>
                <a:latin typeface="Acumin Pro SemiCondensed" panose="020B0506020202020204" pitchFamily="34" charset="0"/>
                <a:cs typeface="Arial"/>
              </a:defRPr>
            </a:lvl1pPr>
            <a:lvl2pPr>
              <a:lnSpc>
                <a:spcPct val="90000"/>
              </a:lnSpc>
              <a:defRPr sz="1875">
                <a:solidFill>
                  <a:schemeClr val="tx1"/>
                </a:solidFill>
                <a:latin typeface="Acumin Pro SemiCondensed" panose="020B0506020202020204" pitchFamily="34" charset="0"/>
                <a:cs typeface="Arial"/>
              </a:defRPr>
            </a:lvl2pPr>
            <a:lvl3pPr>
              <a:lnSpc>
                <a:spcPct val="90000"/>
              </a:lnSpc>
              <a:defRPr sz="1650">
                <a:latin typeface="Acumin Pro SemiCondensed" panose="020B0506020202020204" pitchFamily="34" charset="0"/>
                <a:cs typeface="Arial"/>
              </a:defRPr>
            </a:lvl3pPr>
            <a:lvl4pPr>
              <a:lnSpc>
                <a:spcPct val="90000"/>
              </a:lnSpc>
              <a:defRPr sz="1350">
                <a:latin typeface="Acumin Pro SemiCondensed" panose="020B0506020202020204" pitchFamily="34" charset="0"/>
                <a:cs typeface="Arial"/>
              </a:defRPr>
            </a:lvl4pPr>
            <a:lvl5pPr marL="1543050" indent="-171450">
              <a:lnSpc>
                <a:spcPct val="90000"/>
              </a:lnSpc>
              <a:buFont typeface="Arial"/>
              <a:buChar char="•"/>
              <a:defRPr sz="1200">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5"/>
          <p:cNvSpPr>
            <a:spLocks noGrp="1"/>
          </p:cNvSpPr>
          <p:nvPr>
            <p:ph type="body" sz="quarter" idx="10" hasCustomPrompt="1"/>
          </p:nvPr>
        </p:nvSpPr>
        <p:spPr>
          <a:xfrm>
            <a:off x="6466540" y="1238599"/>
            <a:ext cx="5416200" cy="598487"/>
          </a:xfrm>
          <a:prstGeom prst="rect">
            <a:avLst/>
          </a:prstGeom>
        </p:spPr>
        <p:txBody>
          <a:bodyPr vert="horz">
            <a:normAutofit/>
          </a:bodyPr>
          <a:lstStyle>
            <a:lvl1pPr marL="0" indent="0">
              <a:buFontTx/>
              <a:buNone/>
              <a:defRPr sz="2250" cap="all" baseline="0">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
        <p:nvSpPr>
          <p:cNvPr id="7" name="Picture Placeholder 6">
            <a:extLst>
              <a:ext uri="{FF2B5EF4-FFF2-40B4-BE49-F238E27FC236}">
                <a16:creationId xmlns:a16="http://schemas.microsoft.com/office/drawing/2014/main" id="{95C02FEA-9732-4858-ACBB-6BC23A66E1AA}"/>
              </a:ext>
            </a:extLst>
          </p:cNvPr>
          <p:cNvSpPr>
            <a:spLocks noGrp="1"/>
          </p:cNvSpPr>
          <p:nvPr>
            <p:ph type="pic" sz="quarter" idx="11"/>
          </p:nvPr>
        </p:nvSpPr>
        <p:spPr>
          <a:xfrm>
            <a:off x="626535" y="1238598"/>
            <a:ext cx="5314079" cy="4730405"/>
          </a:xfrm>
          <a:prstGeom prst="rect">
            <a:avLst/>
          </a:prstGeom>
        </p:spPr>
        <p:txBody>
          <a:bodyPr/>
          <a:lstStyle>
            <a:lvl1pPr>
              <a:defRPr sz="2100">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95112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6595534" y="1145430"/>
            <a:ext cx="5596468" cy="4005263"/>
          </a:xfrm>
          <a:prstGeom prst="rect">
            <a:avLst/>
          </a:prstGeom>
        </p:spPr>
        <p:txBody>
          <a:bodyPr/>
          <a:lstStyle>
            <a:lvl1pPr>
              <a:defRPr sz="2100">
                <a:latin typeface="Arial" pitchFamily="34" charset="0"/>
                <a:cs typeface="Arial" pitchFamily="34" charset="0"/>
              </a:defRPr>
            </a:lvl1pPr>
          </a:lstStyle>
          <a:p>
            <a:endParaRPr lang="en-US"/>
          </a:p>
        </p:txBody>
      </p:sp>
      <p:sp>
        <p:nvSpPr>
          <p:cNvPr id="6" name="Title 1">
            <a:extLst>
              <a:ext uri="{FF2B5EF4-FFF2-40B4-BE49-F238E27FC236}">
                <a16:creationId xmlns:a16="http://schemas.microsoft.com/office/drawing/2014/main" id="{64934240-E658-4E48-B5B5-DB3BCEEFFEBD}"/>
              </a:ext>
            </a:extLst>
          </p:cNvPr>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
        <p:nvSpPr>
          <p:cNvPr id="8" name="Content Placeholder 2">
            <a:extLst>
              <a:ext uri="{FF2B5EF4-FFF2-40B4-BE49-F238E27FC236}">
                <a16:creationId xmlns:a16="http://schemas.microsoft.com/office/drawing/2014/main" id="{6D2A5200-128D-4572-9326-823ED8E60B86}"/>
              </a:ext>
            </a:extLst>
          </p:cNvPr>
          <p:cNvSpPr>
            <a:spLocks noGrp="1"/>
          </p:cNvSpPr>
          <p:nvPr>
            <p:ph idx="1"/>
          </p:nvPr>
        </p:nvSpPr>
        <p:spPr>
          <a:xfrm>
            <a:off x="418352" y="1923472"/>
            <a:ext cx="5416200" cy="4005059"/>
          </a:xfrm>
          <a:prstGeom prst="rect">
            <a:avLst/>
          </a:prstGeom>
        </p:spPr>
        <p:txBody>
          <a:bodyPr>
            <a:normAutofit/>
          </a:bodyPr>
          <a:lstStyle>
            <a:lvl1pPr>
              <a:lnSpc>
                <a:spcPct val="110000"/>
              </a:lnSpc>
              <a:defRPr sz="2100">
                <a:solidFill>
                  <a:schemeClr val="bg1"/>
                </a:solidFill>
                <a:latin typeface="Acumin Pro SemiCondensed" panose="020B0506020202020204" pitchFamily="34" charset="0"/>
                <a:cs typeface="Arial"/>
              </a:defRPr>
            </a:lvl1pPr>
            <a:lvl2pPr>
              <a:lnSpc>
                <a:spcPct val="90000"/>
              </a:lnSpc>
              <a:defRPr sz="1875">
                <a:solidFill>
                  <a:schemeClr val="bg1"/>
                </a:solidFill>
                <a:latin typeface="Acumin Pro SemiCondensed" panose="020B0506020202020204" pitchFamily="34" charset="0"/>
                <a:cs typeface="Arial"/>
              </a:defRPr>
            </a:lvl2pPr>
            <a:lvl3pPr>
              <a:lnSpc>
                <a:spcPct val="90000"/>
              </a:lnSpc>
              <a:defRPr sz="1650">
                <a:solidFill>
                  <a:schemeClr val="bg1"/>
                </a:solidFill>
                <a:latin typeface="Acumin Pro SemiCondensed" panose="020B0506020202020204" pitchFamily="34" charset="0"/>
                <a:cs typeface="Arial"/>
              </a:defRPr>
            </a:lvl3pPr>
            <a:lvl4pPr>
              <a:lnSpc>
                <a:spcPct val="90000"/>
              </a:lnSpc>
              <a:defRPr sz="1350">
                <a:solidFill>
                  <a:schemeClr val="bg1"/>
                </a:solidFill>
                <a:latin typeface="Acumin Pro SemiCondensed" panose="020B0506020202020204" pitchFamily="34" charset="0"/>
                <a:cs typeface="Arial"/>
              </a:defRPr>
            </a:lvl4pPr>
            <a:lvl5pPr marL="1543050" indent="-171450">
              <a:lnSpc>
                <a:spcPct val="90000"/>
              </a:lnSpc>
              <a:buFont typeface="Arial"/>
              <a:buChar char="•"/>
              <a:defRPr sz="1200">
                <a:solidFill>
                  <a:schemeClr val="bg1"/>
                </a:solidFill>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5">
            <a:extLst>
              <a:ext uri="{FF2B5EF4-FFF2-40B4-BE49-F238E27FC236}">
                <a16:creationId xmlns:a16="http://schemas.microsoft.com/office/drawing/2014/main" id="{D041A47D-1E3A-4C06-AE8F-4777F5B41BE4}"/>
              </a:ext>
            </a:extLst>
          </p:cNvPr>
          <p:cNvSpPr>
            <a:spLocks noGrp="1"/>
          </p:cNvSpPr>
          <p:nvPr>
            <p:ph type="body" sz="quarter" idx="10" hasCustomPrompt="1"/>
          </p:nvPr>
        </p:nvSpPr>
        <p:spPr>
          <a:xfrm>
            <a:off x="418352" y="1164826"/>
            <a:ext cx="5416200" cy="598487"/>
          </a:xfrm>
          <a:prstGeom prst="rect">
            <a:avLst/>
          </a:prstGeom>
        </p:spPr>
        <p:txBody>
          <a:bodyPr vert="horz">
            <a:normAutofit/>
          </a:bodyPr>
          <a:lstStyle>
            <a:lvl1pPr marL="0" indent="0">
              <a:buFontTx/>
              <a:buNone/>
              <a:defRPr sz="2250" cap="all" baseline="0">
                <a:solidFill>
                  <a:schemeClr val="bg1"/>
                </a:solidFill>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Tree>
    <p:extLst>
      <p:ext uri="{BB962C8B-B14F-4D97-AF65-F5344CB8AC3E}">
        <p14:creationId xmlns:p14="http://schemas.microsoft.com/office/powerpoint/2010/main" val="153468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Chart Placeholder 5"/>
          <p:cNvSpPr>
            <a:spLocks noGrp="1"/>
          </p:cNvSpPr>
          <p:nvPr>
            <p:ph type="chart" sz="quarter" idx="11"/>
          </p:nvPr>
        </p:nvSpPr>
        <p:spPr>
          <a:xfrm>
            <a:off x="6656204" y="1232594"/>
            <a:ext cx="5438429" cy="4005072"/>
          </a:xfrm>
          <a:prstGeom prst="rect">
            <a:avLst/>
          </a:prstGeom>
        </p:spPr>
        <p:txBody>
          <a:bodyPr/>
          <a:lstStyle>
            <a:lvl1pPr>
              <a:defRPr sz="2100">
                <a:latin typeface="Acumin Pro Condensed" panose="020B0506020202020204" pitchFamily="34" charset="0"/>
                <a:cs typeface="Arial" pitchFamily="34" charset="0"/>
              </a:defRPr>
            </a:lvl1pPr>
          </a:lstStyle>
          <a:p>
            <a:endParaRPr lang="en-US" dirty="0"/>
          </a:p>
        </p:txBody>
      </p:sp>
      <p:sp>
        <p:nvSpPr>
          <p:cNvPr id="8" name="Content Placeholder 2">
            <a:extLst>
              <a:ext uri="{FF2B5EF4-FFF2-40B4-BE49-F238E27FC236}">
                <a16:creationId xmlns:a16="http://schemas.microsoft.com/office/drawing/2014/main" id="{59A41F73-7C41-433E-8DBE-81E947C18180}"/>
              </a:ext>
            </a:extLst>
          </p:cNvPr>
          <p:cNvSpPr>
            <a:spLocks noGrp="1"/>
          </p:cNvSpPr>
          <p:nvPr>
            <p:ph idx="1"/>
          </p:nvPr>
        </p:nvSpPr>
        <p:spPr>
          <a:xfrm>
            <a:off x="525997" y="1986220"/>
            <a:ext cx="5416200" cy="4005059"/>
          </a:xfrm>
          <a:prstGeom prst="rect">
            <a:avLst/>
          </a:prstGeom>
        </p:spPr>
        <p:txBody>
          <a:bodyPr>
            <a:normAutofit/>
          </a:bodyPr>
          <a:lstStyle>
            <a:lvl1pPr>
              <a:lnSpc>
                <a:spcPct val="110000"/>
              </a:lnSpc>
              <a:defRPr sz="2100">
                <a:solidFill>
                  <a:schemeClr val="bg1"/>
                </a:solidFill>
                <a:latin typeface="Acumin Pro SemiCondensed" panose="020B0506020202020204" pitchFamily="34" charset="0"/>
                <a:cs typeface="Arial"/>
              </a:defRPr>
            </a:lvl1pPr>
            <a:lvl2pPr>
              <a:lnSpc>
                <a:spcPct val="90000"/>
              </a:lnSpc>
              <a:defRPr sz="1875">
                <a:solidFill>
                  <a:schemeClr val="bg1"/>
                </a:solidFill>
                <a:latin typeface="Acumin Pro SemiCondensed" panose="020B0506020202020204" pitchFamily="34" charset="0"/>
                <a:cs typeface="Arial"/>
              </a:defRPr>
            </a:lvl2pPr>
            <a:lvl3pPr>
              <a:lnSpc>
                <a:spcPct val="90000"/>
              </a:lnSpc>
              <a:defRPr sz="1650">
                <a:solidFill>
                  <a:schemeClr val="bg1"/>
                </a:solidFill>
                <a:latin typeface="Acumin Pro SemiCondensed" panose="020B0506020202020204" pitchFamily="34" charset="0"/>
                <a:cs typeface="Arial"/>
              </a:defRPr>
            </a:lvl3pPr>
            <a:lvl4pPr>
              <a:lnSpc>
                <a:spcPct val="90000"/>
              </a:lnSpc>
              <a:defRPr sz="1350">
                <a:solidFill>
                  <a:schemeClr val="bg1"/>
                </a:solidFill>
                <a:latin typeface="Acumin Pro SemiCondensed" panose="020B0506020202020204" pitchFamily="34" charset="0"/>
                <a:cs typeface="Arial"/>
              </a:defRPr>
            </a:lvl4pPr>
            <a:lvl5pPr marL="1543050" indent="-171450">
              <a:lnSpc>
                <a:spcPct val="90000"/>
              </a:lnSpc>
              <a:buFont typeface="Arial"/>
              <a:buChar char="•"/>
              <a:defRPr sz="1200">
                <a:solidFill>
                  <a:schemeClr val="bg1"/>
                </a:solidFill>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C8300BD7-D508-4AD2-AB99-500EC82856D5}"/>
              </a:ext>
            </a:extLst>
          </p:cNvPr>
          <p:cNvSpPr>
            <a:spLocks noGrp="1"/>
          </p:cNvSpPr>
          <p:nvPr>
            <p:ph type="body" sz="quarter" idx="10" hasCustomPrompt="1"/>
          </p:nvPr>
        </p:nvSpPr>
        <p:spPr>
          <a:xfrm>
            <a:off x="525997" y="1227577"/>
            <a:ext cx="5416200" cy="598487"/>
          </a:xfrm>
          <a:prstGeom prst="rect">
            <a:avLst/>
          </a:prstGeom>
        </p:spPr>
        <p:txBody>
          <a:bodyPr vert="horz">
            <a:normAutofit/>
          </a:bodyPr>
          <a:lstStyle>
            <a:lvl1pPr marL="0" indent="0">
              <a:buFontTx/>
              <a:buNone/>
              <a:defRPr sz="2250" cap="all" baseline="0">
                <a:solidFill>
                  <a:schemeClr val="bg1"/>
                </a:solidFill>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
        <p:nvSpPr>
          <p:cNvPr id="13" name="Title 1">
            <a:extLst>
              <a:ext uri="{FF2B5EF4-FFF2-40B4-BE49-F238E27FC236}">
                <a16:creationId xmlns:a16="http://schemas.microsoft.com/office/drawing/2014/main" id="{2B9F1D78-F14A-41BB-A43A-FDB6C00CB7B8}"/>
              </a:ext>
            </a:extLst>
          </p:cNvPr>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Tree>
    <p:extLst>
      <p:ext uri="{BB962C8B-B14F-4D97-AF65-F5344CB8AC3E}">
        <p14:creationId xmlns:p14="http://schemas.microsoft.com/office/powerpoint/2010/main" val="401350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hyperlink" Target="http://www.airbestpractices.com/" TargetMode="Externa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8.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3.png"/><Relationship Id="rId5" Type="http://schemas.openxmlformats.org/officeDocument/2006/relationships/slideLayout" Target="../slideLayouts/slideLayout29.xml"/><Relationship Id="rId10" Type="http://schemas.openxmlformats.org/officeDocument/2006/relationships/hyperlink" Target="http://www.airbestpractices.com/" TargetMode="External"/><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6.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7.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6.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9.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7" name="Picture 6">
            <a:hlinkClick r:id="rId9"/>
            <a:extLst>
              <a:ext uri="{FF2B5EF4-FFF2-40B4-BE49-F238E27FC236}">
                <a16:creationId xmlns:a16="http://schemas.microsoft.com/office/drawing/2014/main" id="{7FB9DA1F-96FB-449A-82BB-2FA8DD06FB0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2" name="Picture 1">
            <a:extLst>
              <a:ext uri="{FF2B5EF4-FFF2-40B4-BE49-F238E27FC236}">
                <a16:creationId xmlns:a16="http://schemas.microsoft.com/office/drawing/2014/main" id="{BB55CAC8-E33D-43CA-B727-0AE6E801A75A}"/>
              </a:ext>
            </a:extLst>
          </p:cNvPr>
          <p:cNvPicPr>
            <a:picLocks noChangeAspect="1"/>
          </p:cNvPicPr>
          <p:nvPr userDrawn="1"/>
        </p:nvPicPr>
        <p:blipFill>
          <a:blip r:embed="rId11"/>
          <a:stretch>
            <a:fillRect/>
          </a:stretch>
        </p:blipFill>
        <p:spPr>
          <a:xfrm>
            <a:off x="9126487" y="5715000"/>
            <a:ext cx="2786113" cy="951058"/>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7" name="Picture 6">
            <a:hlinkClick r:id="rId10"/>
            <a:extLst>
              <a:ext uri="{FF2B5EF4-FFF2-40B4-BE49-F238E27FC236}">
                <a16:creationId xmlns:a16="http://schemas.microsoft.com/office/drawing/2014/main" id="{7FB9DA1F-96FB-449A-82BB-2FA8DD06FB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5E095DC-1041-4C61-8350-DDA709290C4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681464" y="5953552"/>
            <a:ext cx="2231136" cy="761480"/>
          </a:xfrm>
          <a:prstGeom prst="rect">
            <a:avLst/>
          </a:prstGeom>
        </p:spPr>
      </p:pic>
    </p:spTree>
    <p:extLst>
      <p:ext uri="{BB962C8B-B14F-4D97-AF65-F5344CB8AC3E}">
        <p14:creationId xmlns:p14="http://schemas.microsoft.com/office/powerpoint/2010/main" val="420040165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2"/>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 y="0"/>
            <a:ext cx="633505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44929556"/>
      </p:ext>
    </p:extLst>
  </p:cSld>
  <p:clrMap bg1="lt1" tx1="dk1" bg2="lt2" tx2="dk2" accent1="accent1" accent2="accent2" accent3="accent3" accent4="accent4" accent5="accent5" accent6="accent6" hlink="hlink" folHlink="folHlink"/>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7DC0E9-D915-4A04-B5A1-F15318B07370}"/>
              </a:ext>
            </a:extLst>
          </p:cNvPr>
          <p:cNvPicPr>
            <a:picLocks noChangeAspect="1"/>
          </p:cNvPicPr>
          <p:nvPr userDrawn="1"/>
        </p:nvPicPr>
        <p:blipFill rotWithShape="1">
          <a:blip r:embed="rId5"/>
          <a:srcRect l="3" r="53776"/>
          <a:stretch/>
        </p:blipFill>
        <p:spPr>
          <a:xfrm>
            <a:off x="0" y="0"/>
            <a:ext cx="6339840" cy="6858000"/>
          </a:xfrm>
          <a:prstGeom prst="rect">
            <a:avLst/>
          </a:prstGeom>
        </p:spPr>
      </p:pic>
      <p:sp>
        <p:nvSpPr>
          <p:cNvPr id="6" name="Rectangle 5">
            <a:extLst>
              <a:ext uri="{FF2B5EF4-FFF2-40B4-BE49-F238E27FC236}">
                <a16:creationId xmlns:a16="http://schemas.microsoft.com/office/drawing/2014/main" id="{E04B60F0-6D86-4636-9975-41393A303F5C}"/>
              </a:ext>
            </a:extLst>
          </p:cNvPr>
          <p:cNvSpPr/>
          <p:nvPr userDrawn="1"/>
        </p:nvSpPr>
        <p:spPr>
          <a:xfrm>
            <a:off x="1" y="0"/>
            <a:ext cx="633983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670884B8-1266-42E8-963E-24899BD779E7}"/>
              </a:ext>
            </a:extLst>
          </p:cNvPr>
          <p:cNvSpPr/>
          <p:nvPr userDrawn="1"/>
        </p:nvSpPr>
        <p:spPr>
          <a:xfrm>
            <a:off x="0" y="98612"/>
            <a:ext cx="6339840" cy="385482"/>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569079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610660" y="0"/>
            <a:ext cx="8970683"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35417894"/>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643CA-7CD9-40A3-831C-EF728B521FE6}"/>
              </a:ext>
            </a:extLst>
          </p:cNvPr>
          <p:cNvPicPr>
            <a:picLocks noChangeAspect="1"/>
          </p:cNvPicPr>
          <p:nvPr userDrawn="1"/>
        </p:nvPicPr>
        <p:blipFill rotWithShape="1">
          <a:blip r:embed="rId4"/>
          <a:srcRect r="1111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FC1D11-B777-4166-828B-3191C3947C1C}"/>
              </a:ext>
            </a:extLst>
          </p:cNvPr>
          <p:cNvSpPr/>
          <p:nvPr userDrawn="1"/>
        </p:nvSpPr>
        <p:spPr>
          <a:xfrm>
            <a:off x="0" y="1622614"/>
            <a:ext cx="7004424" cy="3164541"/>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6272715"/>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 y="0"/>
            <a:ext cx="633505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7498788"/>
      </p:ext>
    </p:extLst>
  </p:cSld>
  <p:clrMap bg1="lt1" tx1="dk1" bg2="lt2" tx2="dk2" accent1="accent1" accent2="accent2" accent3="accent3" accent4="accent4" accent5="accent5" accent6="accent6" hlink="hlink" folHlink="folHlink"/>
  <p:sldLayoutIdLst>
    <p:sldLayoutId id="2147483698"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57167F-ACF6-438E-90DE-DD53D1B29C40}"/>
              </a:ext>
            </a:extLst>
          </p:cNvPr>
          <p:cNvPicPr>
            <a:picLocks noChangeAspect="1"/>
          </p:cNvPicPr>
          <p:nvPr userDrawn="1"/>
        </p:nvPicPr>
        <p:blipFill rotWithShape="1">
          <a:blip r:embed="rId7"/>
          <a:srcRect l="221" t="77935" r="11283" b="14273"/>
          <a:stretch/>
        </p:blipFill>
        <p:spPr>
          <a:xfrm>
            <a:off x="0" y="6300394"/>
            <a:ext cx="12192000" cy="548640"/>
          </a:xfrm>
          <a:prstGeom prst="rect">
            <a:avLst/>
          </a:prstGeom>
        </p:spPr>
      </p:pic>
      <p:sp>
        <p:nvSpPr>
          <p:cNvPr id="7" name="Rectangle 6">
            <a:extLst>
              <a:ext uri="{FF2B5EF4-FFF2-40B4-BE49-F238E27FC236}">
                <a16:creationId xmlns:a16="http://schemas.microsoft.com/office/drawing/2014/main" id="{C7444380-7D14-4311-9BA4-1C92BDAF7187}"/>
              </a:ext>
            </a:extLst>
          </p:cNvPr>
          <p:cNvSpPr/>
          <p:nvPr userDrawn="1"/>
        </p:nvSpPr>
        <p:spPr>
          <a:xfrm>
            <a:off x="1" y="0"/>
            <a:ext cx="257287" cy="1043547"/>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560297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643CA-7CD9-40A3-831C-EF728B521FE6}"/>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FC1D11-B777-4166-828B-3191C3947C1C}"/>
              </a:ext>
            </a:extLst>
          </p:cNvPr>
          <p:cNvSpPr/>
          <p:nvPr userDrawn="1"/>
        </p:nvSpPr>
        <p:spPr>
          <a:xfrm>
            <a:off x="0" y="1622612"/>
            <a:ext cx="7004424" cy="3164541"/>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92746363"/>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57167F-ACF6-438E-90DE-DD53D1B29C40}"/>
              </a:ext>
            </a:extLst>
          </p:cNvPr>
          <p:cNvPicPr>
            <a:picLocks noChangeAspect="1"/>
          </p:cNvPicPr>
          <p:nvPr userDrawn="1"/>
        </p:nvPicPr>
        <p:blipFill rotWithShape="1">
          <a:blip r:embed="rId7"/>
          <a:srcRect l="221" t="77935" r="11283" b="14273"/>
          <a:stretch/>
        </p:blipFill>
        <p:spPr>
          <a:xfrm>
            <a:off x="0" y="6300394"/>
            <a:ext cx="12192000" cy="548640"/>
          </a:xfrm>
          <a:prstGeom prst="rect">
            <a:avLst/>
          </a:prstGeom>
        </p:spPr>
      </p:pic>
      <p:sp>
        <p:nvSpPr>
          <p:cNvPr id="7" name="Rectangle 6">
            <a:extLst>
              <a:ext uri="{FF2B5EF4-FFF2-40B4-BE49-F238E27FC236}">
                <a16:creationId xmlns:a16="http://schemas.microsoft.com/office/drawing/2014/main" id="{C7444380-7D14-4311-9BA4-1C92BDAF7187}"/>
              </a:ext>
            </a:extLst>
          </p:cNvPr>
          <p:cNvSpPr/>
          <p:nvPr userDrawn="1"/>
        </p:nvSpPr>
        <p:spPr>
          <a:xfrm>
            <a:off x="2" y="0"/>
            <a:ext cx="257287" cy="1043547"/>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1398304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0.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0.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airbestpractices.com/magazine/webinars"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3962400" y="3756570"/>
            <a:ext cx="4777142" cy="118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The recording and slides of this webinar will be made available to attendees via email later today.</a:t>
            </a:r>
          </a:p>
          <a:p>
            <a:pPr algn="ctr" eaLnBrk="0" fontAlgn="base" hangingPunct="0">
              <a:lnSpc>
                <a:spcPts val="1680"/>
              </a:lnSpc>
              <a:spcBef>
                <a:spcPct val="0"/>
              </a:spcBef>
              <a:spcAft>
                <a:spcPct val="0"/>
              </a:spcAft>
              <a:defRPr/>
            </a:pPr>
            <a:endParaRPr lang="en-US" altLang="en-US" sz="1600" kern="0" dirty="0">
              <a:solidFill>
                <a:prstClr val="black"/>
              </a:solidFill>
              <a:latin typeface="+mj-lt"/>
              <a:cs typeface="Calibri" panose="020F0502020204030204" pitchFamily="34" charset="0"/>
            </a:endParaRPr>
          </a:p>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PDH Certificates will be e-mailed to attendees on within 2 days.</a:t>
            </a:r>
            <a:endParaRPr lang="en-US" altLang="en-US" sz="1600" b="1" kern="0" dirty="0">
              <a:solidFill>
                <a:prstClr val="black"/>
              </a:solidFill>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990596" y="1543053"/>
            <a:ext cx="10210799" cy="64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600" b="1" dirty="0">
                <a:solidFill>
                  <a:schemeClr val="accent4"/>
                </a:solidFill>
              </a:rPr>
              <a:t>Common Causes &amp; Solutions for Compressed Air Pressure Drop</a:t>
            </a:r>
          </a:p>
        </p:txBody>
      </p:sp>
      <p:sp>
        <p:nvSpPr>
          <p:cNvPr id="23" name="object 3">
            <a:extLst>
              <a:ext uri="{FF2B5EF4-FFF2-40B4-BE49-F238E27FC236}">
                <a16:creationId xmlns:a16="http://schemas.microsoft.com/office/drawing/2014/main" id="{DD6E8466-892C-4836-B71C-1D12F3F42E0F}"/>
              </a:ext>
            </a:extLst>
          </p:cNvPr>
          <p:cNvSpPr txBox="1"/>
          <p:nvPr/>
        </p:nvSpPr>
        <p:spPr>
          <a:xfrm>
            <a:off x="3096963" y="2203772"/>
            <a:ext cx="5998067" cy="861774"/>
          </a:xfrm>
          <a:prstGeom prst="rect">
            <a:avLst/>
          </a:prstGeom>
        </p:spPr>
        <p:txBody>
          <a:bodyPr vert="horz" wrap="square" lIns="0" tIns="0" rIns="0" bIns="0" rtlCol="0">
            <a:spAutoFit/>
          </a:bodyPr>
          <a:lstStyle/>
          <a:p>
            <a:pPr marL="9525" algn="ctr" eaLnBrk="0" fontAlgn="base" hangingPunct="0">
              <a:spcBef>
                <a:spcPct val="0"/>
              </a:spcBef>
              <a:spcAft>
                <a:spcPct val="0"/>
              </a:spcAft>
              <a:defRPr/>
            </a:pPr>
            <a:r>
              <a:rPr lang="en-US" sz="2800" spc="-15" dirty="0">
                <a:solidFill>
                  <a:prstClr val="black"/>
                </a:solidFill>
                <a:latin typeface="+mj-lt"/>
                <a:cs typeface="Calibri"/>
              </a:rPr>
              <a:t>Tom Taranto, Data Power Services</a:t>
            </a:r>
            <a:endParaRPr lang="en-US" sz="2800" i="1" spc="-15" dirty="0">
              <a:solidFill>
                <a:prstClr val="black"/>
              </a:solidFill>
              <a:latin typeface="+mj-lt"/>
              <a:cs typeface="Calibri"/>
            </a:endParaRPr>
          </a:p>
          <a:p>
            <a:pPr marL="9525" algn="ctr" eaLnBrk="0" fontAlgn="base" hangingPunct="0">
              <a:spcBef>
                <a:spcPct val="0"/>
              </a:spcBef>
              <a:spcAft>
                <a:spcPct val="0"/>
              </a:spcAft>
              <a:defRPr/>
            </a:pPr>
            <a:r>
              <a:rPr lang="en-US" sz="2800" i="1" spc="-15" dirty="0">
                <a:solidFill>
                  <a:prstClr val="black"/>
                </a:solidFill>
                <a:latin typeface="+mj-lt"/>
                <a:cs typeface="Calibri"/>
              </a:rPr>
              <a:t>Keynote Speaker</a:t>
            </a:r>
            <a:endParaRPr sz="2800" i="1" dirty="0">
              <a:solidFill>
                <a:prstClr val="black"/>
              </a:solidFill>
              <a:latin typeface="+mj-lt"/>
              <a:cs typeface="Calibri"/>
            </a:endParaRPr>
          </a:p>
        </p:txBody>
      </p:sp>
      <p:sp>
        <p:nvSpPr>
          <p:cNvPr id="2" name="TextBox 1">
            <a:extLst>
              <a:ext uri="{FF2B5EF4-FFF2-40B4-BE49-F238E27FC236}">
                <a16:creationId xmlns:a16="http://schemas.microsoft.com/office/drawing/2014/main" id="{FD0B5D6E-9CEA-4857-A25A-9DBED62C5A67}"/>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4" name="Picture 3">
            <a:extLst>
              <a:ext uri="{FF2B5EF4-FFF2-40B4-BE49-F238E27FC236}">
                <a16:creationId xmlns:a16="http://schemas.microsoft.com/office/drawing/2014/main" id="{E90AAA16-8511-4D67-A601-8A3F05E56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0" y="3937714"/>
            <a:ext cx="3108649" cy="383128"/>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69B3-2404-4DEE-BEBF-DCA6CE9B1DA9}"/>
              </a:ext>
            </a:extLst>
          </p:cNvPr>
          <p:cNvSpPr>
            <a:spLocks noGrp="1"/>
          </p:cNvSpPr>
          <p:nvPr>
            <p:ph type="title"/>
          </p:nvPr>
        </p:nvSpPr>
        <p:spPr/>
        <p:txBody>
          <a:bodyPr/>
          <a:lstStyle/>
          <a:p>
            <a:r>
              <a:rPr lang="en-US" dirty="0"/>
              <a:t>Equivalent Length Method for piping pressure loss</a:t>
            </a:r>
          </a:p>
        </p:txBody>
      </p:sp>
      <p:pic>
        <p:nvPicPr>
          <p:cNvPr id="7" name="Content Placeholder 6">
            <a:extLst>
              <a:ext uri="{FF2B5EF4-FFF2-40B4-BE49-F238E27FC236}">
                <a16:creationId xmlns:a16="http://schemas.microsoft.com/office/drawing/2014/main" id="{0535734F-3AD1-46B8-9127-76C30DA0A158}"/>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53554" y="1097782"/>
            <a:ext cx="4684518" cy="4767694"/>
          </a:xfrm>
        </p:spPr>
      </p:pic>
      <p:pic>
        <p:nvPicPr>
          <p:cNvPr id="4" name="Picture 3">
            <a:extLst>
              <a:ext uri="{FF2B5EF4-FFF2-40B4-BE49-F238E27FC236}">
                <a16:creationId xmlns:a16="http://schemas.microsoft.com/office/drawing/2014/main" id="{692C1ECC-BC32-40FF-8520-56216EBBBF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097781"/>
            <a:ext cx="6680646" cy="4815731"/>
          </a:xfrm>
          <a:prstGeom prst="rect">
            <a:avLst/>
          </a:prstGeom>
        </p:spPr>
      </p:pic>
    </p:spTree>
    <p:extLst>
      <p:ext uri="{BB962C8B-B14F-4D97-AF65-F5344CB8AC3E}">
        <p14:creationId xmlns:p14="http://schemas.microsoft.com/office/powerpoint/2010/main" val="3644136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E2B4-C263-4C3E-B267-B648FAAF2EC8}"/>
              </a:ext>
            </a:extLst>
          </p:cNvPr>
          <p:cNvSpPr>
            <a:spLocks noGrp="1"/>
          </p:cNvSpPr>
          <p:nvPr>
            <p:ph type="title"/>
          </p:nvPr>
        </p:nvSpPr>
        <p:spPr/>
        <p:txBody>
          <a:bodyPr>
            <a:normAutofit fontScale="90000"/>
          </a:bodyPr>
          <a:lstStyle/>
          <a:p>
            <a:r>
              <a:rPr lang="en-US" dirty="0"/>
              <a:t>Compressed Air System Operating parameters</a:t>
            </a:r>
            <a:br>
              <a:rPr lang="en-US" dirty="0"/>
            </a:br>
            <a:r>
              <a:rPr lang="en-US" dirty="0"/>
              <a:t>that impact pressure drop</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0499FCD-8E48-437C-BF23-E7427D3B22A1}"/>
                  </a:ext>
                </a:extLst>
              </p:cNvPr>
              <p:cNvSpPr>
                <a:spLocks noGrp="1"/>
              </p:cNvSpPr>
              <p:nvPr>
                <p:ph type="body" idx="1"/>
              </p:nvPr>
            </p:nvSpPr>
            <p:spPr/>
            <p:txBody>
              <a:bodyPr>
                <a:normAutofit fontScale="85000" lnSpcReduction="20000"/>
              </a:bodyPr>
              <a:lstStyle/>
              <a:p>
                <a:r>
                  <a:rPr lang="en-US" dirty="0"/>
                  <a:t>Pipe Length (equivalent length) </a:t>
                </a:r>
                <a14:m>
                  <m:oMath xmlns:m="http://schemas.openxmlformats.org/officeDocument/2006/math">
                    <m:sSub>
                      <m:sSubPr>
                        <m:ctrlPr>
                          <a:rPr lang="en-US" sz="2600" i="1" smtClean="0">
                            <a:latin typeface="Cambria Math" panose="02040503050406030204" pitchFamily="18" charset="0"/>
                          </a:rPr>
                        </m:ctrlPr>
                      </m:sSubPr>
                      <m:e>
                        <m:r>
                          <a:rPr lang="en-US" sz="2600" b="0" i="1" smtClean="0">
                            <a:latin typeface="Cambria Math" panose="02040503050406030204" pitchFamily="18" charset="0"/>
                          </a:rPr>
                          <m:t>    </m:t>
                        </m:r>
                        <m:r>
                          <a:rPr lang="en-US" sz="2600" b="0" i="1" smtClean="0">
                            <a:latin typeface="Cambria Math" panose="02040503050406030204" pitchFamily="18" charset="0"/>
                          </a:rPr>
                          <m:t>𝑓</m:t>
                        </m:r>
                      </m:e>
                      <m:sub>
                        <m:r>
                          <a:rPr lang="en-US" sz="2600" b="0" i="1" smtClean="0">
                            <a:latin typeface="Cambria Math" panose="02040503050406030204" pitchFamily="18" charset="0"/>
                          </a:rPr>
                          <m:t>𝑥</m:t>
                        </m:r>
                      </m:sub>
                    </m:sSub>
                    <m:r>
                      <a:rPr lang="en-US" sz="2600" b="0" i="1" smtClean="0">
                        <a:latin typeface="Cambria Math" panose="02040503050406030204" pitchFamily="18" charset="0"/>
                      </a:rPr>
                      <m:t> </m:t>
                    </m:r>
                    <m:r>
                      <a:rPr lang="en-US" sz="2600" b="0" i="1" smtClean="0">
                        <a:latin typeface="Cambria Math" panose="02040503050406030204" pitchFamily="18" charset="0"/>
                        <a:ea typeface="Cambria Math" panose="02040503050406030204" pitchFamily="18" charset="0"/>
                      </a:rPr>
                      <m:t>≈ </m:t>
                    </m:r>
                    <m:d>
                      <m:dPr>
                        <m:ctrlPr>
                          <a:rPr lang="en-US" sz="2600" b="0" i="1" smtClean="0">
                            <a:latin typeface="Cambria Math" panose="02040503050406030204" pitchFamily="18" charset="0"/>
                            <a:ea typeface="Cambria Math" panose="02040503050406030204" pitchFamily="18" charset="0"/>
                          </a:rPr>
                        </m:ctrlPr>
                      </m:dPr>
                      <m:e>
                        <m:r>
                          <a:rPr lang="en-US" sz="2600" b="0" i="1" smtClean="0">
                            <a:latin typeface="Cambria Math" panose="02040503050406030204" pitchFamily="18" charset="0"/>
                            <a:ea typeface="Cambria Math" panose="02040503050406030204" pitchFamily="18" charset="0"/>
                          </a:rPr>
                          <m:t>𝐿</m:t>
                        </m:r>
                      </m:e>
                    </m:d>
                    <m:r>
                      <a:rPr lang="en-US" sz="2600" b="0" i="1" smtClean="0">
                        <a:latin typeface="Cambria Math" panose="02040503050406030204" pitchFamily="18" charset="0"/>
                        <a:ea typeface="Cambria Math" panose="02040503050406030204" pitchFamily="18" charset="0"/>
                      </a:rPr>
                      <m:t>           </m:t>
                    </m:r>
                    <m:r>
                      <a:rPr lang="en-US" sz="2600" i="1">
                        <a:latin typeface="Cambria Math" panose="02040503050406030204" pitchFamily="18" charset="0"/>
                        <a:ea typeface="Cambria Math" panose="02040503050406030204" pitchFamily="18" charset="0"/>
                      </a:rPr>
                      <m:t>∆</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𝑃</m:t>
                        </m:r>
                      </m:e>
                      <m:sub>
                        <m:r>
                          <a:rPr lang="en-US" sz="2600" i="1">
                            <a:latin typeface="Cambria Math" panose="02040503050406030204" pitchFamily="18" charset="0"/>
                            <a:ea typeface="Cambria Math" panose="02040503050406030204" pitchFamily="18" charset="0"/>
                          </a:rPr>
                          <m:t>2</m:t>
                        </m:r>
                      </m:sub>
                    </m:sSub>
                    <m:r>
                      <a:rPr lang="en-US" sz="2600" i="1">
                        <a:latin typeface="Cambria Math" panose="02040503050406030204" pitchFamily="18" charset="0"/>
                        <a:ea typeface="Cambria Math" panose="02040503050406030204" pitchFamily="18" charset="0"/>
                      </a:rPr>
                      <m:t>=∆</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𝑃</m:t>
                        </m:r>
                      </m:e>
                      <m:sub>
                        <m:r>
                          <a:rPr lang="en-US" sz="2600" i="1">
                            <a:latin typeface="Cambria Math" panose="02040503050406030204" pitchFamily="18" charset="0"/>
                            <a:ea typeface="Cambria Math" panose="02040503050406030204" pitchFamily="18" charset="0"/>
                          </a:rPr>
                          <m:t>1</m:t>
                        </m:r>
                      </m:sub>
                    </m:sSub>
                    <m:d>
                      <m:dPr>
                        <m:ctrlPr>
                          <a:rPr lang="en-US" sz="2600" i="1">
                            <a:latin typeface="Cambria Math" panose="02040503050406030204" pitchFamily="18" charset="0"/>
                            <a:ea typeface="Cambria Math" panose="02040503050406030204" pitchFamily="18" charset="0"/>
                          </a:rPr>
                        </m:ctrlPr>
                      </m:dPr>
                      <m:e>
                        <m:f>
                          <m:fPr>
                            <m:ctrlPr>
                              <a:rPr lang="en-US" sz="2600" i="1">
                                <a:latin typeface="Cambria Math" panose="02040503050406030204" pitchFamily="18" charset="0"/>
                                <a:ea typeface="Cambria Math" panose="02040503050406030204" pitchFamily="18" charset="0"/>
                              </a:rPr>
                            </m:ctrlPr>
                          </m:fPr>
                          <m:num>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𝐿</m:t>
                                </m:r>
                              </m:e>
                              <m:sub>
                                <m:r>
                                  <a:rPr lang="en-US" sz="2600" i="1">
                                    <a:latin typeface="Cambria Math" panose="02040503050406030204" pitchFamily="18" charset="0"/>
                                    <a:ea typeface="Cambria Math" panose="02040503050406030204" pitchFamily="18" charset="0"/>
                                  </a:rPr>
                                  <m:t>2</m:t>
                                </m:r>
                              </m:sub>
                            </m:sSub>
                          </m:num>
                          <m:den>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𝐿</m:t>
                                </m:r>
                              </m:e>
                              <m:sub>
                                <m:r>
                                  <a:rPr lang="en-US" sz="2600" i="1">
                                    <a:latin typeface="Cambria Math" panose="02040503050406030204" pitchFamily="18" charset="0"/>
                                    <a:ea typeface="Cambria Math" panose="02040503050406030204" pitchFamily="18" charset="0"/>
                                  </a:rPr>
                                  <m:t>1</m:t>
                                </m:r>
                              </m:sub>
                            </m:sSub>
                          </m:den>
                        </m:f>
                      </m:e>
                    </m:d>
                  </m:oMath>
                </a14:m>
                <a:endParaRPr lang="en-US" sz="2600" dirty="0"/>
              </a:p>
              <a:p>
                <a:endParaRPr lang="en-US" dirty="0"/>
              </a:p>
              <a:p>
                <a:r>
                  <a:rPr lang="en-US" dirty="0"/>
                  <a:t>Compressed Air Velocity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𝑓</m:t>
                        </m:r>
                      </m:e>
                      <m:sub>
                        <m:r>
                          <a:rPr lang="en-US" sz="2800" i="1">
                            <a:latin typeface="Cambria Math" panose="02040503050406030204" pitchFamily="18" charset="0"/>
                          </a:rPr>
                          <m:t>𝑥</m:t>
                        </m:r>
                      </m:sub>
                    </m:sSub>
                    <m:r>
                      <a:rPr lang="en-US" sz="2800" i="1">
                        <a:latin typeface="Cambria Math" panose="02040503050406030204" pitchFamily="18" charset="0"/>
                      </a:rPr>
                      <m:t> </m:t>
                    </m:r>
                    <m:r>
                      <a:rPr lang="en-US" sz="2800" i="1">
                        <a:latin typeface="Cambria Math" panose="02040503050406030204" pitchFamily="18" charset="0"/>
                        <a:ea typeface="Cambria Math" panose="02040503050406030204" pitchFamily="18" charset="0"/>
                      </a:rPr>
                      <m:t>≈ </m:t>
                    </m:r>
                    <m:d>
                      <m:dPr>
                        <m:ctrlPr>
                          <a:rPr lang="en-US" sz="2800" i="1">
                            <a:latin typeface="Cambria Math" panose="02040503050406030204" pitchFamily="18" charset="0"/>
                            <a:ea typeface="Cambria Math" panose="02040503050406030204" pitchFamily="18" charset="0"/>
                          </a:rPr>
                        </m:ctrlPr>
                      </m:dPr>
                      <m:e>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𝑣</m:t>
                            </m:r>
                          </m:e>
                          <m:sup>
                            <m:r>
                              <a:rPr lang="en-US" sz="2800" i="1">
                                <a:latin typeface="Cambria Math" panose="02040503050406030204" pitchFamily="18" charset="0"/>
                                <a:ea typeface="Cambria Math" panose="02040503050406030204" pitchFamily="18" charset="0"/>
                              </a:rPr>
                              <m:t>2</m:t>
                            </m:r>
                          </m:sup>
                        </m:sSup>
                      </m:e>
                    </m:d>
                    <m:r>
                      <a:rPr lang="en-US" sz="2800" b="0" i="1" smtClean="0">
                        <a:latin typeface="Cambria Math" panose="02040503050406030204" pitchFamily="18" charset="0"/>
                        <a:ea typeface="Cambria Math" panose="02040503050406030204" pitchFamily="18" charset="0"/>
                      </a:rPr>
                      <m:t>       </m:t>
                    </m:r>
                    <m:r>
                      <a:rPr lang="en-US" sz="2600" i="1" smtClean="0">
                        <a:latin typeface="Cambria Math" panose="02040503050406030204" pitchFamily="18" charset="0"/>
                        <a:ea typeface="Cambria Math" panose="02040503050406030204" pitchFamily="18" charset="0"/>
                      </a:rPr>
                      <m:t>∆</m:t>
                    </m:r>
                    <m:sSub>
                      <m:sSubPr>
                        <m:ctrlPr>
                          <a:rPr lang="en-US" sz="2600" i="1" smtClean="0">
                            <a:latin typeface="Cambria Math" panose="02040503050406030204" pitchFamily="18" charset="0"/>
                            <a:ea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𝑃</m:t>
                        </m:r>
                      </m:e>
                      <m:sub>
                        <m:r>
                          <a:rPr lang="en-US" sz="2600" b="0" i="1" smtClean="0">
                            <a:latin typeface="Cambria Math" panose="02040503050406030204" pitchFamily="18" charset="0"/>
                            <a:ea typeface="Cambria Math" panose="02040503050406030204" pitchFamily="18" charset="0"/>
                          </a:rPr>
                          <m:t>2</m:t>
                        </m:r>
                      </m:sub>
                    </m:sSub>
                    <m:r>
                      <a:rPr lang="en-US" sz="2600" b="0" i="1" smtClean="0">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𝑃</m:t>
                        </m:r>
                      </m:e>
                      <m:sub>
                        <m:r>
                          <a:rPr lang="en-US" sz="2600" b="0" i="1" smtClean="0">
                            <a:latin typeface="Cambria Math" panose="02040503050406030204" pitchFamily="18" charset="0"/>
                            <a:ea typeface="Cambria Math" panose="02040503050406030204" pitchFamily="18" charset="0"/>
                          </a:rPr>
                          <m:t>1</m:t>
                        </m:r>
                      </m:sub>
                    </m:sSub>
                    <m:sSup>
                      <m:sSupPr>
                        <m:ctrlPr>
                          <a:rPr lang="en-US" sz="2600" i="1" smtClean="0">
                            <a:latin typeface="Cambria Math" panose="02040503050406030204" pitchFamily="18" charset="0"/>
                            <a:ea typeface="Cambria Math" panose="02040503050406030204" pitchFamily="18" charset="0"/>
                          </a:rPr>
                        </m:ctrlPr>
                      </m:sSupPr>
                      <m:e>
                        <m:d>
                          <m:dPr>
                            <m:ctrlPr>
                              <a:rPr lang="en-US" sz="2600" i="1" smtClean="0">
                                <a:latin typeface="Cambria Math" panose="02040503050406030204" pitchFamily="18" charset="0"/>
                                <a:ea typeface="Cambria Math" panose="02040503050406030204" pitchFamily="18" charset="0"/>
                              </a:rPr>
                            </m:ctrlPr>
                          </m:dPr>
                          <m:e>
                            <m:f>
                              <m:fPr>
                                <m:ctrlPr>
                                  <a:rPr lang="en-US" sz="2600" i="1" smtClean="0">
                                    <a:latin typeface="Cambria Math" panose="02040503050406030204" pitchFamily="18" charset="0"/>
                                    <a:ea typeface="Cambria Math" panose="02040503050406030204" pitchFamily="18" charset="0"/>
                                  </a:rPr>
                                </m:ctrlPr>
                              </m:fPr>
                              <m:num>
                                <m:sSub>
                                  <m:sSubPr>
                                    <m:ctrlPr>
                                      <a:rPr lang="en-US" sz="2600" i="1" smtClean="0">
                                        <a:latin typeface="Cambria Math" panose="02040503050406030204" pitchFamily="18" charset="0"/>
                                        <a:ea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𝑣</m:t>
                                    </m:r>
                                  </m:e>
                                  <m:sub>
                                    <m:r>
                                      <a:rPr lang="en-US" sz="2600" b="0" i="1" smtClean="0">
                                        <a:latin typeface="Cambria Math" panose="02040503050406030204" pitchFamily="18" charset="0"/>
                                        <a:ea typeface="Cambria Math" panose="02040503050406030204" pitchFamily="18" charset="0"/>
                                      </a:rPr>
                                      <m:t>2</m:t>
                                    </m:r>
                                  </m:sub>
                                </m:sSub>
                              </m:num>
                              <m:den>
                                <m:sSub>
                                  <m:sSubPr>
                                    <m:ctrlPr>
                                      <a:rPr lang="en-US" sz="2600" i="1" smtClean="0">
                                        <a:latin typeface="Cambria Math" panose="02040503050406030204" pitchFamily="18" charset="0"/>
                                        <a:ea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𝑣</m:t>
                                    </m:r>
                                  </m:e>
                                  <m:sub>
                                    <m:r>
                                      <a:rPr lang="en-US" sz="2600" b="0" i="1" smtClean="0">
                                        <a:latin typeface="Cambria Math" panose="02040503050406030204" pitchFamily="18" charset="0"/>
                                        <a:ea typeface="Cambria Math" panose="02040503050406030204" pitchFamily="18" charset="0"/>
                                      </a:rPr>
                                      <m:t>1</m:t>
                                    </m:r>
                                  </m:sub>
                                </m:sSub>
                              </m:den>
                            </m:f>
                          </m:e>
                        </m:d>
                      </m:e>
                      <m:sup>
                        <m:r>
                          <a:rPr lang="en-US" sz="2600" b="0" i="1" smtClean="0">
                            <a:latin typeface="Cambria Math" panose="02040503050406030204" pitchFamily="18" charset="0"/>
                            <a:ea typeface="Cambria Math" panose="02040503050406030204" pitchFamily="18" charset="0"/>
                          </a:rPr>
                          <m:t>2</m:t>
                        </m:r>
                      </m:sup>
                    </m:sSup>
                    <m:r>
                      <a:rPr lang="en-US" sz="2600" b="0" i="1" smtClean="0">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𝑃</m:t>
                        </m:r>
                      </m:e>
                      <m:sub>
                        <m:r>
                          <a:rPr lang="en-US" sz="2600" i="1">
                            <a:latin typeface="Cambria Math" panose="02040503050406030204" pitchFamily="18" charset="0"/>
                            <a:ea typeface="Cambria Math" panose="02040503050406030204" pitchFamily="18" charset="0"/>
                          </a:rPr>
                          <m:t>1</m:t>
                        </m:r>
                      </m:sub>
                    </m:sSub>
                    <m:sSup>
                      <m:sSupPr>
                        <m:ctrlPr>
                          <a:rPr lang="en-US" sz="2600" i="1">
                            <a:latin typeface="Cambria Math" panose="02040503050406030204" pitchFamily="18" charset="0"/>
                            <a:ea typeface="Cambria Math" panose="02040503050406030204" pitchFamily="18" charset="0"/>
                          </a:rPr>
                        </m:ctrlPr>
                      </m:sSupPr>
                      <m:e>
                        <m:d>
                          <m:dPr>
                            <m:ctrlPr>
                              <a:rPr lang="en-US" sz="2600" i="1">
                                <a:latin typeface="Cambria Math" panose="02040503050406030204" pitchFamily="18" charset="0"/>
                                <a:ea typeface="Cambria Math" panose="02040503050406030204" pitchFamily="18" charset="0"/>
                              </a:rPr>
                            </m:ctrlPr>
                          </m:dPr>
                          <m:e>
                            <m:f>
                              <m:fPr>
                                <m:ctrlPr>
                                  <a:rPr lang="en-US" sz="2600" i="1">
                                    <a:latin typeface="Cambria Math" panose="02040503050406030204" pitchFamily="18" charset="0"/>
                                    <a:ea typeface="Cambria Math" panose="02040503050406030204" pitchFamily="18" charset="0"/>
                                  </a:rPr>
                                </m:ctrlPr>
                              </m:fPr>
                              <m:num>
                                <m:sSub>
                                  <m:sSubPr>
                                    <m:ctrlPr>
                                      <a:rPr lang="en-US" sz="2600" i="1">
                                        <a:latin typeface="Cambria Math" panose="02040503050406030204" pitchFamily="18" charset="0"/>
                                        <a:ea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𝑄</m:t>
                                    </m:r>
                                  </m:e>
                                  <m:sub>
                                    <m:r>
                                      <a:rPr lang="en-US" sz="2600" i="1">
                                        <a:latin typeface="Cambria Math" panose="02040503050406030204" pitchFamily="18" charset="0"/>
                                        <a:ea typeface="Cambria Math" panose="02040503050406030204" pitchFamily="18" charset="0"/>
                                      </a:rPr>
                                      <m:t>2</m:t>
                                    </m:r>
                                  </m:sub>
                                </m:sSub>
                              </m:num>
                              <m:den>
                                <m:sSub>
                                  <m:sSubPr>
                                    <m:ctrlPr>
                                      <a:rPr lang="en-US" sz="2600" i="1">
                                        <a:latin typeface="Cambria Math" panose="02040503050406030204" pitchFamily="18" charset="0"/>
                                        <a:ea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𝑄</m:t>
                                    </m:r>
                                  </m:e>
                                  <m:sub>
                                    <m:r>
                                      <a:rPr lang="en-US" sz="2600" i="1">
                                        <a:latin typeface="Cambria Math" panose="02040503050406030204" pitchFamily="18" charset="0"/>
                                        <a:ea typeface="Cambria Math" panose="02040503050406030204" pitchFamily="18" charset="0"/>
                                      </a:rPr>
                                      <m:t>1</m:t>
                                    </m:r>
                                  </m:sub>
                                </m:sSub>
                              </m:den>
                            </m:f>
                          </m:e>
                        </m:d>
                      </m:e>
                      <m:sup>
                        <m:r>
                          <a:rPr lang="en-US" sz="2600" i="1">
                            <a:latin typeface="Cambria Math" panose="02040503050406030204" pitchFamily="18" charset="0"/>
                            <a:ea typeface="Cambria Math" panose="02040503050406030204" pitchFamily="18" charset="0"/>
                          </a:rPr>
                          <m:t>2</m:t>
                        </m:r>
                      </m:sup>
                    </m:sSup>
                  </m:oMath>
                </a14:m>
                <a:endParaRPr lang="en-US" sz="2600" dirty="0"/>
              </a:p>
            </p:txBody>
          </p:sp>
        </mc:Choice>
        <mc:Fallback xmlns="">
          <p:sp>
            <p:nvSpPr>
              <p:cNvPr id="3" name="Text Placeholder 2">
                <a:extLst>
                  <a:ext uri="{FF2B5EF4-FFF2-40B4-BE49-F238E27FC236}">
                    <a16:creationId xmlns:a16="http://schemas.microsoft.com/office/drawing/2014/main" id="{20499FCD-8E48-437C-BF23-E7427D3B22A1}"/>
                  </a:ext>
                </a:extLst>
              </p:cNvPr>
              <p:cNvSpPr>
                <a:spLocks noGrp="1" noRot="1" noChangeAspect="1" noMove="1" noResize="1" noEditPoints="1" noAdjustHandles="1" noChangeArrowheads="1" noChangeShapeType="1" noTextEdit="1"/>
              </p:cNvSpPr>
              <p:nvPr>
                <p:ph type="body" idx="1"/>
              </p:nvPr>
            </p:nvSpPr>
            <p:spPr>
              <a:blipFill>
                <a:blip r:embed="rId2"/>
                <a:stretch>
                  <a:fillRect l="-412"/>
                </a:stretch>
              </a:blipFill>
            </p:spPr>
            <p:txBody>
              <a:bodyPr/>
              <a:lstStyle/>
              <a:p>
                <a:r>
                  <a:rPr lang="en-US">
                    <a:noFill/>
                  </a:rPr>
                  <a:t> </a:t>
                </a:r>
              </a:p>
            </p:txBody>
          </p:sp>
        </mc:Fallback>
      </mc:AlternateContent>
    </p:spTree>
    <p:extLst>
      <p:ext uri="{BB962C8B-B14F-4D97-AF65-F5344CB8AC3E}">
        <p14:creationId xmlns:p14="http://schemas.microsoft.com/office/powerpoint/2010/main" val="3591579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BBD18-F37E-48ED-8402-C7C1037CD423}"/>
              </a:ext>
            </a:extLst>
          </p:cNvPr>
          <p:cNvSpPr>
            <a:spLocks noGrp="1"/>
          </p:cNvSpPr>
          <p:nvPr>
            <p:ph type="title"/>
          </p:nvPr>
        </p:nvSpPr>
        <p:spPr/>
        <p:txBody>
          <a:bodyPr/>
          <a:lstStyle/>
          <a:p>
            <a:r>
              <a:rPr lang="en-US" dirty="0"/>
              <a:t>Pressure Loss from the source to tool ≤ 10%</a:t>
            </a:r>
          </a:p>
        </p:txBody>
      </p:sp>
      <p:pic>
        <p:nvPicPr>
          <p:cNvPr id="13" name="Content Placeholder 12">
            <a:extLst>
              <a:ext uri="{FF2B5EF4-FFF2-40B4-BE49-F238E27FC236}">
                <a16:creationId xmlns:a16="http://schemas.microsoft.com/office/drawing/2014/main" id="{D0F78A1E-86EA-417E-A465-20503AAB8F7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626296" y="1143000"/>
            <a:ext cx="7020817" cy="5410200"/>
          </a:xfrm>
        </p:spPr>
      </p:pic>
    </p:spTree>
    <p:extLst>
      <p:ext uri="{BB962C8B-B14F-4D97-AF65-F5344CB8AC3E}">
        <p14:creationId xmlns:p14="http://schemas.microsoft.com/office/powerpoint/2010/main" val="4255945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7152F08-4676-4822-B51F-F526CF4867E9}"/>
              </a:ext>
            </a:extLst>
          </p:cNvPr>
          <p:cNvSpPr>
            <a:spLocks noGrp="1"/>
          </p:cNvSpPr>
          <p:nvPr>
            <p:ph type="title"/>
          </p:nvPr>
        </p:nvSpPr>
        <p:spPr/>
        <p:txBody>
          <a:bodyPr/>
          <a:lstStyle/>
          <a:p>
            <a:r>
              <a:rPr lang="en-US" dirty="0"/>
              <a:t>Compressed Air System Pressure Profile</a:t>
            </a:r>
          </a:p>
        </p:txBody>
      </p:sp>
      <p:pic>
        <p:nvPicPr>
          <p:cNvPr id="12" name="Content Placeholder 11">
            <a:extLst>
              <a:ext uri="{FF2B5EF4-FFF2-40B4-BE49-F238E27FC236}">
                <a16:creationId xmlns:a16="http://schemas.microsoft.com/office/drawing/2014/main" id="{91B97932-4375-43AA-BD11-9722B152D45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905000" y="915754"/>
            <a:ext cx="8077199" cy="5063998"/>
          </a:xfrm>
        </p:spPr>
      </p:pic>
    </p:spTree>
    <p:extLst>
      <p:ext uri="{BB962C8B-B14F-4D97-AF65-F5344CB8AC3E}">
        <p14:creationId xmlns:p14="http://schemas.microsoft.com/office/powerpoint/2010/main" val="2507846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E2B4-C263-4C3E-B267-B648FAAF2EC8}"/>
              </a:ext>
            </a:extLst>
          </p:cNvPr>
          <p:cNvSpPr>
            <a:spLocks noGrp="1"/>
          </p:cNvSpPr>
          <p:nvPr>
            <p:ph type="title"/>
          </p:nvPr>
        </p:nvSpPr>
        <p:spPr/>
        <p:txBody>
          <a:bodyPr>
            <a:normAutofit fontScale="90000"/>
          </a:bodyPr>
          <a:lstStyle/>
          <a:p>
            <a:r>
              <a:rPr lang="en-US" dirty="0"/>
              <a:t>Compressed Air System Operating parameters</a:t>
            </a:r>
            <a:br>
              <a:rPr lang="en-US" dirty="0"/>
            </a:br>
            <a:r>
              <a:rPr lang="en-US" dirty="0"/>
              <a:t>that impact pressure drop</a:t>
            </a:r>
          </a:p>
        </p:txBody>
      </p:sp>
      <p:sp>
        <p:nvSpPr>
          <p:cNvPr id="3" name="Text Placeholder 2">
            <a:extLst>
              <a:ext uri="{FF2B5EF4-FFF2-40B4-BE49-F238E27FC236}">
                <a16:creationId xmlns:a16="http://schemas.microsoft.com/office/drawing/2014/main" id="{20499FCD-8E48-437C-BF23-E7427D3B22A1}"/>
              </a:ext>
            </a:extLst>
          </p:cNvPr>
          <p:cNvSpPr>
            <a:spLocks noGrp="1"/>
          </p:cNvSpPr>
          <p:nvPr>
            <p:ph type="body" idx="1"/>
          </p:nvPr>
        </p:nvSpPr>
        <p:spPr/>
        <p:txBody>
          <a:bodyPr/>
          <a:lstStyle/>
          <a:p>
            <a:r>
              <a:rPr lang="en-US" dirty="0"/>
              <a:t>Pipe Length (equivalent length) </a:t>
            </a:r>
          </a:p>
          <a:p>
            <a:r>
              <a:rPr lang="en-US" dirty="0"/>
              <a:t>Compressed Air Velocity </a:t>
            </a:r>
          </a:p>
          <a:p>
            <a:r>
              <a:rPr lang="en-US" dirty="0"/>
              <a:t>Compressed Air Pressure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0D4473-7C44-40C6-9B81-6F343B80B563}"/>
              </a:ext>
            </a:extLst>
          </p:cNvPr>
          <p:cNvSpPr>
            <a:spLocks noGrp="1"/>
          </p:cNvSpPr>
          <p:nvPr>
            <p:ph type="title"/>
          </p:nvPr>
        </p:nvSpPr>
        <p:spPr/>
        <p:txBody>
          <a:bodyPr/>
          <a:lstStyle/>
          <a:p>
            <a:r>
              <a:rPr lang="en-US" dirty="0"/>
              <a:t>Piping restrictions and Pressure drop </a:t>
            </a:r>
          </a:p>
        </p:txBody>
      </p:sp>
      <p:sp>
        <p:nvSpPr>
          <p:cNvPr id="5" name="Content Placeholder 4">
            <a:extLst>
              <a:ext uri="{FF2B5EF4-FFF2-40B4-BE49-F238E27FC236}">
                <a16:creationId xmlns:a16="http://schemas.microsoft.com/office/drawing/2014/main" id="{882CFC2A-BD4A-4F7F-8A7B-4106A14AACC5}"/>
              </a:ext>
            </a:extLst>
          </p:cNvPr>
          <p:cNvSpPr>
            <a:spLocks noGrp="1"/>
          </p:cNvSpPr>
          <p:nvPr>
            <p:ph sz="quarter" idx="1"/>
          </p:nvPr>
        </p:nvSpPr>
        <p:spPr/>
        <p:txBody>
          <a:bodyPr>
            <a:normAutofit lnSpcReduction="10000"/>
          </a:bodyPr>
          <a:lstStyle/>
          <a:p>
            <a:r>
              <a:rPr lang="en-US" dirty="0"/>
              <a:t>Pipe Length (equivalent length)</a:t>
            </a:r>
          </a:p>
          <a:p>
            <a:pPr lvl="1"/>
            <a:r>
              <a:rPr lang="en-US" dirty="0"/>
              <a:t>Long pipe runs </a:t>
            </a:r>
          </a:p>
          <a:p>
            <a:pPr lvl="1"/>
            <a:r>
              <a:rPr lang="en-US" dirty="0"/>
              <a:t>Long hoses</a:t>
            </a:r>
          </a:p>
          <a:p>
            <a:pPr lvl="1"/>
            <a:r>
              <a:rPr lang="en-US" dirty="0"/>
              <a:t>Fittings, elbow, tee, valve</a:t>
            </a:r>
          </a:p>
          <a:p>
            <a:endParaRPr lang="en-US" dirty="0"/>
          </a:p>
          <a:p>
            <a:r>
              <a:rPr lang="en-US" dirty="0"/>
              <a:t>Restrictions</a:t>
            </a:r>
          </a:p>
          <a:p>
            <a:pPr lvl="1"/>
            <a:r>
              <a:rPr lang="en-US" dirty="0"/>
              <a:t>Filters </a:t>
            </a:r>
          </a:p>
          <a:p>
            <a:pPr lvl="1"/>
            <a:r>
              <a:rPr lang="en-US" dirty="0"/>
              <a:t>Quick Couplers</a:t>
            </a:r>
          </a:p>
          <a:p>
            <a:pPr lvl="1"/>
            <a:r>
              <a:rPr lang="en-US" dirty="0"/>
              <a:t>Undersize connectors</a:t>
            </a:r>
          </a:p>
          <a:p>
            <a:pPr lvl="1"/>
            <a:r>
              <a:rPr lang="en-US" dirty="0"/>
              <a:t>Abandoned Equipment</a:t>
            </a:r>
          </a:p>
        </p:txBody>
      </p:sp>
    </p:spTree>
    <p:extLst>
      <p:ext uri="{BB962C8B-B14F-4D97-AF65-F5344CB8AC3E}">
        <p14:creationId xmlns:p14="http://schemas.microsoft.com/office/powerpoint/2010/main" val="3008535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6B34D9B9-B0B7-453A-B2F6-8F3188D76874}"/>
              </a:ext>
            </a:extLst>
          </p:cNvPr>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7194" t="12592" r="5827" b="4504"/>
          <a:stretch/>
        </p:blipFill>
        <p:spPr>
          <a:xfrm>
            <a:off x="5638800" y="990600"/>
            <a:ext cx="6310970" cy="4648200"/>
          </a:xfrm>
        </p:spPr>
      </p:pic>
      <p:sp>
        <p:nvSpPr>
          <p:cNvPr id="2" name="Title 1">
            <a:extLst>
              <a:ext uri="{FF2B5EF4-FFF2-40B4-BE49-F238E27FC236}">
                <a16:creationId xmlns:a16="http://schemas.microsoft.com/office/drawing/2014/main" id="{26F76F49-C90C-41F0-9962-B2FF967EAEAB}"/>
              </a:ext>
            </a:extLst>
          </p:cNvPr>
          <p:cNvSpPr>
            <a:spLocks noGrp="1"/>
          </p:cNvSpPr>
          <p:nvPr>
            <p:ph type="title"/>
          </p:nvPr>
        </p:nvSpPr>
        <p:spPr/>
        <p:txBody>
          <a:bodyPr/>
          <a:lstStyle/>
          <a:p>
            <a:r>
              <a:rPr lang="en-US" dirty="0"/>
              <a:t>Excessive length of undersize hose</a:t>
            </a:r>
          </a:p>
        </p:txBody>
      </p:sp>
      <p:pic>
        <p:nvPicPr>
          <p:cNvPr id="6" name="Content Placeholder 5">
            <a:extLst>
              <a:ext uri="{FF2B5EF4-FFF2-40B4-BE49-F238E27FC236}">
                <a16:creationId xmlns:a16="http://schemas.microsoft.com/office/drawing/2014/main" id="{E3B777E9-C0B5-4867-822C-27336FA48F44}"/>
              </a:ext>
            </a:extLst>
          </p:cNvPr>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609600" y="1928522"/>
            <a:ext cx="4876800" cy="3153356"/>
          </a:xfrm>
        </p:spPr>
      </p:pic>
      <p:sp>
        <p:nvSpPr>
          <p:cNvPr id="3" name="TextBox 2">
            <a:extLst>
              <a:ext uri="{FF2B5EF4-FFF2-40B4-BE49-F238E27FC236}">
                <a16:creationId xmlns:a16="http://schemas.microsoft.com/office/drawing/2014/main" id="{9FBA9EB2-5C3E-47E0-9210-1422E54B4571}"/>
              </a:ext>
            </a:extLst>
          </p:cNvPr>
          <p:cNvSpPr txBox="1"/>
          <p:nvPr/>
        </p:nvSpPr>
        <p:spPr>
          <a:xfrm>
            <a:off x="6146800" y="5257800"/>
            <a:ext cx="4749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Average P5 </a:t>
            </a:r>
            <a:r>
              <a:rPr kumimoji="0" lang="en-US" sz="1200" b="1" i="0" u="none" strike="noStrike" kern="1200" cap="none" spc="0" normalizeH="0" baseline="0" noProof="0" dirty="0">
                <a:ln>
                  <a:noFill/>
                </a:ln>
                <a:solidFill>
                  <a:srgbClr val="000000"/>
                </a:solidFill>
                <a:effectLst/>
                <a:uLnTx/>
                <a:uFillTx/>
                <a:latin typeface="Arial"/>
                <a:ea typeface="+mn-ea"/>
                <a:cs typeface="+mn-cs"/>
              </a:rPr>
              <a:t>is 10 sec. data  interval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Sample Rate 25 samples / sec.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Arial"/>
                <a:ea typeface="+mn-ea"/>
                <a:cs typeface="+mn-cs"/>
              </a:rPr>
              <a:t>Minimum P5 </a:t>
            </a:r>
            <a:r>
              <a:rPr kumimoji="0" lang="en-US" sz="1200" b="1" i="0" u="none" strike="noStrike" kern="1200" cap="none" spc="0" normalizeH="0" baseline="0" noProof="0" dirty="0">
                <a:ln>
                  <a:noFill/>
                </a:ln>
                <a:solidFill>
                  <a:srgbClr val="000000"/>
                </a:solidFill>
                <a:effectLst/>
                <a:uLnTx/>
                <a:uFillTx/>
                <a:latin typeface="Arial"/>
                <a:ea typeface="+mn-ea"/>
                <a:cs typeface="+mn-cs"/>
              </a:rPr>
              <a:t>is minimum reading during the interval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58468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3EAB51-3AAE-46C9-9CD1-360E4A78158B}"/>
              </a:ext>
            </a:extLst>
          </p:cNvPr>
          <p:cNvSpPr>
            <a:spLocks noGrp="1"/>
          </p:cNvSpPr>
          <p:nvPr>
            <p:ph type="title"/>
          </p:nvPr>
        </p:nvSpPr>
        <p:spPr/>
        <p:txBody>
          <a:bodyPr/>
          <a:lstStyle/>
          <a:p>
            <a:r>
              <a:rPr lang="en-US" dirty="0"/>
              <a:t>Printed circuit board drills &amp; routers</a:t>
            </a:r>
          </a:p>
        </p:txBody>
      </p:sp>
      <p:pic>
        <p:nvPicPr>
          <p:cNvPr id="8" name="Content Placeholder 7">
            <a:extLst>
              <a:ext uri="{FF2B5EF4-FFF2-40B4-BE49-F238E27FC236}">
                <a16:creationId xmlns:a16="http://schemas.microsoft.com/office/drawing/2014/main" id="{FE22289A-5CAC-4231-AEF7-339D140E60BE}"/>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15214" y="1475712"/>
            <a:ext cx="5560689" cy="3614448"/>
          </a:xfrm>
        </p:spPr>
      </p:pic>
      <p:pic>
        <p:nvPicPr>
          <p:cNvPr id="14" name="Content Placeholder 13">
            <a:extLst>
              <a:ext uri="{FF2B5EF4-FFF2-40B4-BE49-F238E27FC236}">
                <a16:creationId xmlns:a16="http://schemas.microsoft.com/office/drawing/2014/main" id="{023F81E1-DD4E-4662-8453-DD851CE97140}"/>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248400" y="1475712"/>
            <a:ext cx="5544736" cy="3690160"/>
          </a:xfrm>
        </p:spPr>
      </p:pic>
    </p:spTree>
    <p:extLst>
      <p:ext uri="{BB962C8B-B14F-4D97-AF65-F5344CB8AC3E}">
        <p14:creationId xmlns:p14="http://schemas.microsoft.com/office/powerpoint/2010/main" val="3294708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459C-364A-4AC0-8A44-4C8318796082}"/>
              </a:ext>
            </a:extLst>
          </p:cNvPr>
          <p:cNvSpPr>
            <a:spLocks noGrp="1"/>
          </p:cNvSpPr>
          <p:nvPr>
            <p:ph type="title"/>
          </p:nvPr>
        </p:nvSpPr>
        <p:spPr/>
        <p:txBody>
          <a:bodyPr/>
          <a:lstStyle/>
          <a:p>
            <a:r>
              <a:rPr lang="en-US" dirty="0"/>
              <a:t>Hose &amp; pipe length</a:t>
            </a:r>
          </a:p>
        </p:txBody>
      </p:sp>
      <p:sp>
        <p:nvSpPr>
          <p:cNvPr id="4" name="Content Placeholder 3">
            <a:extLst>
              <a:ext uri="{FF2B5EF4-FFF2-40B4-BE49-F238E27FC236}">
                <a16:creationId xmlns:a16="http://schemas.microsoft.com/office/drawing/2014/main" id="{8ABC80B2-52E6-4CE5-BAA4-BCBB655AD948}"/>
              </a:ext>
            </a:extLst>
          </p:cNvPr>
          <p:cNvSpPr>
            <a:spLocks noGrp="1"/>
          </p:cNvSpPr>
          <p:nvPr>
            <p:ph sz="quarter" idx="1"/>
          </p:nvPr>
        </p:nvSpPr>
        <p:spPr/>
        <p:txBody>
          <a:bodyPr>
            <a:normAutofit fontScale="92500"/>
          </a:bodyPr>
          <a:lstStyle/>
          <a:p>
            <a:r>
              <a:rPr lang="en-US" dirty="0"/>
              <a:t>Transit bus manufacturer</a:t>
            </a:r>
          </a:p>
          <a:p>
            <a:pPr lvl="1"/>
            <a:r>
              <a:rPr lang="en-US" dirty="0"/>
              <a:t>Enough hose to go all the way around a bus and ½ way again.</a:t>
            </a:r>
          </a:p>
          <a:p>
            <a:pPr lvl="1"/>
            <a:endParaRPr lang="en-US" dirty="0"/>
          </a:p>
          <a:p>
            <a:r>
              <a:rPr lang="en-US" dirty="0"/>
              <a:t>100 ft hose reel under the work bench, the work area 25 ft across.</a:t>
            </a:r>
          </a:p>
          <a:p>
            <a:endParaRPr lang="en-US" dirty="0"/>
          </a:p>
          <a:p>
            <a:r>
              <a:rPr lang="en-US" dirty="0"/>
              <a:t>50 ft hose reel from the 17 ft high ceiling with 4 QD fittings connected to a torque gun.</a:t>
            </a:r>
          </a:p>
        </p:txBody>
      </p:sp>
      <p:pic>
        <p:nvPicPr>
          <p:cNvPr id="8" name="Content Placeholder 7">
            <a:extLst>
              <a:ext uri="{FF2B5EF4-FFF2-40B4-BE49-F238E27FC236}">
                <a16:creationId xmlns:a16="http://schemas.microsoft.com/office/drawing/2014/main" id="{CC3C1FED-00F9-44BF-99C6-05F89A3F4AF8}"/>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694362" y="1143000"/>
            <a:ext cx="6192837" cy="4644628"/>
          </a:xfrm>
        </p:spPr>
      </p:pic>
    </p:spTree>
    <p:extLst>
      <p:ext uri="{BB962C8B-B14F-4D97-AF65-F5344CB8AC3E}">
        <p14:creationId xmlns:p14="http://schemas.microsoft.com/office/powerpoint/2010/main" val="376038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A148-8AB9-4F01-9795-33E5563CC1EA}"/>
              </a:ext>
            </a:extLst>
          </p:cNvPr>
          <p:cNvSpPr>
            <a:spLocks noGrp="1"/>
          </p:cNvSpPr>
          <p:nvPr>
            <p:ph type="title"/>
          </p:nvPr>
        </p:nvSpPr>
        <p:spPr/>
        <p:txBody>
          <a:bodyPr/>
          <a:lstStyle/>
          <a:p>
            <a:r>
              <a:rPr lang="en-US" dirty="0"/>
              <a:t>Hose</a:t>
            </a:r>
          </a:p>
        </p:txBody>
      </p:sp>
      <p:pic>
        <p:nvPicPr>
          <p:cNvPr id="6" name="Content Placeholder 5">
            <a:extLst>
              <a:ext uri="{FF2B5EF4-FFF2-40B4-BE49-F238E27FC236}">
                <a16:creationId xmlns:a16="http://schemas.microsoft.com/office/drawing/2014/main" id="{90958D86-0141-4F5D-A533-30960ADFD497}"/>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9600" y="1676400"/>
            <a:ext cx="4876800" cy="3657600"/>
          </a:xfrm>
        </p:spPr>
      </p:pic>
      <p:pic>
        <p:nvPicPr>
          <p:cNvPr id="8" name="Content Placeholder 7">
            <a:extLst>
              <a:ext uri="{FF2B5EF4-FFF2-40B4-BE49-F238E27FC236}">
                <a16:creationId xmlns:a16="http://schemas.microsoft.com/office/drawing/2014/main" id="{60742D46-89D8-4A8D-9810-FC8392E536BA}"/>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694363" y="1714500"/>
            <a:ext cx="4876800" cy="3657600"/>
          </a:xfrm>
        </p:spPr>
      </p:pic>
    </p:spTree>
    <p:extLst>
      <p:ext uri="{BB962C8B-B14F-4D97-AF65-F5344CB8AC3E}">
        <p14:creationId xmlns:p14="http://schemas.microsoft.com/office/powerpoint/2010/main" val="4288226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3374472" cy="446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4648200" y="1582340"/>
            <a:ext cx="423655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Compressed Air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3" name="TextBox 2">
            <a:extLst>
              <a:ext uri="{FF2B5EF4-FFF2-40B4-BE49-F238E27FC236}">
                <a16:creationId xmlns:a16="http://schemas.microsoft.com/office/drawing/2014/main" id="{94883D91-C66F-428F-8C5D-06BF233B3D46}"/>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7" name="Picture 6">
            <a:extLst>
              <a:ext uri="{FF2B5EF4-FFF2-40B4-BE49-F238E27FC236}">
                <a16:creationId xmlns:a16="http://schemas.microsoft.com/office/drawing/2014/main" id="{3DC5C507-3E2A-4837-82FD-213FC1F3FD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0" y="3937714"/>
            <a:ext cx="3108649" cy="383128"/>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8826-076C-4307-B319-FBEBD2F64E87}"/>
              </a:ext>
            </a:extLst>
          </p:cNvPr>
          <p:cNvSpPr>
            <a:spLocks noGrp="1"/>
          </p:cNvSpPr>
          <p:nvPr>
            <p:ph type="title"/>
          </p:nvPr>
        </p:nvSpPr>
        <p:spPr/>
        <p:txBody>
          <a:bodyPr/>
          <a:lstStyle/>
          <a:p>
            <a:r>
              <a:rPr lang="en-US" dirty="0"/>
              <a:t>More hose                                                Air hose safety</a:t>
            </a:r>
          </a:p>
        </p:txBody>
      </p:sp>
      <p:pic>
        <p:nvPicPr>
          <p:cNvPr id="6" name="Content Placeholder 5">
            <a:extLst>
              <a:ext uri="{FF2B5EF4-FFF2-40B4-BE49-F238E27FC236}">
                <a16:creationId xmlns:a16="http://schemas.microsoft.com/office/drawing/2014/main" id="{CD7E35CB-5722-4752-8896-C9453554CD2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9600" y="1676400"/>
            <a:ext cx="4876800" cy="3657600"/>
          </a:xfrm>
        </p:spPr>
      </p:pic>
      <p:pic>
        <p:nvPicPr>
          <p:cNvPr id="12" name="Content Placeholder 11">
            <a:extLst>
              <a:ext uri="{FF2B5EF4-FFF2-40B4-BE49-F238E27FC236}">
                <a16:creationId xmlns:a16="http://schemas.microsoft.com/office/drawing/2014/main" id="{EE7CA3AA-4665-42DA-9E47-7FA2A6863EC6}"/>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5791200" y="1676400"/>
            <a:ext cx="6224660" cy="3569802"/>
          </a:xfrm>
        </p:spPr>
      </p:pic>
      <p:cxnSp>
        <p:nvCxnSpPr>
          <p:cNvPr id="14" name="Straight Arrow Connector 13">
            <a:extLst>
              <a:ext uri="{FF2B5EF4-FFF2-40B4-BE49-F238E27FC236}">
                <a16:creationId xmlns:a16="http://schemas.microsoft.com/office/drawing/2014/main" id="{E2CB36EE-A0B5-48B1-BD69-629078F99CAF}"/>
              </a:ext>
            </a:extLst>
          </p:cNvPr>
          <p:cNvCxnSpPr/>
          <p:nvPr/>
        </p:nvCxnSpPr>
        <p:spPr>
          <a:xfrm>
            <a:off x="9829800" y="4800600"/>
            <a:ext cx="8382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E391882-D25A-4436-90FE-7256ABD7F105}"/>
              </a:ext>
            </a:extLst>
          </p:cNvPr>
          <p:cNvSpPr/>
          <p:nvPr/>
        </p:nvSpPr>
        <p:spPr>
          <a:xfrm>
            <a:off x="10668000" y="4569767"/>
            <a:ext cx="914400"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rPr>
              <a:t>Flow</a:t>
            </a:r>
          </a:p>
        </p:txBody>
      </p:sp>
      <p:sp>
        <p:nvSpPr>
          <p:cNvPr id="16" name="Rectangle 15">
            <a:extLst>
              <a:ext uri="{FF2B5EF4-FFF2-40B4-BE49-F238E27FC236}">
                <a16:creationId xmlns:a16="http://schemas.microsoft.com/office/drawing/2014/main" id="{EE636A05-1FAF-42CA-9365-F6CF2B321033}"/>
              </a:ext>
            </a:extLst>
          </p:cNvPr>
          <p:cNvSpPr/>
          <p:nvPr/>
        </p:nvSpPr>
        <p:spPr>
          <a:xfrm>
            <a:off x="9306030" y="5130785"/>
            <a:ext cx="914400"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rPr>
              <a:t>Hose</a:t>
            </a:r>
          </a:p>
        </p:txBody>
      </p:sp>
      <p:sp>
        <p:nvSpPr>
          <p:cNvPr id="17" name="Rectangle 16">
            <a:extLst>
              <a:ext uri="{FF2B5EF4-FFF2-40B4-BE49-F238E27FC236}">
                <a16:creationId xmlns:a16="http://schemas.microsoft.com/office/drawing/2014/main" id="{38EC3058-F85F-4EFE-8A6F-F3FEA8962D16}"/>
              </a:ext>
            </a:extLst>
          </p:cNvPr>
          <p:cNvSpPr/>
          <p:nvPr/>
        </p:nvSpPr>
        <p:spPr>
          <a:xfrm>
            <a:off x="7524835" y="5167629"/>
            <a:ext cx="914400"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rPr>
              <a:t>Pipe</a:t>
            </a:r>
          </a:p>
        </p:txBody>
      </p:sp>
      <p:sp>
        <p:nvSpPr>
          <p:cNvPr id="18" name="TextBox 17">
            <a:extLst>
              <a:ext uri="{FF2B5EF4-FFF2-40B4-BE49-F238E27FC236}">
                <a16:creationId xmlns:a16="http://schemas.microsoft.com/office/drawing/2014/main" id="{0766D927-30B7-44EC-8E8C-20780E5C0151}"/>
              </a:ext>
            </a:extLst>
          </p:cNvPr>
          <p:cNvSpPr txBox="1"/>
          <p:nvPr/>
        </p:nvSpPr>
        <p:spPr>
          <a:xfrm>
            <a:off x="6553200" y="1143000"/>
            <a:ext cx="502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FD0"/>
                </a:solidFill>
                <a:effectLst/>
                <a:uLnTx/>
                <a:uFillTx/>
                <a:latin typeface="Arial"/>
                <a:ea typeface="+mn-ea"/>
                <a:cs typeface="+mn-cs"/>
              </a:rPr>
              <a:t>Velocity Check or Whip Check</a:t>
            </a:r>
          </a:p>
        </p:txBody>
      </p:sp>
    </p:spTree>
    <p:extLst>
      <p:ext uri="{BB962C8B-B14F-4D97-AF65-F5344CB8AC3E}">
        <p14:creationId xmlns:p14="http://schemas.microsoft.com/office/powerpoint/2010/main" val="3031501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8826-076C-4307-B319-FBEBD2F64E87}"/>
              </a:ext>
            </a:extLst>
          </p:cNvPr>
          <p:cNvSpPr>
            <a:spLocks noGrp="1"/>
          </p:cNvSpPr>
          <p:nvPr>
            <p:ph type="title"/>
          </p:nvPr>
        </p:nvSpPr>
        <p:spPr/>
        <p:txBody>
          <a:bodyPr/>
          <a:lstStyle/>
          <a:p>
            <a:r>
              <a:rPr lang="en-US" dirty="0"/>
              <a:t>More hose                                                Air hose safety</a:t>
            </a:r>
          </a:p>
        </p:txBody>
      </p:sp>
      <p:pic>
        <p:nvPicPr>
          <p:cNvPr id="12" name="Content Placeholder 11">
            <a:extLst>
              <a:ext uri="{FF2B5EF4-FFF2-40B4-BE49-F238E27FC236}">
                <a16:creationId xmlns:a16="http://schemas.microsoft.com/office/drawing/2014/main" id="{EE7CA3AA-4665-42DA-9E47-7FA2A6863EC6}"/>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791200" y="1676400"/>
            <a:ext cx="6224660" cy="3569802"/>
          </a:xfrm>
        </p:spPr>
      </p:pic>
      <p:cxnSp>
        <p:nvCxnSpPr>
          <p:cNvPr id="14" name="Straight Arrow Connector 13">
            <a:extLst>
              <a:ext uri="{FF2B5EF4-FFF2-40B4-BE49-F238E27FC236}">
                <a16:creationId xmlns:a16="http://schemas.microsoft.com/office/drawing/2014/main" id="{E2CB36EE-A0B5-48B1-BD69-629078F99CAF}"/>
              </a:ext>
            </a:extLst>
          </p:cNvPr>
          <p:cNvCxnSpPr/>
          <p:nvPr/>
        </p:nvCxnSpPr>
        <p:spPr>
          <a:xfrm>
            <a:off x="9829800" y="4800600"/>
            <a:ext cx="8382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E391882-D25A-4436-90FE-7256ABD7F105}"/>
              </a:ext>
            </a:extLst>
          </p:cNvPr>
          <p:cNvSpPr/>
          <p:nvPr/>
        </p:nvSpPr>
        <p:spPr>
          <a:xfrm>
            <a:off x="10668000" y="4569767"/>
            <a:ext cx="914400"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rPr>
              <a:t>Flow</a:t>
            </a:r>
          </a:p>
        </p:txBody>
      </p:sp>
      <p:sp>
        <p:nvSpPr>
          <p:cNvPr id="16" name="Rectangle 15">
            <a:extLst>
              <a:ext uri="{FF2B5EF4-FFF2-40B4-BE49-F238E27FC236}">
                <a16:creationId xmlns:a16="http://schemas.microsoft.com/office/drawing/2014/main" id="{EE636A05-1FAF-42CA-9365-F6CF2B321033}"/>
              </a:ext>
            </a:extLst>
          </p:cNvPr>
          <p:cNvSpPr/>
          <p:nvPr/>
        </p:nvSpPr>
        <p:spPr>
          <a:xfrm>
            <a:off x="9306030" y="5130785"/>
            <a:ext cx="914400"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rPr>
              <a:t>Hose</a:t>
            </a:r>
          </a:p>
        </p:txBody>
      </p:sp>
      <p:sp>
        <p:nvSpPr>
          <p:cNvPr id="17" name="Rectangle 16">
            <a:extLst>
              <a:ext uri="{FF2B5EF4-FFF2-40B4-BE49-F238E27FC236}">
                <a16:creationId xmlns:a16="http://schemas.microsoft.com/office/drawing/2014/main" id="{38EC3058-F85F-4EFE-8A6F-F3FEA8962D16}"/>
              </a:ext>
            </a:extLst>
          </p:cNvPr>
          <p:cNvSpPr/>
          <p:nvPr/>
        </p:nvSpPr>
        <p:spPr>
          <a:xfrm>
            <a:off x="7524835" y="5167629"/>
            <a:ext cx="914400"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rPr>
              <a:t>Pipe</a:t>
            </a:r>
          </a:p>
        </p:txBody>
      </p:sp>
      <p:sp>
        <p:nvSpPr>
          <p:cNvPr id="18" name="TextBox 17">
            <a:extLst>
              <a:ext uri="{FF2B5EF4-FFF2-40B4-BE49-F238E27FC236}">
                <a16:creationId xmlns:a16="http://schemas.microsoft.com/office/drawing/2014/main" id="{0766D927-30B7-44EC-8E8C-20780E5C0151}"/>
              </a:ext>
            </a:extLst>
          </p:cNvPr>
          <p:cNvSpPr txBox="1"/>
          <p:nvPr/>
        </p:nvSpPr>
        <p:spPr>
          <a:xfrm>
            <a:off x="6553200" y="1143000"/>
            <a:ext cx="502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FD0"/>
                </a:solidFill>
                <a:effectLst/>
                <a:uLnTx/>
                <a:uFillTx/>
                <a:latin typeface="Arial"/>
                <a:ea typeface="+mn-ea"/>
                <a:cs typeface="+mn-cs"/>
              </a:rPr>
              <a:t>Velocity Check or Whip Check</a:t>
            </a:r>
          </a:p>
        </p:txBody>
      </p:sp>
      <p:pic>
        <p:nvPicPr>
          <p:cNvPr id="7" name="Content Placeholder 6">
            <a:extLst>
              <a:ext uri="{FF2B5EF4-FFF2-40B4-BE49-F238E27FC236}">
                <a16:creationId xmlns:a16="http://schemas.microsoft.com/office/drawing/2014/main" id="{34E4191F-E591-4775-9A4E-6079235D1F76}"/>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724023" y="1575078"/>
            <a:ext cx="4914777" cy="4683835"/>
          </a:xfrm>
        </p:spPr>
      </p:pic>
      <p:sp>
        <p:nvSpPr>
          <p:cNvPr id="19" name="TextBox 18">
            <a:extLst>
              <a:ext uri="{FF2B5EF4-FFF2-40B4-BE49-F238E27FC236}">
                <a16:creationId xmlns:a16="http://schemas.microsoft.com/office/drawing/2014/main" id="{EA05BB3C-54B0-4D38-9866-FF9F86D85C14}"/>
              </a:ext>
            </a:extLst>
          </p:cNvPr>
          <p:cNvSpPr txBox="1"/>
          <p:nvPr/>
        </p:nvSpPr>
        <p:spPr>
          <a:xfrm>
            <a:off x="838200" y="1143000"/>
            <a:ext cx="502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FD0"/>
                </a:solidFill>
                <a:effectLst/>
                <a:uLnTx/>
                <a:uFillTx/>
                <a:latin typeface="Arial"/>
                <a:ea typeface="+mn-ea"/>
                <a:cs typeface="+mn-cs"/>
              </a:rPr>
              <a:t>Ball Vent Coupling</a:t>
            </a:r>
          </a:p>
        </p:txBody>
      </p:sp>
    </p:spTree>
    <p:extLst>
      <p:ext uri="{BB962C8B-B14F-4D97-AF65-F5344CB8AC3E}">
        <p14:creationId xmlns:p14="http://schemas.microsoft.com/office/powerpoint/2010/main" val="863871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CAE2-20CC-48BA-90D7-3D8F305B31AB}"/>
              </a:ext>
            </a:extLst>
          </p:cNvPr>
          <p:cNvSpPr>
            <a:spLocks noGrp="1"/>
          </p:cNvSpPr>
          <p:nvPr>
            <p:ph type="title"/>
          </p:nvPr>
        </p:nvSpPr>
        <p:spPr/>
        <p:txBody>
          <a:bodyPr/>
          <a:lstStyle/>
          <a:p>
            <a:r>
              <a:rPr lang="en-US" dirty="0"/>
              <a:t>Hose connection</a:t>
            </a:r>
          </a:p>
        </p:txBody>
      </p:sp>
      <p:pic>
        <p:nvPicPr>
          <p:cNvPr id="6" name="Content Placeholder 5">
            <a:extLst>
              <a:ext uri="{FF2B5EF4-FFF2-40B4-BE49-F238E27FC236}">
                <a16:creationId xmlns:a16="http://schemas.microsoft.com/office/drawing/2014/main" id="{57DE136B-9DC7-4EF6-A538-09F5DCF7AD97}"/>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r="26804"/>
          <a:stretch/>
        </p:blipFill>
        <p:spPr>
          <a:xfrm rot="16200000">
            <a:off x="742177" y="1007325"/>
            <a:ext cx="4825999" cy="4944949"/>
          </a:xfrm>
        </p:spPr>
      </p:pic>
      <p:pic>
        <p:nvPicPr>
          <p:cNvPr id="8" name="Content Placeholder 7">
            <a:extLst>
              <a:ext uri="{FF2B5EF4-FFF2-40B4-BE49-F238E27FC236}">
                <a16:creationId xmlns:a16="http://schemas.microsoft.com/office/drawing/2014/main" id="{CBAAABB7-6663-49FD-8FCD-FE8CB43684F3}"/>
              </a:ext>
            </a:extLst>
          </p:cNvPr>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8061" r="9910"/>
          <a:stretch/>
        </p:blipFill>
        <p:spPr>
          <a:xfrm>
            <a:off x="6241025" y="1066797"/>
            <a:ext cx="5278321" cy="4826002"/>
          </a:xfrm>
        </p:spPr>
      </p:pic>
    </p:spTree>
    <p:extLst>
      <p:ext uri="{BB962C8B-B14F-4D97-AF65-F5344CB8AC3E}">
        <p14:creationId xmlns:p14="http://schemas.microsoft.com/office/powerpoint/2010/main" val="594856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FA48-9D6B-4679-B0CF-90E311E359E2}"/>
              </a:ext>
            </a:extLst>
          </p:cNvPr>
          <p:cNvSpPr>
            <a:spLocks noGrp="1"/>
          </p:cNvSpPr>
          <p:nvPr>
            <p:ph type="title"/>
          </p:nvPr>
        </p:nvSpPr>
        <p:spPr/>
        <p:txBody>
          <a:bodyPr/>
          <a:lstStyle/>
          <a:p>
            <a:r>
              <a:rPr lang="en-US" dirty="0"/>
              <a:t>Abandoned Main Line Compressed Air Filter</a:t>
            </a:r>
          </a:p>
        </p:txBody>
      </p:sp>
      <p:pic>
        <p:nvPicPr>
          <p:cNvPr id="6" name="Content Placeholder 5">
            <a:extLst>
              <a:ext uri="{FF2B5EF4-FFF2-40B4-BE49-F238E27FC236}">
                <a16:creationId xmlns:a16="http://schemas.microsoft.com/office/drawing/2014/main" id="{5141A737-C8C1-4CC6-A099-060B52E97DE0}"/>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9600" y="1676400"/>
            <a:ext cx="4876800" cy="3657600"/>
          </a:xfrm>
        </p:spPr>
      </p:pic>
      <p:pic>
        <p:nvPicPr>
          <p:cNvPr id="12" name="Content Placeholder 11">
            <a:extLst>
              <a:ext uri="{FF2B5EF4-FFF2-40B4-BE49-F238E27FC236}">
                <a16:creationId xmlns:a16="http://schemas.microsoft.com/office/drawing/2014/main" id="{B7EFBA57-09FE-4C52-ACCC-D30DC1AE815B}"/>
              </a:ext>
            </a:extLst>
          </p:cNvPr>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6673" t="8548" r="10514" b="2482"/>
          <a:stretch/>
        </p:blipFill>
        <p:spPr>
          <a:xfrm>
            <a:off x="6019799" y="969034"/>
            <a:ext cx="6019801" cy="4997570"/>
          </a:xfrm>
        </p:spPr>
      </p:pic>
    </p:spTree>
    <p:extLst>
      <p:ext uri="{BB962C8B-B14F-4D97-AF65-F5344CB8AC3E}">
        <p14:creationId xmlns:p14="http://schemas.microsoft.com/office/powerpoint/2010/main" val="4014303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0B06AA-124E-4BD0-8AE7-76EDCA42C1E1}"/>
              </a:ext>
            </a:extLst>
          </p:cNvPr>
          <p:cNvSpPr>
            <a:spLocks noGrp="1"/>
          </p:cNvSpPr>
          <p:nvPr>
            <p:ph type="title"/>
          </p:nvPr>
        </p:nvSpPr>
        <p:spPr/>
        <p:txBody>
          <a:bodyPr/>
          <a:lstStyle/>
          <a:p>
            <a:r>
              <a:rPr lang="en-US" dirty="0"/>
              <a:t>Abandoned Orifice Plate Flow Meter</a:t>
            </a:r>
          </a:p>
        </p:txBody>
      </p:sp>
      <p:sp>
        <p:nvSpPr>
          <p:cNvPr id="9" name="Content Placeholder 8">
            <a:extLst>
              <a:ext uri="{FF2B5EF4-FFF2-40B4-BE49-F238E27FC236}">
                <a16:creationId xmlns:a16="http://schemas.microsoft.com/office/drawing/2014/main" id="{BC09D1DA-2A87-4ECD-A019-A61F79357573}"/>
              </a:ext>
            </a:extLst>
          </p:cNvPr>
          <p:cNvSpPr>
            <a:spLocks noGrp="1"/>
          </p:cNvSpPr>
          <p:nvPr>
            <p:ph sz="quarter" idx="1"/>
          </p:nvPr>
        </p:nvSpPr>
        <p:spPr/>
        <p:txBody>
          <a:bodyPr/>
          <a:lstStyle/>
          <a:p>
            <a:r>
              <a:rPr lang="en-US" dirty="0"/>
              <a:t>10” diameter header with 13,800 cfm average air flow rate</a:t>
            </a:r>
          </a:p>
          <a:p>
            <a:r>
              <a:rPr lang="en-US" dirty="0"/>
              <a:t>Abandoned Flow Meter, 3 psid = 619,000 kWh / </a:t>
            </a:r>
            <a:r>
              <a:rPr lang="en-US" dirty="0" err="1"/>
              <a:t>yr</a:t>
            </a:r>
            <a:r>
              <a:rPr lang="en-US" dirty="0"/>
              <a:t> $43,330 / </a:t>
            </a:r>
            <a:r>
              <a:rPr lang="en-US" dirty="0" err="1"/>
              <a:t>yr</a:t>
            </a:r>
            <a:r>
              <a:rPr lang="en-US" dirty="0"/>
              <a:t> @ 0.07 / kWh</a:t>
            </a:r>
          </a:p>
        </p:txBody>
      </p:sp>
      <p:pic>
        <p:nvPicPr>
          <p:cNvPr id="12" name="Picture 11">
            <a:extLst>
              <a:ext uri="{FF2B5EF4-FFF2-40B4-BE49-F238E27FC236}">
                <a16:creationId xmlns:a16="http://schemas.microsoft.com/office/drawing/2014/main" id="{DB980474-ECF9-4AA6-95A9-789FE9BF2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599" y="2590800"/>
            <a:ext cx="7041697" cy="3505200"/>
          </a:xfrm>
          <a:prstGeom prst="rect">
            <a:avLst/>
          </a:prstGeom>
        </p:spPr>
      </p:pic>
    </p:spTree>
    <p:extLst>
      <p:ext uri="{BB962C8B-B14F-4D97-AF65-F5344CB8AC3E}">
        <p14:creationId xmlns:p14="http://schemas.microsoft.com/office/powerpoint/2010/main" val="3333856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2FB0-E1E9-4758-A5D5-F244B085313C}"/>
              </a:ext>
            </a:extLst>
          </p:cNvPr>
          <p:cNvSpPr>
            <a:spLocks noGrp="1"/>
          </p:cNvSpPr>
          <p:nvPr>
            <p:ph type="title"/>
          </p:nvPr>
        </p:nvSpPr>
        <p:spPr/>
        <p:txBody>
          <a:bodyPr/>
          <a:lstStyle/>
          <a:p>
            <a:r>
              <a:rPr lang="en-US" dirty="0"/>
              <a:t>High Velocity and Pressure Loss</a:t>
            </a:r>
          </a:p>
        </p:txBody>
      </p:sp>
      <p:sp>
        <p:nvSpPr>
          <p:cNvPr id="4" name="Content Placeholder 3">
            <a:extLst>
              <a:ext uri="{FF2B5EF4-FFF2-40B4-BE49-F238E27FC236}">
                <a16:creationId xmlns:a16="http://schemas.microsoft.com/office/drawing/2014/main" id="{BE457A1E-40E4-4C31-814B-219A8F29FD5B}"/>
              </a:ext>
            </a:extLst>
          </p:cNvPr>
          <p:cNvSpPr>
            <a:spLocks noGrp="1"/>
          </p:cNvSpPr>
          <p:nvPr>
            <p:ph sz="quarter" idx="1"/>
          </p:nvPr>
        </p:nvSpPr>
        <p:spPr/>
        <p:txBody>
          <a:bodyPr>
            <a:normAutofit fontScale="92500"/>
          </a:bodyPr>
          <a:lstStyle/>
          <a:p>
            <a:r>
              <a:rPr lang="en-US" dirty="0"/>
              <a:t>Increasing air flow</a:t>
            </a:r>
          </a:p>
          <a:p>
            <a:pPr lvl="1"/>
            <a:endParaRPr lang="en-US" dirty="0"/>
          </a:p>
          <a:p>
            <a:pPr lvl="1"/>
            <a:r>
              <a:rPr lang="en-US" dirty="0"/>
              <a:t>Adding new air demands</a:t>
            </a:r>
          </a:p>
          <a:p>
            <a:pPr lvl="1"/>
            <a:endParaRPr lang="en-US" dirty="0"/>
          </a:p>
          <a:p>
            <a:pPr lvl="1"/>
            <a:r>
              <a:rPr lang="en-US" dirty="0"/>
              <a:t>Installing added compressor capacity</a:t>
            </a:r>
          </a:p>
          <a:p>
            <a:pPr lvl="1"/>
            <a:endParaRPr lang="en-US" dirty="0"/>
          </a:p>
          <a:p>
            <a:pPr lvl="1"/>
            <a:r>
              <a:rPr lang="en-US" dirty="0"/>
              <a:t>Leakage and compressed air waste</a:t>
            </a:r>
          </a:p>
          <a:p>
            <a:pPr lvl="1"/>
            <a:endParaRPr lang="en-US" dirty="0"/>
          </a:p>
          <a:p>
            <a:pPr lvl="1"/>
            <a:r>
              <a:rPr lang="en-US" dirty="0"/>
              <a:t>High volume intermittent peak air demand</a:t>
            </a:r>
          </a:p>
          <a:p>
            <a:endParaRPr lang="en-US" dirty="0"/>
          </a:p>
        </p:txBody>
      </p:sp>
      <p:sp>
        <p:nvSpPr>
          <p:cNvPr id="5" name="Content Placeholder 4">
            <a:extLst>
              <a:ext uri="{FF2B5EF4-FFF2-40B4-BE49-F238E27FC236}">
                <a16:creationId xmlns:a16="http://schemas.microsoft.com/office/drawing/2014/main" id="{DE6A9EE6-85EB-4004-B70C-C8B10B17EE94}"/>
              </a:ext>
            </a:extLst>
          </p:cNvPr>
          <p:cNvSpPr>
            <a:spLocks noGrp="1"/>
          </p:cNvSpPr>
          <p:nvPr>
            <p:ph sz="quarter" idx="2"/>
          </p:nvPr>
        </p:nvSpPr>
        <p:spPr/>
        <p:txBody>
          <a:bodyPr>
            <a:normAutofit fontScale="92500"/>
          </a:bodyPr>
          <a:lstStyle/>
          <a:p>
            <a:r>
              <a:rPr lang="en-US" dirty="0"/>
              <a:t>Improper size components</a:t>
            </a:r>
          </a:p>
          <a:p>
            <a:pPr lvl="1"/>
            <a:endParaRPr lang="en-US" dirty="0"/>
          </a:p>
          <a:p>
            <a:pPr lvl="1"/>
            <a:r>
              <a:rPr lang="en-US" dirty="0"/>
              <a:t>FRL’s not sized for the end use air demand. Instead selected base on what’s available in the store room </a:t>
            </a:r>
          </a:p>
          <a:p>
            <a:pPr lvl="1"/>
            <a:endParaRPr lang="en-US" dirty="0"/>
          </a:p>
          <a:p>
            <a:pPr lvl="1"/>
            <a:r>
              <a:rPr lang="en-US" dirty="0"/>
              <a:t>Size based on average air flow rating rather than peak air flow</a:t>
            </a:r>
          </a:p>
        </p:txBody>
      </p:sp>
    </p:spTree>
    <p:extLst>
      <p:ext uri="{BB962C8B-B14F-4D97-AF65-F5344CB8AC3E}">
        <p14:creationId xmlns:p14="http://schemas.microsoft.com/office/powerpoint/2010/main" val="286460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07D2-5A05-49F1-B860-2139A2F88615}"/>
              </a:ext>
            </a:extLst>
          </p:cNvPr>
          <p:cNvSpPr>
            <a:spLocks noGrp="1"/>
          </p:cNvSpPr>
          <p:nvPr>
            <p:ph type="title"/>
          </p:nvPr>
        </p:nvSpPr>
        <p:spPr/>
        <p:txBody>
          <a:bodyPr/>
          <a:lstStyle/>
          <a:p>
            <a:r>
              <a:rPr lang="en-US" dirty="0"/>
              <a:t>Compressed Air Velocity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B8B85A-9E9D-4D8B-8096-A3A0197989AF}"/>
                  </a:ext>
                </a:extLst>
              </p:cNvPr>
              <p:cNvSpPr>
                <a:spLocks noGrp="1"/>
              </p:cNvSpPr>
              <p:nvPr>
                <p:ph sz="quarter" idx="1"/>
              </p:nvPr>
            </p:nvSpPr>
            <p:spPr/>
            <p:txBody>
              <a:bodyPr>
                <a:normAutofit fontScale="92500" lnSpcReduction="20000"/>
              </a:bodyPr>
              <a:lstStyle/>
              <a:p>
                <a:r>
                  <a:rPr lang="en-US" dirty="0"/>
                  <a:t>Pressure loss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𝑣</m:t>
                            </m:r>
                          </m:e>
                          <m:sup>
                            <m:r>
                              <a:rPr lang="en-US" b="0" i="1" smtClean="0">
                                <a:latin typeface="Cambria Math" panose="02040503050406030204" pitchFamily="18" charset="0"/>
                                <a:ea typeface="Cambria Math" panose="02040503050406030204" pitchFamily="18" charset="0"/>
                              </a:rPr>
                              <m:t>2</m:t>
                            </m:r>
                          </m:sup>
                        </m:sSup>
                      </m:e>
                    </m:d>
                  </m:oMath>
                </a14:m>
                <a:r>
                  <a:rPr lang="en-US" dirty="0"/>
                  <a:t> </a:t>
                </a:r>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1</m:t>
                        </m:r>
                      </m:sub>
                    </m:sSub>
                    <m:sSup>
                      <m:sSupPr>
                        <m:ctrlPr>
                          <a:rPr lang="en-US" i="1" smtClean="0">
                            <a:latin typeface="Cambria Math" panose="02040503050406030204" pitchFamily="18" charset="0"/>
                            <a:ea typeface="Cambria Math" panose="02040503050406030204" pitchFamily="18" charset="0"/>
                          </a:rPr>
                        </m:ctrlPr>
                      </m:sSupPr>
                      <m:e>
                        <m:d>
                          <m:dPr>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2</m:t>
                                    </m:r>
                                  </m:sub>
                                </m:sSub>
                              </m:num>
                              <m:den>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1</m:t>
                                    </m:r>
                                  </m:sub>
                                </m:sSub>
                              </m:den>
                            </m:f>
                          </m:e>
                        </m:d>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1</m:t>
                        </m:r>
                      </m:sub>
                    </m:sSub>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2</m:t>
                                    </m:r>
                                  </m:sub>
                                </m:sSub>
                              </m:num>
                              <m:den>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1</m:t>
                                    </m:r>
                                  </m:sub>
                                </m:sSub>
                              </m:den>
                            </m:f>
                          </m:e>
                        </m:d>
                      </m:e>
                      <m:sup>
                        <m:r>
                          <a:rPr lang="en-US" i="1">
                            <a:latin typeface="Cambria Math" panose="02040503050406030204" pitchFamily="18" charset="0"/>
                            <a:ea typeface="Cambria Math" panose="02040503050406030204" pitchFamily="18" charset="0"/>
                          </a:rPr>
                          <m:t>2</m:t>
                        </m:r>
                      </m:sup>
                    </m:sSup>
                  </m:oMath>
                </a14:m>
                <a:endParaRPr lang="en-US" dirty="0">
                  <a:ea typeface="Cambria Math" panose="02040503050406030204" pitchFamily="18" charset="0"/>
                </a:endParaRPr>
              </a:p>
              <a:p>
                <a:endParaRPr lang="en-US" dirty="0">
                  <a:ea typeface="Cambria Math" panose="02040503050406030204" pitchFamily="18" charset="0"/>
                </a:endParaRPr>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.72</m:t>
                    </m:r>
                    <m:sSup>
                      <m:sSupPr>
                        <m:ctrlPr>
                          <a:rPr lang="en-US" i="1" smtClean="0">
                            <a:latin typeface="Cambria Math" panose="02040503050406030204" pitchFamily="18" charset="0"/>
                            <a:ea typeface="Cambria Math" panose="02040503050406030204" pitchFamily="18" charset="0"/>
                          </a:rPr>
                        </m:ctrlPr>
                      </m:sSupPr>
                      <m:e>
                        <m:d>
                          <m:dPr>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0</m:t>
                                </m:r>
                              </m:num>
                              <m:den>
                                <m:r>
                                  <a:rPr lang="en-US"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0</m:t>
                                </m:r>
                              </m:den>
                            </m:f>
                          </m:e>
                        </m:d>
                      </m:e>
                      <m:sup>
                        <m:r>
                          <a:rPr lang="en-US" b="0" i="1" smtClean="0">
                            <a:latin typeface="Cambria Math" panose="02040503050406030204" pitchFamily="18" charset="0"/>
                            <a:ea typeface="Cambria Math" panose="02040503050406030204" pitchFamily="18" charset="0"/>
                          </a:rPr>
                          <m:t>2</m:t>
                        </m:r>
                      </m:sup>
                    </m:sSup>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=3.72</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1.5</m:t>
                            </m:r>
                          </m:e>
                        </m:d>
                      </m:e>
                      <m:sup>
                        <m:r>
                          <a:rPr lang="en-US" i="1">
                            <a:latin typeface="Cambria Math" panose="02040503050406030204" pitchFamily="18" charset="0"/>
                            <a:ea typeface="Cambria Math" panose="02040503050406030204" pitchFamily="18" charset="0"/>
                          </a:rPr>
                          <m:t>2</m:t>
                        </m:r>
                      </m:sup>
                    </m:sSup>
                  </m:oMath>
                </a14:m>
                <a:endParaRPr lang="en-US" dirty="0"/>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8</m:t>
                    </m:r>
                    <m:r>
                      <a:rPr lang="en-US" b="0" i="1" smtClean="0">
                        <a:latin typeface="Cambria Math" panose="02040503050406030204" pitchFamily="18" charset="0"/>
                        <a:ea typeface="Cambria Math" panose="02040503050406030204" pitchFamily="18" charset="0"/>
                      </a:rPr>
                      <m:t>.37 </m:t>
                    </m:r>
                  </m:oMath>
                </a14:m>
                <a:endParaRPr lang="en-US" dirty="0"/>
              </a:p>
              <a:p>
                <a:endParaRPr lang="en-US" dirty="0"/>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3.72</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331</m:t>
                                </m:r>
                              </m:num>
                              <m:den>
                                <m:r>
                                  <a:rPr lang="en-US" i="1">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21</m:t>
                                </m:r>
                              </m:den>
                            </m:f>
                          </m:e>
                        </m:d>
                      </m:e>
                      <m:sup>
                        <m:r>
                          <a:rPr lang="en-US" i="1">
                            <a:latin typeface="Cambria Math" panose="02040503050406030204" pitchFamily="18" charset="0"/>
                            <a:ea typeface="Cambria Math" panose="02040503050406030204" pitchFamily="18" charset="0"/>
                          </a:rPr>
                          <m:t>2</m:t>
                        </m:r>
                      </m:sup>
                    </m:sSup>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3.72</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1.497</m:t>
                            </m:r>
                          </m:e>
                        </m:d>
                      </m:e>
                      <m:sup>
                        <m:r>
                          <a:rPr lang="en-US" i="1">
                            <a:latin typeface="Cambria Math" panose="02040503050406030204" pitchFamily="18" charset="0"/>
                            <a:ea typeface="Cambria Math" panose="02040503050406030204" pitchFamily="18" charset="0"/>
                          </a:rPr>
                          <m:t>2</m:t>
                        </m:r>
                      </m:sup>
                    </m:sSup>
                  </m:oMath>
                </a14:m>
                <a:r>
                  <a:rPr lang="en-US" dirty="0">
                    <a:ea typeface="Cambria Math" panose="02040503050406030204" pitchFamily="18" charset="0"/>
                  </a:rPr>
                  <a:t> </a:t>
                </a:r>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Sub>
                  </m:oMath>
                </a14:m>
                <a:r>
                  <a:rPr lang="en-US" dirty="0"/>
                  <a:t> = 8.34</a:t>
                </a:r>
              </a:p>
            </p:txBody>
          </p:sp>
        </mc:Choice>
        <mc:Fallback xmlns="">
          <p:sp>
            <p:nvSpPr>
              <p:cNvPr id="3" name="Content Placeholder 2">
                <a:extLst>
                  <a:ext uri="{FF2B5EF4-FFF2-40B4-BE49-F238E27FC236}">
                    <a16:creationId xmlns:a16="http://schemas.microsoft.com/office/drawing/2014/main" id="{C5B8B85A-9E9D-4D8B-8096-A3A0197989AF}"/>
                  </a:ext>
                </a:extLst>
              </p:cNvPr>
              <p:cNvSpPr>
                <a:spLocks noGrp="1" noRot="1" noChangeAspect="1" noMove="1" noResize="1" noEditPoints="1" noAdjustHandles="1" noChangeArrowheads="1" noChangeShapeType="1" noTextEdit="1"/>
              </p:cNvSpPr>
              <p:nvPr>
                <p:ph sz="quarter" idx="1"/>
              </p:nvPr>
            </p:nvSpPr>
            <p:spPr>
              <a:blipFill>
                <a:blip r:embed="rId2"/>
                <a:stretch>
                  <a:fillRect l="-375" t="-2240"/>
                </a:stretch>
              </a:blipFill>
            </p:spPr>
            <p:txBody>
              <a:bodyPr/>
              <a:lstStyle/>
              <a:p>
                <a:r>
                  <a:rPr lang="en-US">
                    <a:noFill/>
                  </a:rPr>
                  <a:t> </a:t>
                </a:r>
              </a:p>
            </p:txBody>
          </p:sp>
        </mc:Fallback>
      </mc:AlternateContent>
      <p:pic>
        <p:nvPicPr>
          <p:cNvPr id="8" name="Content Placeholder 7">
            <a:extLst>
              <a:ext uri="{FF2B5EF4-FFF2-40B4-BE49-F238E27FC236}">
                <a16:creationId xmlns:a16="http://schemas.microsoft.com/office/drawing/2014/main" id="{37C5A1B1-F092-4A77-9AFA-CD98B981FE42}"/>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253277" y="1309796"/>
            <a:ext cx="6592643" cy="4557603"/>
          </a:xfrm>
        </p:spPr>
      </p:pic>
    </p:spTree>
    <p:extLst>
      <p:ext uri="{BB962C8B-B14F-4D97-AF65-F5344CB8AC3E}">
        <p14:creationId xmlns:p14="http://schemas.microsoft.com/office/powerpoint/2010/main" val="364689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3409A-536A-4891-BD0F-E2876068CE5A}"/>
              </a:ext>
            </a:extLst>
          </p:cNvPr>
          <p:cNvSpPr>
            <a:spLocks noGrp="1"/>
          </p:cNvSpPr>
          <p:nvPr>
            <p:ph type="title"/>
          </p:nvPr>
        </p:nvSpPr>
        <p:spPr/>
        <p:txBody>
          <a:bodyPr/>
          <a:lstStyle/>
          <a:p>
            <a:r>
              <a:rPr lang="en-US" dirty="0"/>
              <a:t>Increased air demand &amp; compressor capacity.   </a:t>
            </a:r>
            <a:r>
              <a:rPr lang="en-US" b="1" dirty="0"/>
              <a:t>Pipe Size ??? </a:t>
            </a:r>
          </a:p>
        </p:txBody>
      </p:sp>
      <p:sp>
        <p:nvSpPr>
          <p:cNvPr id="3" name="Content Placeholder 2">
            <a:extLst>
              <a:ext uri="{FF2B5EF4-FFF2-40B4-BE49-F238E27FC236}">
                <a16:creationId xmlns:a16="http://schemas.microsoft.com/office/drawing/2014/main" id="{77BE05D3-8CE8-4E71-A0EF-61A685E3E116}"/>
              </a:ext>
            </a:extLst>
          </p:cNvPr>
          <p:cNvSpPr>
            <a:spLocks noGrp="1"/>
          </p:cNvSpPr>
          <p:nvPr>
            <p:ph sz="quarter" idx="1"/>
          </p:nvPr>
        </p:nvSpPr>
        <p:spPr/>
        <p:txBody>
          <a:bodyPr/>
          <a:lstStyle/>
          <a:p>
            <a:r>
              <a:rPr lang="en-US" dirty="0"/>
              <a:t>Air Demand</a:t>
            </a:r>
          </a:p>
          <a:p>
            <a:pPr lvl="1"/>
            <a:r>
              <a:rPr lang="en-US" dirty="0"/>
              <a:t>700 cfm of flow @ 80 psig</a:t>
            </a:r>
          </a:p>
          <a:p>
            <a:pPr lvl="1"/>
            <a:r>
              <a:rPr lang="en-US" dirty="0"/>
              <a:t>2” diameter pipe</a:t>
            </a:r>
          </a:p>
          <a:p>
            <a:pPr lvl="1"/>
            <a:r>
              <a:rPr lang="en-US" dirty="0"/>
              <a:t>1000 ft long (equivalent length)</a:t>
            </a:r>
          </a:p>
          <a:p>
            <a:pPr lvl="1"/>
            <a:endParaRPr lang="en-US" dirty="0"/>
          </a:p>
          <a:p>
            <a:r>
              <a:rPr lang="en-US" dirty="0"/>
              <a:t>Pipe Capacity </a:t>
            </a:r>
          </a:p>
          <a:p>
            <a:pPr lvl="1"/>
            <a:r>
              <a:rPr lang="en-US" dirty="0"/>
              <a:t>w/ 90 psig Initial Pressure</a:t>
            </a:r>
          </a:p>
          <a:p>
            <a:pPr lvl="1"/>
            <a:r>
              <a:rPr lang="en-US" dirty="0"/>
              <a:t>362 cfm of flow @ 80 psig</a:t>
            </a:r>
          </a:p>
          <a:p>
            <a:pPr lvl="1"/>
            <a:r>
              <a:rPr lang="en-US" dirty="0"/>
              <a:t>700 cfm of flow @ 53 psig</a:t>
            </a:r>
          </a:p>
          <a:p>
            <a:pPr lvl="1"/>
            <a:endParaRPr lang="en-US" dirty="0"/>
          </a:p>
          <a:p>
            <a:pPr lvl="1"/>
            <a:endParaRPr lang="en-US" dirty="0"/>
          </a:p>
        </p:txBody>
      </p:sp>
      <p:pic>
        <p:nvPicPr>
          <p:cNvPr id="6" name="Content Placeholder 5">
            <a:extLst>
              <a:ext uri="{FF2B5EF4-FFF2-40B4-BE49-F238E27FC236}">
                <a16:creationId xmlns:a16="http://schemas.microsoft.com/office/drawing/2014/main" id="{5A5DC118-10BE-4495-8FD7-41C4A8A62377}"/>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455418" y="1066800"/>
            <a:ext cx="6526855" cy="4724400"/>
          </a:xfrm>
        </p:spPr>
      </p:pic>
    </p:spTree>
    <p:extLst>
      <p:ext uri="{BB962C8B-B14F-4D97-AF65-F5344CB8AC3E}">
        <p14:creationId xmlns:p14="http://schemas.microsoft.com/office/powerpoint/2010/main" val="2965686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4B16-3078-4F73-B690-B7B338663EC2}"/>
              </a:ext>
            </a:extLst>
          </p:cNvPr>
          <p:cNvSpPr>
            <a:spLocks noGrp="1"/>
          </p:cNvSpPr>
          <p:nvPr>
            <p:ph type="title"/>
          </p:nvPr>
        </p:nvSpPr>
        <p:spPr/>
        <p:txBody>
          <a:bodyPr>
            <a:noAutofit/>
          </a:bodyPr>
          <a:lstStyle/>
          <a:p>
            <a:r>
              <a:rPr lang="en-US" dirty="0"/>
              <a:t>Increased air demand &amp; compressor capacity. </a:t>
            </a:r>
            <a:r>
              <a:rPr lang="en-US" sz="4800" b="1" dirty="0">
                <a:solidFill>
                  <a:srgbClr val="FF0000"/>
                </a:solidFill>
              </a:rPr>
              <a:t>↑ </a:t>
            </a:r>
            <a:r>
              <a:rPr lang="en-US" b="1" dirty="0">
                <a:solidFill>
                  <a:srgbClr val="FF0000"/>
                </a:solidFill>
              </a:rPr>
              <a:t>Pressure </a:t>
            </a:r>
            <a:r>
              <a:rPr lang="en-US" sz="4800" b="1" dirty="0">
                <a:solidFill>
                  <a:srgbClr val="FF0000"/>
                </a:solidFill>
              </a:rPr>
              <a:t>↑</a:t>
            </a:r>
          </a:p>
        </p:txBody>
      </p:sp>
      <p:sp>
        <p:nvSpPr>
          <p:cNvPr id="3" name="Content Placeholder 2">
            <a:extLst>
              <a:ext uri="{FF2B5EF4-FFF2-40B4-BE49-F238E27FC236}">
                <a16:creationId xmlns:a16="http://schemas.microsoft.com/office/drawing/2014/main" id="{988AACFF-A454-4705-9803-61F44D1E7BFD}"/>
              </a:ext>
            </a:extLst>
          </p:cNvPr>
          <p:cNvSpPr>
            <a:spLocks noGrp="1"/>
          </p:cNvSpPr>
          <p:nvPr>
            <p:ph sz="quarter" idx="1"/>
          </p:nvPr>
        </p:nvSpPr>
        <p:spPr/>
        <p:txBody>
          <a:bodyPr>
            <a:normAutofit fontScale="77500" lnSpcReduction="20000"/>
          </a:bodyPr>
          <a:lstStyle/>
          <a:p>
            <a:r>
              <a:rPr lang="en-US" dirty="0"/>
              <a:t>Air Demand</a:t>
            </a:r>
          </a:p>
          <a:p>
            <a:pPr lvl="1"/>
            <a:r>
              <a:rPr lang="en-US" dirty="0"/>
              <a:t>700 cfm of flow @ 80 psig</a:t>
            </a:r>
          </a:p>
          <a:p>
            <a:pPr lvl="1"/>
            <a:r>
              <a:rPr lang="en-US" dirty="0"/>
              <a:t>2” diameter pipe</a:t>
            </a:r>
          </a:p>
          <a:p>
            <a:pPr lvl="1"/>
            <a:r>
              <a:rPr lang="en-US" dirty="0"/>
              <a:t>1000 ft long (equivalent length)</a:t>
            </a:r>
          </a:p>
          <a:p>
            <a:pPr lvl="1"/>
            <a:endParaRPr lang="en-US" dirty="0"/>
          </a:p>
          <a:p>
            <a:r>
              <a:rPr lang="en-US" dirty="0"/>
              <a:t>Pipe Capacity </a:t>
            </a:r>
          </a:p>
          <a:p>
            <a:pPr lvl="1"/>
            <a:r>
              <a:rPr lang="en-US" dirty="0"/>
              <a:t>Requires 120 psig Initial Pressure</a:t>
            </a:r>
          </a:p>
          <a:p>
            <a:pPr lvl="1"/>
            <a:r>
              <a:rPr lang="en-US" dirty="0"/>
              <a:t>30 psig increase from 90 psig target</a:t>
            </a:r>
          </a:p>
          <a:p>
            <a:pPr lvl="1"/>
            <a:r>
              <a:rPr lang="en-US" dirty="0"/>
              <a:t>724 cfm of flow @ 80 psig</a:t>
            </a:r>
          </a:p>
          <a:p>
            <a:pPr lvl="1"/>
            <a:endParaRPr lang="en-US" dirty="0"/>
          </a:p>
          <a:p>
            <a:r>
              <a:rPr lang="en-US" b="1" dirty="0">
                <a:solidFill>
                  <a:srgbClr val="FF0000"/>
                </a:solidFill>
              </a:rPr>
              <a:t>~ 15% increased compressor kW</a:t>
            </a:r>
          </a:p>
          <a:p>
            <a:pPr lvl="1"/>
            <a:endParaRPr lang="en-US" dirty="0"/>
          </a:p>
          <a:p>
            <a:r>
              <a:rPr lang="en-US" dirty="0"/>
              <a:t>Distribution &amp; Point of Use Pressure Drop????</a:t>
            </a:r>
          </a:p>
        </p:txBody>
      </p:sp>
      <p:pic>
        <p:nvPicPr>
          <p:cNvPr id="8" name="Content Placeholder 7">
            <a:extLst>
              <a:ext uri="{FF2B5EF4-FFF2-40B4-BE49-F238E27FC236}">
                <a16:creationId xmlns:a16="http://schemas.microsoft.com/office/drawing/2014/main" id="{67FE11DE-27EF-46F9-9B4D-F6BA68AC5355}"/>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715000" y="1175919"/>
            <a:ext cx="6250699" cy="4506161"/>
          </a:xfrm>
        </p:spPr>
      </p:pic>
    </p:spTree>
    <p:extLst>
      <p:ext uri="{BB962C8B-B14F-4D97-AF65-F5344CB8AC3E}">
        <p14:creationId xmlns:p14="http://schemas.microsoft.com/office/powerpoint/2010/main" val="4283167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4B16-3078-4F73-B690-B7B338663EC2}"/>
              </a:ext>
            </a:extLst>
          </p:cNvPr>
          <p:cNvSpPr>
            <a:spLocks noGrp="1"/>
          </p:cNvSpPr>
          <p:nvPr>
            <p:ph type="title"/>
          </p:nvPr>
        </p:nvSpPr>
        <p:spPr/>
        <p:txBody>
          <a:bodyPr>
            <a:noAutofit/>
          </a:bodyPr>
          <a:lstStyle/>
          <a:p>
            <a:r>
              <a:rPr lang="en-US" dirty="0"/>
              <a:t>700 cfm with 1000 ft of pipe – Increase Pipe Size</a:t>
            </a:r>
            <a:endParaRPr lang="en-US" sz="4800" b="1" dirty="0">
              <a:solidFill>
                <a:srgbClr val="FF0000"/>
              </a:solidFill>
            </a:endParaRPr>
          </a:p>
        </p:txBody>
      </p:sp>
      <p:sp>
        <p:nvSpPr>
          <p:cNvPr id="3" name="Content Placeholder 2">
            <a:extLst>
              <a:ext uri="{FF2B5EF4-FFF2-40B4-BE49-F238E27FC236}">
                <a16:creationId xmlns:a16="http://schemas.microsoft.com/office/drawing/2014/main" id="{988AACFF-A454-4705-9803-61F44D1E7BFD}"/>
              </a:ext>
            </a:extLst>
          </p:cNvPr>
          <p:cNvSpPr>
            <a:spLocks noGrp="1"/>
          </p:cNvSpPr>
          <p:nvPr>
            <p:ph sz="quarter" idx="1"/>
          </p:nvPr>
        </p:nvSpPr>
        <p:spPr/>
        <p:txBody>
          <a:bodyPr>
            <a:normAutofit fontScale="77500" lnSpcReduction="20000"/>
          </a:bodyPr>
          <a:lstStyle/>
          <a:p>
            <a:r>
              <a:rPr lang="en-US" dirty="0"/>
              <a:t>Air Demand</a:t>
            </a:r>
          </a:p>
          <a:p>
            <a:pPr lvl="1"/>
            <a:r>
              <a:rPr lang="en-US" dirty="0"/>
              <a:t>700 cfm of flow @ 80 psig</a:t>
            </a:r>
          </a:p>
          <a:p>
            <a:pPr lvl="1"/>
            <a:r>
              <a:rPr lang="en-US" dirty="0"/>
              <a:t>??” diameter pipe 3” or 4”</a:t>
            </a:r>
          </a:p>
          <a:p>
            <a:pPr lvl="1"/>
            <a:r>
              <a:rPr lang="en-US" dirty="0"/>
              <a:t>1000 ft long (equivalent length)</a:t>
            </a:r>
          </a:p>
          <a:p>
            <a:pPr lvl="1"/>
            <a:endParaRPr lang="en-US" dirty="0"/>
          </a:p>
          <a:p>
            <a:r>
              <a:rPr lang="en-US" dirty="0"/>
              <a:t>Pipe Capacity </a:t>
            </a:r>
          </a:p>
          <a:p>
            <a:pPr lvl="1"/>
            <a:r>
              <a:rPr lang="en-US" dirty="0"/>
              <a:t>90 psig Initial Pressure (original target)</a:t>
            </a:r>
          </a:p>
          <a:p>
            <a:pPr lvl="1"/>
            <a:r>
              <a:rPr lang="en-US" dirty="0"/>
              <a:t>3” Sch 40 5.5 psid branches, drop, POU</a:t>
            </a:r>
          </a:p>
          <a:p>
            <a:pPr lvl="1"/>
            <a:r>
              <a:rPr lang="en-US" dirty="0"/>
              <a:t>4” Sch 40 9.0 psid branches, drop, POU</a:t>
            </a:r>
          </a:p>
          <a:p>
            <a:pPr lvl="1"/>
            <a:endParaRPr lang="en-US" dirty="0"/>
          </a:p>
          <a:p>
            <a:r>
              <a:rPr lang="en-US" b="1" dirty="0">
                <a:solidFill>
                  <a:srgbClr val="FF0000"/>
                </a:solidFill>
              </a:rPr>
              <a:t>~ 0% increased compressor kW</a:t>
            </a:r>
          </a:p>
          <a:p>
            <a:pPr lvl="1"/>
            <a:endParaRPr lang="en-US" dirty="0"/>
          </a:p>
          <a:p>
            <a:r>
              <a:rPr lang="en-US" dirty="0"/>
              <a:t>Distribution &amp; POU Pressure Drop is Included</a:t>
            </a:r>
          </a:p>
        </p:txBody>
      </p:sp>
      <p:pic>
        <p:nvPicPr>
          <p:cNvPr id="7" name="Content Placeholder 6">
            <a:extLst>
              <a:ext uri="{FF2B5EF4-FFF2-40B4-BE49-F238E27FC236}">
                <a16:creationId xmlns:a16="http://schemas.microsoft.com/office/drawing/2014/main" id="{A6DFDD6F-35E4-4A1D-BE23-AE8CB96ABF76}"/>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638800" y="1219200"/>
            <a:ext cx="6325980" cy="4603689"/>
          </a:xfrm>
        </p:spPr>
      </p:pic>
    </p:spTree>
    <p:extLst>
      <p:ext uri="{BB962C8B-B14F-4D97-AF65-F5344CB8AC3E}">
        <p14:creationId xmlns:p14="http://schemas.microsoft.com/office/powerpoint/2010/main" val="2175804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114300" y="1371598"/>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pic>
        <p:nvPicPr>
          <p:cNvPr id="5" name="Picture 4" descr="Text&#10;&#10;Description automatically generated">
            <a:extLst>
              <a:ext uri="{FF2B5EF4-FFF2-40B4-BE49-F238E27FC236}">
                <a16:creationId xmlns:a16="http://schemas.microsoft.com/office/drawing/2014/main" id="{61373A1E-E98B-485C-83EC-5C5E1DB0D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73" y="1681841"/>
            <a:ext cx="2197870" cy="2732314"/>
          </a:xfrm>
          <a:prstGeom prst="rect">
            <a:avLst/>
          </a:prstGeom>
        </p:spPr>
      </p:pic>
      <p:pic>
        <p:nvPicPr>
          <p:cNvPr id="8" name="Picture 7" descr="Chart&#10;&#10;Description automatically generated">
            <a:extLst>
              <a:ext uri="{FF2B5EF4-FFF2-40B4-BE49-F238E27FC236}">
                <a16:creationId xmlns:a16="http://schemas.microsoft.com/office/drawing/2014/main" id="{88E6D3F8-70CB-4184-88A5-39BDC30D2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8831" y="1665514"/>
            <a:ext cx="2144568" cy="2743200"/>
          </a:xfrm>
          <a:prstGeom prst="rect">
            <a:avLst/>
          </a:prstGeom>
        </p:spPr>
      </p:pic>
      <p:pic>
        <p:nvPicPr>
          <p:cNvPr id="6" name="Picture 5" descr="A picture containing calendar&#10;&#10;Description automatically generated">
            <a:extLst>
              <a:ext uri="{FF2B5EF4-FFF2-40B4-BE49-F238E27FC236}">
                <a16:creationId xmlns:a16="http://schemas.microsoft.com/office/drawing/2014/main" id="{F40729D5-3A5E-4432-90FB-65EA23C5E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9545" y="1652427"/>
            <a:ext cx="2129284" cy="2743200"/>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A8D26F8C-CFC2-4E19-AF3C-819D903FC5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4975" y="1634477"/>
            <a:ext cx="2034379" cy="2713785"/>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A3C1D01E-1070-447B-8C53-DB09E4ECE4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2499" y="1619771"/>
            <a:ext cx="2119478" cy="2743199"/>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4B16-3078-4F73-B690-B7B338663EC2}"/>
              </a:ext>
            </a:extLst>
          </p:cNvPr>
          <p:cNvSpPr>
            <a:spLocks noGrp="1"/>
          </p:cNvSpPr>
          <p:nvPr>
            <p:ph type="title"/>
          </p:nvPr>
        </p:nvSpPr>
        <p:spPr/>
        <p:txBody>
          <a:bodyPr>
            <a:noAutofit/>
          </a:bodyPr>
          <a:lstStyle/>
          <a:p>
            <a:r>
              <a:rPr lang="en-US" dirty="0"/>
              <a:t>700 cfm with 1000 ft of pipe – Optimize Pipe Size &amp; Pressure</a:t>
            </a:r>
            <a:endParaRPr lang="en-US" sz="4800" b="1" dirty="0">
              <a:solidFill>
                <a:srgbClr val="FF0000"/>
              </a:solidFill>
            </a:endParaRPr>
          </a:p>
        </p:txBody>
      </p:sp>
      <p:sp>
        <p:nvSpPr>
          <p:cNvPr id="3" name="Content Placeholder 2">
            <a:extLst>
              <a:ext uri="{FF2B5EF4-FFF2-40B4-BE49-F238E27FC236}">
                <a16:creationId xmlns:a16="http://schemas.microsoft.com/office/drawing/2014/main" id="{988AACFF-A454-4705-9803-61F44D1E7BFD}"/>
              </a:ext>
            </a:extLst>
          </p:cNvPr>
          <p:cNvSpPr>
            <a:spLocks noGrp="1"/>
          </p:cNvSpPr>
          <p:nvPr>
            <p:ph sz="quarter" idx="1"/>
          </p:nvPr>
        </p:nvSpPr>
        <p:spPr/>
        <p:txBody>
          <a:bodyPr>
            <a:normAutofit fontScale="77500" lnSpcReduction="20000"/>
          </a:bodyPr>
          <a:lstStyle/>
          <a:p>
            <a:r>
              <a:rPr lang="en-US" dirty="0"/>
              <a:t>Air Demand</a:t>
            </a:r>
          </a:p>
          <a:p>
            <a:pPr lvl="1"/>
            <a:r>
              <a:rPr lang="en-US" dirty="0"/>
              <a:t>700 cfm of flow @ 80 psig</a:t>
            </a:r>
          </a:p>
          <a:p>
            <a:pPr lvl="1"/>
            <a:r>
              <a:rPr lang="en-US" dirty="0"/>
              <a:t>3” diameter pipe</a:t>
            </a:r>
          </a:p>
          <a:p>
            <a:pPr lvl="1"/>
            <a:r>
              <a:rPr lang="en-US" dirty="0"/>
              <a:t>1000 ft long (equivalent length)</a:t>
            </a:r>
          </a:p>
          <a:p>
            <a:pPr lvl="1"/>
            <a:endParaRPr lang="en-US" dirty="0"/>
          </a:p>
          <a:p>
            <a:r>
              <a:rPr lang="en-US" dirty="0"/>
              <a:t>Pipe Capacity </a:t>
            </a:r>
          </a:p>
          <a:p>
            <a:pPr lvl="1"/>
            <a:r>
              <a:rPr lang="en-US" dirty="0"/>
              <a:t>85 psig Initial Pressure (&lt; original target)</a:t>
            </a:r>
          </a:p>
          <a:p>
            <a:pPr lvl="1"/>
            <a:r>
              <a:rPr lang="en-US" dirty="0"/>
              <a:t>3” Sch 40 decrease pressure by 5.0 psig </a:t>
            </a:r>
          </a:p>
          <a:p>
            <a:pPr lvl="1"/>
            <a:endParaRPr lang="en-US" dirty="0"/>
          </a:p>
          <a:p>
            <a:r>
              <a:rPr lang="en-US" b="1" dirty="0">
                <a:solidFill>
                  <a:srgbClr val="FF0000"/>
                </a:solidFill>
              </a:rPr>
              <a:t>~ 2.5% decreased compressor kW</a:t>
            </a:r>
          </a:p>
          <a:p>
            <a:pPr lvl="1"/>
            <a:endParaRPr lang="en-US" dirty="0"/>
          </a:p>
          <a:p>
            <a:r>
              <a:rPr lang="en-US" dirty="0"/>
              <a:t>Distribution &amp; Point of Use Pressure Drop????</a:t>
            </a:r>
          </a:p>
        </p:txBody>
      </p:sp>
      <p:pic>
        <p:nvPicPr>
          <p:cNvPr id="8" name="Content Placeholder 7">
            <a:extLst>
              <a:ext uri="{FF2B5EF4-FFF2-40B4-BE49-F238E27FC236}">
                <a16:creationId xmlns:a16="http://schemas.microsoft.com/office/drawing/2014/main" id="{4D21F4D7-49D7-44A0-983B-457B0C96CC9B}"/>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694363" y="1143000"/>
            <a:ext cx="6310552" cy="4571999"/>
          </a:xfrm>
        </p:spPr>
      </p:pic>
    </p:spTree>
    <p:extLst>
      <p:ext uri="{BB962C8B-B14F-4D97-AF65-F5344CB8AC3E}">
        <p14:creationId xmlns:p14="http://schemas.microsoft.com/office/powerpoint/2010/main" val="2048616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07D2-5A05-49F1-B860-2139A2F88615}"/>
              </a:ext>
            </a:extLst>
          </p:cNvPr>
          <p:cNvSpPr>
            <a:spLocks noGrp="1"/>
          </p:cNvSpPr>
          <p:nvPr>
            <p:ph type="title"/>
          </p:nvPr>
        </p:nvSpPr>
        <p:spPr/>
        <p:txBody>
          <a:bodyPr/>
          <a:lstStyle/>
          <a:p>
            <a:r>
              <a:rPr lang="en-US" dirty="0"/>
              <a:t>Compressed Air Velocity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B8B85A-9E9D-4D8B-8096-A3A0197989AF}"/>
                  </a:ext>
                </a:extLst>
              </p:cNvPr>
              <p:cNvSpPr>
                <a:spLocks noGrp="1"/>
              </p:cNvSpPr>
              <p:nvPr>
                <p:ph sz="quarter" idx="1"/>
              </p:nvPr>
            </p:nvSpPr>
            <p:spPr/>
            <p:txBody>
              <a:bodyPr>
                <a:normAutofit fontScale="92500" lnSpcReduction="20000"/>
              </a:bodyPr>
              <a:lstStyle/>
              <a:p>
                <a:r>
                  <a:rPr lang="en-US" dirty="0"/>
                  <a:t>Pressure loss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𝑣</m:t>
                            </m:r>
                          </m:e>
                          <m:sup>
                            <m:r>
                              <a:rPr lang="en-US" b="0" i="1" smtClean="0">
                                <a:latin typeface="Cambria Math" panose="02040503050406030204" pitchFamily="18" charset="0"/>
                                <a:ea typeface="Cambria Math" panose="02040503050406030204" pitchFamily="18" charset="0"/>
                              </a:rPr>
                              <m:t>2</m:t>
                            </m:r>
                          </m:sup>
                        </m:sSup>
                      </m:e>
                    </m:d>
                  </m:oMath>
                </a14:m>
                <a:r>
                  <a:rPr lang="en-US" dirty="0"/>
                  <a:t> </a:t>
                </a:r>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1</m:t>
                        </m:r>
                      </m:sub>
                    </m:sSub>
                    <m:sSup>
                      <m:sSupPr>
                        <m:ctrlPr>
                          <a:rPr lang="en-US" i="1" smtClean="0">
                            <a:latin typeface="Cambria Math" panose="02040503050406030204" pitchFamily="18" charset="0"/>
                            <a:ea typeface="Cambria Math" panose="02040503050406030204" pitchFamily="18" charset="0"/>
                          </a:rPr>
                        </m:ctrlPr>
                      </m:sSupPr>
                      <m:e>
                        <m:d>
                          <m:dPr>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2</m:t>
                                    </m:r>
                                  </m:sub>
                                </m:sSub>
                              </m:num>
                              <m:den>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1</m:t>
                                    </m:r>
                                  </m:sub>
                                </m:sSub>
                              </m:den>
                            </m:f>
                          </m:e>
                        </m:d>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1</m:t>
                        </m:r>
                      </m:sub>
                    </m:sSub>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2</m:t>
                                    </m:r>
                                  </m:sub>
                                </m:sSub>
                              </m:num>
                              <m:den>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1</m:t>
                                    </m:r>
                                  </m:sub>
                                </m:sSub>
                              </m:den>
                            </m:f>
                          </m:e>
                        </m:d>
                      </m:e>
                      <m:sup>
                        <m:r>
                          <a:rPr lang="en-US" i="1">
                            <a:latin typeface="Cambria Math" panose="02040503050406030204" pitchFamily="18" charset="0"/>
                            <a:ea typeface="Cambria Math" panose="02040503050406030204" pitchFamily="18" charset="0"/>
                          </a:rPr>
                          <m:t>2</m:t>
                        </m:r>
                      </m:sup>
                    </m:sSup>
                  </m:oMath>
                </a14:m>
                <a:endParaRPr lang="en-US" dirty="0">
                  <a:ea typeface="Cambria Math" panose="02040503050406030204" pitchFamily="18" charset="0"/>
                </a:endParaRPr>
              </a:p>
              <a:p>
                <a:endParaRPr lang="en-US" dirty="0">
                  <a:ea typeface="Cambria Math" panose="02040503050406030204" pitchFamily="18" charset="0"/>
                </a:endParaRPr>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.72</m:t>
                    </m:r>
                    <m:sSup>
                      <m:sSupPr>
                        <m:ctrlPr>
                          <a:rPr lang="en-US" i="1" smtClean="0">
                            <a:latin typeface="Cambria Math" panose="02040503050406030204" pitchFamily="18" charset="0"/>
                            <a:ea typeface="Cambria Math" panose="02040503050406030204" pitchFamily="18" charset="0"/>
                          </a:rPr>
                        </m:ctrlPr>
                      </m:sSupPr>
                      <m:e>
                        <m:d>
                          <m:dPr>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0</m:t>
                                </m:r>
                              </m:num>
                              <m:den>
                                <m:r>
                                  <a:rPr lang="en-US"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0</m:t>
                                </m:r>
                              </m:den>
                            </m:f>
                          </m:e>
                        </m:d>
                      </m:e>
                      <m:sup>
                        <m:r>
                          <a:rPr lang="en-US" b="0" i="1" smtClean="0">
                            <a:latin typeface="Cambria Math" panose="02040503050406030204" pitchFamily="18" charset="0"/>
                            <a:ea typeface="Cambria Math" panose="02040503050406030204" pitchFamily="18" charset="0"/>
                          </a:rPr>
                          <m:t>2</m:t>
                        </m:r>
                      </m:sup>
                    </m:sSup>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=3.72</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1.5</m:t>
                            </m:r>
                          </m:e>
                        </m:d>
                      </m:e>
                      <m:sup>
                        <m:r>
                          <a:rPr lang="en-US" i="1">
                            <a:latin typeface="Cambria Math" panose="02040503050406030204" pitchFamily="18" charset="0"/>
                            <a:ea typeface="Cambria Math" panose="02040503050406030204" pitchFamily="18" charset="0"/>
                          </a:rPr>
                          <m:t>2</m:t>
                        </m:r>
                      </m:sup>
                    </m:sSup>
                  </m:oMath>
                </a14:m>
                <a:endParaRPr lang="en-US" dirty="0"/>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8</m:t>
                    </m:r>
                    <m:r>
                      <a:rPr lang="en-US" b="0" i="1" smtClean="0">
                        <a:latin typeface="Cambria Math" panose="02040503050406030204" pitchFamily="18" charset="0"/>
                        <a:ea typeface="Cambria Math" panose="02040503050406030204" pitchFamily="18" charset="0"/>
                      </a:rPr>
                      <m:t>.37 </m:t>
                    </m:r>
                  </m:oMath>
                </a14:m>
                <a:endParaRPr lang="en-US" dirty="0"/>
              </a:p>
              <a:p>
                <a:endParaRPr lang="en-US" dirty="0"/>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3.72</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331</m:t>
                                </m:r>
                              </m:num>
                              <m:den>
                                <m:r>
                                  <a:rPr lang="en-US" i="1">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21</m:t>
                                </m:r>
                              </m:den>
                            </m:f>
                          </m:e>
                        </m:d>
                      </m:e>
                      <m:sup>
                        <m:r>
                          <a:rPr lang="en-US" i="1">
                            <a:latin typeface="Cambria Math" panose="02040503050406030204" pitchFamily="18" charset="0"/>
                            <a:ea typeface="Cambria Math" panose="02040503050406030204" pitchFamily="18" charset="0"/>
                          </a:rPr>
                          <m:t>2</m:t>
                        </m:r>
                      </m:sup>
                    </m:sSup>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3.72</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1.497</m:t>
                            </m:r>
                          </m:e>
                        </m:d>
                      </m:e>
                      <m:sup>
                        <m:r>
                          <a:rPr lang="en-US" i="1">
                            <a:latin typeface="Cambria Math" panose="02040503050406030204" pitchFamily="18" charset="0"/>
                            <a:ea typeface="Cambria Math" panose="02040503050406030204" pitchFamily="18" charset="0"/>
                          </a:rPr>
                          <m:t>2</m:t>
                        </m:r>
                      </m:sup>
                    </m:sSup>
                  </m:oMath>
                </a14:m>
                <a:r>
                  <a:rPr lang="en-US" dirty="0">
                    <a:ea typeface="Cambria Math" panose="02040503050406030204" pitchFamily="18" charset="0"/>
                  </a:rPr>
                  <a:t> </a:t>
                </a:r>
              </a:p>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Sub>
                  </m:oMath>
                </a14:m>
                <a:r>
                  <a:rPr lang="en-US" dirty="0"/>
                  <a:t> = 8.34</a:t>
                </a:r>
              </a:p>
            </p:txBody>
          </p:sp>
        </mc:Choice>
        <mc:Fallback xmlns="">
          <p:sp>
            <p:nvSpPr>
              <p:cNvPr id="3" name="Content Placeholder 2">
                <a:extLst>
                  <a:ext uri="{FF2B5EF4-FFF2-40B4-BE49-F238E27FC236}">
                    <a16:creationId xmlns:a16="http://schemas.microsoft.com/office/drawing/2014/main" id="{C5B8B85A-9E9D-4D8B-8096-A3A0197989AF}"/>
                  </a:ext>
                </a:extLst>
              </p:cNvPr>
              <p:cNvSpPr>
                <a:spLocks noGrp="1" noRot="1" noChangeAspect="1" noMove="1" noResize="1" noEditPoints="1" noAdjustHandles="1" noChangeArrowheads="1" noChangeShapeType="1" noTextEdit="1"/>
              </p:cNvSpPr>
              <p:nvPr>
                <p:ph sz="quarter" idx="1"/>
              </p:nvPr>
            </p:nvSpPr>
            <p:spPr>
              <a:blipFill>
                <a:blip r:embed="rId2"/>
                <a:stretch>
                  <a:fillRect l="-375" t="-2240"/>
                </a:stretch>
              </a:blipFill>
            </p:spPr>
            <p:txBody>
              <a:bodyPr/>
              <a:lstStyle/>
              <a:p>
                <a:r>
                  <a:rPr lang="en-US">
                    <a:noFill/>
                  </a:rPr>
                  <a:t> </a:t>
                </a:r>
              </a:p>
            </p:txBody>
          </p:sp>
        </mc:Fallback>
      </mc:AlternateContent>
      <p:pic>
        <p:nvPicPr>
          <p:cNvPr id="8" name="Content Placeholder 7">
            <a:extLst>
              <a:ext uri="{FF2B5EF4-FFF2-40B4-BE49-F238E27FC236}">
                <a16:creationId xmlns:a16="http://schemas.microsoft.com/office/drawing/2014/main" id="{37C5A1B1-F092-4A77-9AFA-CD98B981FE42}"/>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253277" y="1309796"/>
            <a:ext cx="6592643" cy="4557603"/>
          </a:xfrm>
        </p:spPr>
      </p:pic>
    </p:spTree>
    <p:extLst>
      <p:ext uri="{BB962C8B-B14F-4D97-AF65-F5344CB8AC3E}">
        <p14:creationId xmlns:p14="http://schemas.microsoft.com/office/powerpoint/2010/main" val="199928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40A1-F4B6-47C3-842F-C4F14CA1DA60}"/>
              </a:ext>
            </a:extLst>
          </p:cNvPr>
          <p:cNvSpPr>
            <a:spLocks noGrp="1"/>
          </p:cNvSpPr>
          <p:nvPr>
            <p:ph type="title"/>
          </p:nvPr>
        </p:nvSpPr>
        <p:spPr/>
        <p:txBody>
          <a:bodyPr/>
          <a:lstStyle/>
          <a:p>
            <a:r>
              <a:rPr lang="en-US" dirty="0"/>
              <a:t>High Velocity = large pressure drop &amp; pressure fluctuations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3EF0B727-C110-409F-8BB0-72F908F4D13F}"/>
                  </a:ext>
                </a:extLst>
              </p:cNvPr>
              <p:cNvSpPr>
                <a:spLocks noGrp="1"/>
              </p:cNvSpPr>
              <p:nvPr>
                <p:ph sz="quarter" idx="2"/>
              </p:nvPr>
            </p:nvSpPr>
            <p:spPr>
              <a:xfrm>
                <a:off x="6732719" y="1485900"/>
                <a:ext cx="4876800" cy="4216964"/>
              </a:xfrm>
            </p:spPr>
            <p:txBody>
              <a:bodyPr>
                <a:normAutofit fontScale="92500" lnSpcReduction="10000"/>
              </a:bodyPr>
              <a:lstStyle/>
              <a:p>
                <a:r>
                  <a:rPr lang="en-US" dirty="0"/>
                  <a:t>Pipeline pressure gradient measurement </a:t>
                </a:r>
                <a14:m>
                  <m:oMath xmlns:m="http://schemas.openxmlformats.org/officeDocument/2006/math">
                    <m:r>
                      <a:rPr lang="en-US" b="0" i="1" smtClean="0">
                        <a:latin typeface="Cambria Math" panose="02040503050406030204" pitchFamily="18" charset="0"/>
                      </a:rPr>
                      <m:t>𝐷𝑝</m:t>
                    </m:r>
                    <m:r>
                      <a:rPr lang="en-US" b="0" i="1" smtClean="0">
                        <a:latin typeface="Cambria Math" panose="02040503050406030204" pitchFamily="18" charset="0"/>
                      </a:rPr>
                      <m:t>/</m:t>
                    </m:r>
                    <m:r>
                      <a:rPr lang="en-US" b="0" i="1" smtClean="0">
                        <a:latin typeface="Cambria Math" panose="02040503050406030204" pitchFamily="18" charset="0"/>
                      </a:rPr>
                      <m:t>𝐷𝑥</m:t>
                    </m:r>
                  </m:oMath>
                </a14:m>
                <a:endParaRPr lang="en-US" dirty="0"/>
              </a:p>
              <a:p>
                <a:endParaRPr lang="en-US" dirty="0"/>
              </a:p>
              <a:p>
                <a:r>
                  <a:rPr lang="en-US" dirty="0"/>
                  <a:t>High pipeline velocity results in:</a:t>
                </a:r>
              </a:p>
              <a:p>
                <a:pPr lvl="1"/>
                <a:r>
                  <a:rPr lang="en-US" dirty="0"/>
                  <a:t>High pressure gradient - high velocity</a:t>
                </a:r>
              </a:p>
              <a:p>
                <a:pPr lvl="1"/>
                <a:r>
                  <a:rPr lang="en-US" dirty="0"/>
                  <a:t>18 psig pressure loss at the greatest flow rate 3,800 cfm</a:t>
                </a:r>
              </a:p>
              <a:p>
                <a:pPr lvl="1"/>
                <a:r>
                  <a:rPr lang="en-US" dirty="0"/>
                  <a:t>11 psig pressure loss at the lowest flow rate 2,250 cfm </a:t>
                </a:r>
              </a:p>
              <a:p>
                <a:pPr lvl="1"/>
                <a:r>
                  <a:rPr lang="en-US" dirty="0"/>
                  <a:t>Distribution piping is not tracking with supply pressure</a:t>
                </a:r>
              </a:p>
              <a:p>
                <a:pPr lvl="1"/>
                <a:r>
                  <a:rPr lang="en-US" dirty="0"/>
                  <a:t>Inverse mirror image of air flow rate and distribution piping pressure</a:t>
                </a:r>
              </a:p>
              <a:p>
                <a:pPr lvl="1"/>
                <a:endParaRPr lang="en-US" dirty="0"/>
              </a:p>
            </p:txBody>
          </p:sp>
        </mc:Choice>
        <mc:Fallback xmlns="">
          <p:sp>
            <p:nvSpPr>
              <p:cNvPr id="7" name="Content Placeholder 6">
                <a:extLst>
                  <a:ext uri="{FF2B5EF4-FFF2-40B4-BE49-F238E27FC236}">
                    <a16:creationId xmlns:a16="http://schemas.microsoft.com/office/drawing/2014/main" id="{3EF0B727-C110-409F-8BB0-72F908F4D13F}"/>
                  </a:ext>
                </a:extLst>
              </p:cNvPr>
              <p:cNvSpPr>
                <a:spLocks noGrp="1" noRot="1" noChangeAspect="1" noMove="1" noResize="1" noEditPoints="1" noAdjustHandles="1" noChangeArrowheads="1" noChangeShapeType="1" noTextEdit="1"/>
              </p:cNvSpPr>
              <p:nvPr>
                <p:ph sz="quarter" idx="2"/>
              </p:nvPr>
            </p:nvSpPr>
            <p:spPr>
              <a:xfrm>
                <a:off x="6732719" y="1485900"/>
                <a:ext cx="4876800" cy="4216964"/>
              </a:xfrm>
              <a:blipFill>
                <a:blip r:embed="rId3"/>
                <a:stretch>
                  <a:fillRect l="-375" t="-1734"/>
                </a:stretch>
              </a:blipFill>
            </p:spPr>
            <p:txBody>
              <a:bodyPr/>
              <a:lstStyle/>
              <a:p>
                <a:r>
                  <a:rPr lang="en-US">
                    <a:noFill/>
                  </a:rPr>
                  <a:t> </a:t>
                </a:r>
              </a:p>
            </p:txBody>
          </p:sp>
        </mc:Fallback>
      </mc:AlternateContent>
      <p:pic>
        <p:nvPicPr>
          <p:cNvPr id="6" name="Content Placeholder 5">
            <a:extLst>
              <a:ext uri="{FF2B5EF4-FFF2-40B4-BE49-F238E27FC236}">
                <a16:creationId xmlns:a16="http://schemas.microsoft.com/office/drawing/2014/main" id="{44735A42-D6D8-4183-878E-F60810EF0840}"/>
              </a:ext>
            </a:extLst>
          </p:cNvPr>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152335" y="1155136"/>
            <a:ext cx="6580383" cy="4636064"/>
          </a:xfrm>
        </p:spPr>
      </p:pic>
    </p:spTree>
    <p:extLst>
      <p:ext uri="{BB962C8B-B14F-4D97-AF65-F5344CB8AC3E}">
        <p14:creationId xmlns:p14="http://schemas.microsoft.com/office/powerpoint/2010/main" val="3765124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A1CA-5CF2-4447-9B87-842C05A18990}"/>
              </a:ext>
            </a:extLst>
          </p:cNvPr>
          <p:cNvSpPr>
            <a:spLocks noGrp="1"/>
          </p:cNvSpPr>
          <p:nvPr>
            <p:ph type="title"/>
          </p:nvPr>
        </p:nvSpPr>
        <p:spPr/>
        <p:txBody>
          <a:bodyPr/>
          <a:lstStyle/>
          <a:p>
            <a:r>
              <a:rPr lang="en-US" dirty="0"/>
              <a:t>Localized Peak Air Demand </a:t>
            </a:r>
          </a:p>
        </p:txBody>
      </p:sp>
      <p:pic>
        <p:nvPicPr>
          <p:cNvPr id="8" name="Content Placeholder 7">
            <a:extLst>
              <a:ext uri="{FF2B5EF4-FFF2-40B4-BE49-F238E27FC236}">
                <a16:creationId xmlns:a16="http://schemas.microsoft.com/office/drawing/2014/main" id="{40EEAD1D-E6C2-4470-8952-351E5330DFE1}"/>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8473" y="1142292"/>
            <a:ext cx="5947579" cy="4191708"/>
          </a:xfrm>
        </p:spPr>
      </p:pic>
      <p:pic>
        <p:nvPicPr>
          <p:cNvPr id="6" name="Content Placeholder 5">
            <a:extLst>
              <a:ext uri="{FF2B5EF4-FFF2-40B4-BE49-F238E27FC236}">
                <a16:creationId xmlns:a16="http://schemas.microsoft.com/office/drawing/2014/main" id="{B027428D-3E4F-4C22-9513-6EA079604F74}"/>
              </a:ext>
            </a:extLst>
          </p:cNvPr>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6673" t="10570" r="7389" b="4503"/>
          <a:stretch/>
        </p:blipFill>
        <p:spPr>
          <a:xfrm>
            <a:off x="6042751" y="1219200"/>
            <a:ext cx="6086930" cy="4648200"/>
          </a:xfrm>
        </p:spPr>
      </p:pic>
    </p:spTree>
    <p:extLst>
      <p:ext uri="{BB962C8B-B14F-4D97-AF65-F5344CB8AC3E}">
        <p14:creationId xmlns:p14="http://schemas.microsoft.com/office/powerpoint/2010/main" val="547208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A1CA-5CF2-4447-9B87-842C05A18990}"/>
              </a:ext>
            </a:extLst>
          </p:cNvPr>
          <p:cNvSpPr>
            <a:spLocks noGrp="1"/>
          </p:cNvSpPr>
          <p:nvPr>
            <p:ph type="title"/>
          </p:nvPr>
        </p:nvSpPr>
        <p:spPr/>
        <p:txBody>
          <a:bodyPr>
            <a:normAutofit fontScale="90000"/>
          </a:bodyPr>
          <a:lstStyle/>
          <a:p>
            <a:r>
              <a:rPr lang="en-US" dirty="0"/>
              <a:t>Localized Peak Air Demand – Secondary Storage w/ Refill Control </a:t>
            </a:r>
          </a:p>
        </p:txBody>
      </p:sp>
      <p:pic>
        <p:nvPicPr>
          <p:cNvPr id="6" name="Content Placeholder 5">
            <a:extLst>
              <a:ext uri="{FF2B5EF4-FFF2-40B4-BE49-F238E27FC236}">
                <a16:creationId xmlns:a16="http://schemas.microsoft.com/office/drawing/2014/main" id="{B027428D-3E4F-4C22-9513-6EA079604F74}"/>
              </a:ext>
            </a:extLst>
          </p:cNvPr>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l="6673" t="10570" r="7389" b="4503"/>
          <a:stretch/>
        </p:blipFill>
        <p:spPr>
          <a:xfrm>
            <a:off x="6042751" y="1219200"/>
            <a:ext cx="6086930" cy="4648200"/>
          </a:xfrm>
        </p:spPr>
      </p:pic>
      <p:pic>
        <p:nvPicPr>
          <p:cNvPr id="7" name="Content Placeholder 6">
            <a:extLst>
              <a:ext uri="{FF2B5EF4-FFF2-40B4-BE49-F238E27FC236}">
                <a16:creationId xmlns:a16="http://schemas.microsoft.com/office/drawing/2014/main" id="{35F9892C-3962-4E8D-A8BF-49C53CA45EBB}"/>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21875" t="13603" r="23438" b="21691"/>
          <a:stretch/>
        </p:blipFill>
        <p:spPr>
          <a:xfrm>
            <a:off x="1295400" y="1447800"/>
            <a:ext cx="4171951" cy="3814355"/>
          </a:xfrm>
        </p:spPr>
      </p:pic>
      <p:sp>
        <p:nvSpPr>
          <p:cNvPr id="9" name="TextBox 8">
            <a:extLst>
              <a:ext uri="{FF2B5EF4-FFF2-40B4-BE49-F238E27FC236}">
                <a16:creationId xmlns:a16="http://schemas.microsoft.com/office/drawing/2014/main" id="{E7A2CED5-7E86-4343-AB8F-8270A0FFDB6C}"/>
              </a:ext>
            </a:extLst>
          </p:cNvPr>
          <p:cNvSpPr txBox="1"/>
          <p:nvPr/>
        </p:nvSpPr>
        <p:spPr>
          <a:xfrm>
            <a:off x="4036575" y="1752600"/>
            <a:ext cx="1447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1,600 cfm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peak flow</a:t>
            </a:r>
          </a:p>
        </p:txBody>
      </p:sp>
      <p:sp>
        <p:nvSpPr>
          <p:cNvPr id="10" name="TextBox 9">
            <a:extLst>
              <a:ext uri="{FF2B5EF4-FFF2-40B4-BE49-F238E27FC236}">
                <a16:creationId xmlns:a16="http://schemas.microsoft.com/office/drawing/2014/main" id="{E1072495-F945-4165-B050-B565984DA62F}"/>
              </a:ext>
            </a:extLst>
          </p:cNvPr>
          <p:cNvSpPr txBox="1"/>
          <p:nvPr/>
        </p:nvSpPr>
        <p:spPr>
          <a:xfrm>
            <a:off x="457200" y="2743200"/>
            <a:ext cx="1447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900 cfm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average flow</a:t>
            </a:r>
          </a:p>
        </p:txBody>
      </p:sp>
    </p:spTree>
    <p:extLst>
      <p:ext uri="{BB962C8B-B14F-4D97-AF65-F5344CB8AC3E}">
        <p14:creationId xmlns:p14="http://schemas.microsoft.com/office/powerpoint/2010/main" val="4174231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097B-EF75-4E59-834C-C695947D9DEF}"/>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AF0F372F-C561-42DD-B5C4-6A0432263B7C}"/>
              </a:ext>
            </a:extLst>
          </p:cNvPr>
          <p:cNvSpPr>
            <a:spLocks noGrp="1"/>
          </p:cNvSpPr>
          <p:nvPr>
            <p:ph sz="quarter" idx="2"/>
          </p:nvPr>
        </p:nvSpPr>
        <p:spPr/>
        <p:txBody>
          <a:bodyPr>
            <a:normAutofit fontScale="70000" lnSpcReduction="20000"/>
          </a:bodyPr>
          <a:lstStyle/>
          <a:p>
            <a:r>
              <a:rPr lang="en-US" dirty="0"/>
              <a:t>Excessively long hose</a:t>
            </a:r>
          </a:p>
          <a:p>
            <a:endParaRPr lang="en-US" dirty="0"/>
          </a:p>
          <a:p>
            <a:r>
              <a:rPr lang="en-US" dirty="0"/>
              <a:t>Poor connections</a:t>
            </a:r>
          </a:p>
          <a:p>
            <a:pPr lvl="1"/>
            <a:r>
              <a:rPr lang="en-US" dirty="0"/>
              <a:t>Undersize components FRLs</a:t>
            </a:r>
          </a:p>
          <a:p>
            <a:pPr lvl="1"/>
            <a:r>
              <a:rPr lang="en-US" dirty="0"/>
              <a:t>Unnecessary quick disconnects</a:t>
            </a:r>
          </a:p>
          <a:p>
            <a:endParaRPr lang="en-US" dirty="0"/>
          </a:p>
          <a:p>
            <a:r>
              <a:rPr lang="en-US" dirty="0"/>
              <a:t>Filters </a:t>
            </a:r>
          </a:p>
          <a:p>
            <a:pPr lvl="1"/>
            <a:r>
              <a:rPr lang="en-US" dirty="0"/>
              <a:t>Excessive or redundant over-filtration</a:t>
            </a:r>
          </a:p>
          <a:p>
            <a:pPr lvl="1"/>
            <a:r>
              <a:rPr lang="en-US" dirty="0"/>
              <a:t>Dirty filter elements, change regularly</a:t>
            </a:r>
          </a:p>
          <a:p>
            <a:pPr lvl="1"/>
            <a:endParaRPr lang="en-US" dirty="0"/>
          </a:p>
          <a:p>
            <a:r>
              <a:rPr lang="en-US" dirty="0"/>
              <a:t>Abandoned Equipment</a:t>
            </a:r>
          </a:p>
        </p:txBody>
      </p:sp>
      <p:sp>
        <p:nvSpPr>
          <p:cNvPr id="4" name="Content Placeholder 3">
            <a:extLst>
              <a:ext uri="{FF2B5EF4-FFF2-40B4-BE49-F238E27FC236}">
                <a16:creationId xmlns:a16="http://schemas.microsoft.com/office/drawing/2014/main" id="{27708783-89E4-48BF-A095-A0393E2004AA}"/>
              </a:ext>
            </a:extLst>
          </p:cNvPr>
          <p:cNvSpPr>
            <a:spLocks noGrp="1"/>
          </p:cNvSpPr>
          <p:nvPr>
            <p:ph sz="quarter" idx="4"/>
          </p:nvPr>
        </p:nvSpPr>
        <p:spPr/>
        <p:txBody>
          <a:bodyPr>
            <a:normAutofit fontScale="70000" lnSpcReduction="20000"/>
          </a:bodyPr>
          <a:lstStyle/>
          <a:p>
            <a:r>
              <a:rPr lang="en-US" dirty="0"/>
              <a:t>Increasing compressed air demand</a:t>
            </a:r>
          </a:p>
          <a:p>
            <a:endParaRPr lang="en-US" dirty="0"/>
          </a:p>
          <a:p>
            <a:r>
              <a:rPr lang="en-US" dirty="0"/>
              <a:t>Increasing compressor capacity</a:t>
            </a:r>
          </a:p>
          <a:p>
            <a:endParaRPr lang="en-US" dirty="0"/>
          </a:p>
          <a:p>
            <a:r>
              <a:rPr lang="en-US" dirty="0"/>
              <a:t>Excessive leakage and waste</a:t>
            </a:r>
          </a:p>
          <a:p>
            <a:endParaRPr lang="en-US" dirty="0"/>
          </a:p>
          <a:p>
            <a:r>
              <a:rPr lang="en-US" dirty="0"/>
              <a:t>Size for peak flow (compressor sized for avg)</a:t>
            </a:r>
          </a:p>
          <a:p>
            <a:endParaRPr lang="en-US" dirty="0"/>
          </a:p>
          <a:p>
            <a:r>
              <a:rPr lang="en-US" dirty="0"/>
              <a:t>Reduce pipe velocity with secondary storage</a:t>
            </a:r>
          </a:p>
        </p:txBody>
      </p:sp>
      <p:sp>
        <p:nvSpPr>
          <p:cNvPr id="5" name="Text Placeholder 4">
            <a:extLst>
              <a:ext uri="{FF2B5EF4-FFF2-40B4-BE49-F238E27FC236}">
                <a16:creationId xmlns:a16="http://schemas.microsoft.com/office/drawing/2014/main" id="{35BA9D60-094E-40D5-ACBB-D27B2231205D}"/>
              </a:ext>
            </a:extLst>
          </p:cNvPr>
          <p:cNvSpPr>
            <a:spLocks noGrp="1"/>
          </p:cNvSpPr>
          <p:nvPr>
            <p:ph type="body" sz="quarter" idx="1"/>
          </p:nvPr>
        </p:nvSpPr>
        <p:spPr/>
        <p:txBody>
          <a:bodyPr>
            <a:normAutofit fontScale="92500"/>
          </a:bodyPr>
          <a:lstStyle/>
          <a:p>
            <a:r>
              <a:rPr lang="en-US" dirty="0"/>
              <a:t>Restriction to flow (Equivalent Length)</a:t>
            </a:r>
          </a:p>
        </p:txBody>
      </p:sp>
      <p:sp>
        <p:nvSpPr>
          <p:cNvPr id="6" name="Text Placeholder 5">
            <a:extLst>
              <a:ext uri="{FF2B5EF4-FFF2-40B4-BE49-F238E27FC236}">
                <a16:creationId xmlns:a16="http://schemas.microsoft.com/office/drawing/2014/main" id="{5E65931A-07AA-46C1-A48D-66022A4C0E01}"/>
              </a:ext>
            </a:extLst>
          </p:cNvPr>
          <p:cNvSpPr>
            <a:spLocks noGrp="1"/>
          </p:cNvSpPr>
          <p:nvPr>
            <p:ph type="body" sz="quarter" idx="3"/>
          </p:nvPr>
        </p:nvSpPr>
        <p:spPr/>
        <p:txBody>
          <a:bodyPr/>
          <a:lstStyle/>
          <a:p>
            <a:r>
              <a:rPr lang="en-US" dirty="0"/>
              <a:t>High Velocity (Constant or Peak)</a:t>
            </a:r>
          </a:p>
        </p:txBody>
      </p:sp>
    </p:spTree>
    <p:extLst>
      <p:ext uri="{BB962C8B-B14F-4D97-AF65-F5344CB8AC3E}">
        <p14:creationId xmlns:p14="http://schemas.microsoft.com/office/powerpoint/2010/main" val="2503673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246057" y="1752600"/>
            <a:ext cx="48979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endParaRPr lang="en-US" altLang="en-US" dirty="0">
              <a:solidFill>
                <a:prstClr val="black"/>
              </a:solidFill>
              <a:latin typeface="+mj-lt"/>
            </a:endParaRPr>
          </a:p>
          <a:p>
            <a:pPr>
              <a:buFont typeface="Arial" panose="020B0604020202020204" pitchFamily="34" charset="0"/>
              <a:buChar char="•"/>
              <a:defRPr/>
            </a:pPr>
            <a:endParaRPr lang="en-US" altLang="en-US" dirty="0">
              <a:solidFill>
                <a:prstClr val="black"/>
              </a:solidFill>
              <a:latin typeface="+mj-lt"/>
            </a:endParaRPr>
          </a:p>
          <a:p>
            <a:pPr>
              <a:buFont typeface="Arial" panose="020B0604020202020204" pitchFamily="34" charset="0"/>
              <a:buChar char="•"/>
              <a:defRPr/>
            </a:pPr>
            <a:endParaRPr lang="en-US" altLang="en-US" dirty="0">
              <a:solidFill>
                <a:prstClr val="black"/>
              </a:solidFill>
              <a:latin typeface="+mj-lt"/>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13" name="TextBox 12">
            <a:extLst>
              <a:ext uri="{FF2B5EF4-FFF2-40B4-BE49-F238E27FC236}">
                <a16:creationId xmlns:a16="http://schemas.microsoft.com/office/drawing/2014/main" id="{AF37F5AB-4ECC-43EA-9643-97C2B87263AD}"/>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sp>
        <p:nvSpPr>
          <p:cNvPr id="23" name="Rectangle 22">
            <a:extLst>
              <a:ext uri="{FF2B5EF4-FFF2-40B4-BE49-F238E27FC236}">
                <a16:creationId xmlns:a16="http://schemas.microsoft.com/office/drawing/2014/main" id="{0F2CB317-197B-4F21-A67C-BE4378867D09}"/>
              </a:ext>
            </a:extLst>
          </p:cNvPr>
          <p:cNvSpPr/>
          <p:nvPr/>
        </p:nvSpPr>
        <p:spPr>
          <a:xfrm>
            <a:off x="457200" y="1378270"/>
            <a:ext cx="3543800" cy="3269930"/>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2" name="Picture 11">
            <a:extLst>
              <a:ext uri="{FF2B5EF4-FFF2-40B4-BE49-F238E27FC236}">
                <a16:creationId xmlns:a16="http://schemas.microsoft.com/office/drawing/2014/main" id="{00F28776-68DE-4F1D-910A-2031D8746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0" y="3937714"/>
            <a:ext cx="3108649" cy="383128"/>
          </a:xfrm>
          <a:prstGeom prst="rect">
            <a:avLst/>
          </a:prstGeom>
        </p:spPr>
      </p:pic>
      <p:pic>
        <p:nvPicPr>
          <p:cNvPr id="3" name="Picture 2" descr="A person in a suit and tie&#10;&#10;Description automatically generated with medium confidence">
            <a:extLst>
              <a:ext uri="{FF2B5EF4-FFF2-40B4-BE49-F238E27FC236}">
                <a16:creationId xmlns:a16="http://schemas.microsoft.com/office/drawing/2014/main" id="{58370EF1-73D2-411F-90A9-EF387DC73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001" y="1629268"/>
            <a:ext cx="2308446" cy="2308446"/>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223866" y="3770396"/>
            <a:ext cx="3777132" cy="893752"/>
            <a:chOff x="1093522" y="1756545"/>
            <a:chExt cx="3236633" cy="794482"/>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93522" y="1822883"/>
              <a:ext cx="3080761" cy="5899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Scott Folsom</a:t>
              </a:r>
            </a:p>
            <a:p>
              <a:pPr algn="ctr" defTabSz="800100">
                <a:spcBef>
                  <a:spcPct val="0"/>
                </a:spcBef>
              </a:pPr>
              <a:r>
                <a:rPr lang="en-US" sz="1600" dirty="0"/>
                <a:t>FS-Curtis</a:t>
              </a:r>
            </a:p>
          </p:txBody>
        </p:sp>
      </p:grpSp>
      <p:sp>
        <p:nvSpPr>
          <p:cNvPr id="15" name="TextBox 19">
            <a:extLst>
              <a:ext uri="{FF2B5EF4-FFF2-40B4-BE49-F238E27FC236}">
                <a16:creationId xmlns:a16="http://schemas.microsoft.com/office/drawing/2014/main" id="{FE2B433B-CBD3-497B-9F7B-D17F9049216B}"/>
              </a:ext>
            </a:extLst>
          </p:cNvPr>
          <p:cNvSpPr txBox="1">
            <a:spLocks noChangeArrowheads="1"/>
          </p:cNvSpPr>
          <p:nvPr/>
        </p:nvSpPr>
        <p:spPr bwMode="auto">
          <a:xfrm>
            <a:off x="4191829" y="1115700"/>
            <a:ext cx="430024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Director of Channel Development, FS-Curtis</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Responsible for large rotary sales and compressed air system assessments</a:t>
            </a:r>
          </a:p>
          <a:p>
            <a:pP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Compressed Air Industry since 1993, 10 Year with FS-Curtis</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562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 y="1927680"/>
            <a:ext cx="6046470" cy="1296357"/>
          </a:xfrm>
        </p:spPr>
        <p:txBody>
          <a:bodyPr>
            <a:normAutofit/>
          </a:bodyPr>
          <a:lstStyle/>
          <a:p>
            <a:r>
              <a:rPr lang="en-US" sz="3600" dirty="0"/>
              <a:t>The “System Approach” to maximizing compressed air system efficiency</a:t>
            </a:r>
          </a:p>
        </p:txBody>
      </p:sp>
      <p:sp>
        <p:nvSpPr>
          <p:cNvPr id="3" name="Subtitle 2"/>
          <p:cNvSpPr>
            <a:spLocks noGrp="1"/>
          </p:cNvSpPr>
          <p:nvPr>
            <p:ph type="subTitle" idx="1"/>
          </p:nvPr>
        </p:nvSpPr>
        <p:spPr/>
        <p:txBody>
          <a:bodyPr/>
          <a:lstStyle/>
          <a:p>
            <a:r>
              <a:rPr lang="en-US" dirty="0"/>
              <a:t>Thursday March 25, 2021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4FCCD1-273B-47FA-8DE8-A65E7874E4A3}"/>
              </a:ext>
            </a:extLst>
          </p:cNvPr>
          <p:cNvSpPr>
            <a:spLocks noGrp="1"/>
          </p:cNvSpPr>
          <p:nvPr>
            <p:ph type="title"/>
          </p:nvPr>
        </p:nvSpPr>
        <p:spPr/>
        <p:txBody>
          <a:bodyPr/>
          <a:lstStyle/>
          <a:p>
            <a:r>
              <a:rPr lang="en-US" dirty="0"/>
              <a:t>The “system Approach” to maximizing compressed air system efficiency</a:t>
            </a:r>
          </a:p>
        </p:txBody>
      </p:sp>
      <p:sp>
        <p:nvSpPr>
          <p:cNvPr id="5" name="Content Placeholder 4">
            <a:extLst>
              <a:ext uri="{FF2B5EF4-FFF2-40B4-BE49-F238E27FC236}">
                <a16:creationId xmlns:a16="http://schemas.microsoft.com/office/drawing/2014/main" id="{89E4B9B0-535F-4216-BB10-17F6FAE501DC}"/>
              </a:ext>
            </a:extLst>
          </p:cNvPr>
          <p:cNvSpPr>
            <a:spLocks noGrp="1"/>
          </p:cNvSpPr>
          <p:nvPr>
            <p:ph idx="1"/>
          </p:nvPr>
        </p:nvSpPr>
        <p:spPr/>
        <p:txBody>
          <a:bodyPr/>
          <a:lstStyle/>
          <a:p>
            <a:r>
              <a:rPr lang="en-US" dirty="0"/>
              <a:t>How can I maximize production efficiency?</a:t>
            </a:r>
          </a:p>
          <a:p>
            <a:pPr marL="0" indent="0">
              <a:buNone/>
            </a:pPr>
            <a:endParaRPr lang="en-US" sz="800" dirty="0"/>
          </a:p>
          <a:p>
            <a:r>
              <a:rPr lang="en-US" dirty="0"/>
              <a:t>How can I reduce scrap rate?</a:t>
            </a:r>
          </a:p>
          <a:p>
            <a:pPr marL="0" indent="0">
              <a:buNone/>
            </a:pPr>
            <a:endParaRPr lang="en-US" sz="800" dirty="0"/>
          </a:p>
          <a:p>
            <a:r>
              <a:rPr lang="en-US" dirty="0"/>
              <a:t>Is my plant operating at peak efficiency?</a:t>
            </a:r>
          </a:p>
          <a:p>
            <a:pPr marL="0" indent="0">
              <a:buNone/>
            </a:pPr>
            <a:endParaRPr lang="en-US" sz="800" dirty="0"/>
          </a:p>
          <a:p>
            <a:r>
              <a:rPr lang="en-US" dirty="0"/>
              <a:t>Is my “cost per widget” as low as it can possibly be?</a:t>
            </a:r>
          </a:p>
          <a:p>
            <a:pPr marL="0" indent="0">
              <a:buNone/>
            </a:pPr>
            <a:endParaRPr lang="en-US" sz="800" dirty="0"/>
          </a:p>
          <a:p>
            <a:r>
              <a:rPr lang="en-US" dirty="0"/>
              <a:t>What type of improvements will give me the greatest return?</a:t>
            </a:r>
          </a:p>
          <a:p>
            <a:pPr marL="0" indent="0">
              <a:buNone/>
            </a:pPr>
            <a:endParaRPr lang="en-US" dirty="0"/>
          </a:p>
        </p:txBody>
      </p:sp>
      <p:sp>
        <p:nvSpPr>
          <p:cNvPr id="6" name="Text Placeholder 5">
            <a:extLst>
              <a:ext uri="{FF2B5EF4-FFF2-40B4-BE49-F238E27FC236}">
                <a16:creationId xmlns:a16="http://schemas.microsoft.com/office/drawing/2014/main" id="{821BFC13-D2E1-471B-AD8B-E6079DB3B494}"/>
              </a:ext>
            </a:extLst>
          </p:cNvPr>
          <p:cNvSpPr>
            <a:spLocks noGrp="1"/>
          </p:cNvSpPr>
          <p:nvPr>
            <p:ph type="body" sz="quarter" idx="10"/>
          </p:nvPr>
        </p:nvSpPr>
        <p:spPr>
          <a:xfrm>
            <a:off x="89250" y="1164826"/>
            <a:ext cx="6140100" cy="598487"/>
          </a:xfrm>
        </p:spPr>
        <p:txBody>
          <a:bodyPr/>
          <a:lstStyle/>
          <a:p>
            <a:pPr algn="ctr"/>
            <a:r>
              <a:rPr lang="en-US" dirty="0"/>
              <a:t>Have you ever asked yourself…</a:t>
            </a:r>
          </a:p>
        </p:txBody>
      </p:sp>
      <p:sp>
        <p:nvSpPr>
          <p:cNvPr id="9" name="TextBox 8">
            <a:extLst>
              <a:ext uri="{FF2B5EF4-FFF2-40B4-BE49-F238E27FC236}">
                <a16:creationId xmlns:a16="http://schemas.microsoft.com/office/drawing/2014/main" id="{EB36CC52-3674-4B39-9735-3E1A477CC757}"/>
              </a:ext>
            </a:extLst>
          </p:cNvPr>
          <p:cNvSpPr txBox="1"/>
          <p:nvPr/>
        </p:nvSpPr>
        <p:spPr>
          <a:xfrm>
            <a:off x="6686550" y="114874"/>
            <a:ext cx="54162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cumin Pro Condensed Semibold" panose="020B0604020202020204" charset="0"/>
                <a:ea typeface="+mn-ea"/>
                <a:cs typeface="+mn-cs"/>
              </a:rPr>
              <a:t>If you have, then you’ve likely discovered that your compressed air system provides ample opportunity for energy efficiency improvements!</a:t>
            </a:r>
          </a:p>
        </p:txBody>
      </p:sp>
      <p:sp>
        <p:nvSpPr>
          <p:cNvPr id="10" name="TextBox 9">
            <a:extLst>
              <a:ext uri="{FF2B5EF4-FFF2-40B4-BE49-F238E27FC236}">
                <a16:creationId xmlns:a16="http://schemas.microsoft.com/office/drawing/2014/main" id="{F7A25C5F-2CEF-445E-8362-E7E4519A7A7D}"/>
              </a:ext>
            </a:extLst>
          </p:cNvPr>
          <p:cNvSpPr txBox="1"/>
          <p:nvPr/>
        </p:nvSpPr>
        <p:spPr>
          <a:xfrm>
            <a:off x="6686550" y="1698278"/>
            <a:ext cx="4838700" cy="501675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Do I need a new air compressor?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Reciprocating, Rotary Screw, 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     Centrifugal?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Fixed speed or Variable speed?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Single stage or two stage?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Oil flooded or Oil free?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Does my air treatment equipment provide the air quality I need?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Acumin Pro SemiCondensed" panose="020B0604020202020204" charset="0"/>
                <a:ea typeface="+mn-ea"/>
                <a:cs typeface="+mn-cs"/>
              </a:rPr>
              <a:t>IS THERE ANYTHING ELSE I SHOULD BE CONSIDERING?</a:t>
            </a:r>
          </a:p>
        </p:txBody>
      </p:sp>
    </p:spTree>
    <p:extLst>
      <p:ext uri="{BB962C8B-B14F-4D97-AF65-F5344CB8AC3E}">
        <p14:creationId xmlns:p14="http://schemas.microsoft.com/office/powerpoint/2010/main" val="1418354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817A41-7C0B-4854-B08B-86755759B644}"/>
              </a:ext>
            </a:extLst>
          </p:cNvPr>
          <p:cNvSpPr>
            <a:spLocks noGrp="1"/>
          </p:cNvSpPr>
          <p:nvPr>
            <p:ph type="title"/>
          </p:nvPr>
        </p:nvSpPr>
        <p:spPr/>
        <p:txBody>
          <a:bodyPr/>
          <a:lstStyle/>
          <a:p>
            <a:r>
              <a:rPr lang="en-US" dirty="0"/>
              <a:t>The “system Approach” to maximizing compressed air system efficiency</a:t>
            </a:r>
          </a:p>
        </p:txBody>
      </p:sp>
      <p:pic>
        <p:nvPicPr>
          <p:cNvPr id="12" name="Picture 11">
            <a:extLst>
              <a:ext uri="{FF2B5EF4-FFF2-40B4-BE49-F238E27FC236}">
                <a16:creationId xmlns:a16="http://schemas.microsoft.com/office/drawing/2014/main" id="{D791BFA8-4BAC-41A4-900D-E1BE39B09335}"/>
              </a:ext>
            </a:extLst>
          </p:cNvPr>
          <p:cNvPicPr>
            <a:picLocks noChangeAspect="1"/>
          </p:cNvPicPr>
          <p:nvPr/>
        </p:nvPicPr>
        <p:blipFill>
          <a:blip r:embed="rId2"/>
          <a:stretch>
            <a:fillRect/>
          </a:stretch>
        </p:blipFill>
        <p:spPr>
          <a:xfrm>
            <a:off x="422826" y="1610822"/>
            <a:ext cx="5451808" cy="3636356"/>
          </a:xfrm>
          <a:prstGeom prst="rect">
            <a:avLst/>
          </a:prstGeom>
        </p:spPr>
      </p:pic>
      <p:sp>
        <p:nvSpPr>
          <p:cNvPr id="15" name="TextBox 14">
            <a:extLst>
              <a:ext uri="{FF2B5EF4-FFF2-40B4-BE49-F238E27FC236}">
                <a16:creationId xmlns:a16="http://schemas.microsoft.com/office/drawing/2014/main" id="{68543829-0066-4AC7-B0A2-AD3AE67892B8}"/>
              </a:ext>
            </a:extLst>
          </p:cNvPr>
          <p:cNvSpPr txBox="1"/>
          <p:nvPr/>
        </p:nvSpPr>
        <p:spPr>
          <a:xfrm>
            <a:off x="6513816" y="476124"/>
            <a:ext cx="54864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Your previous questions are all valid and will need to be answered…</a:t>
            </a:r>
          </a:p>
        </p:txBody>
      </p:sp>
      <p:pic>
        <p:nvPicPr>
          <p:cNvPr id="16" name="Picture 15">
            <a:extLst>
              <a:ext uri="{FF2B5EF4-FFF2-40B4-BE49-F238E27FC236}">
                <a16:creationId xmlns:a16="http://schemas.microsoft.com/office/drawing/2014/main" id="{6846310C-3BB4-4B96-BC2F-366B8636220C}"/>
              </a:ext>
            </a:extLst>
          </p:cNvPr>
          <p:cNvPicPr>
            <a:picLocks noChangeAspect="1"/>
          </p:cNvPicPr>
          <p:nvPr/>
        </p:nvPicPr>
        <p:blipFill>
          <a:blip r:embed="rId3"/>
          <a:stretch>
            <a:fillRect/>
          </a:stretch>
        </p:blipFill>
        <p:spPr>
          <a:xfrm>
            <a:off x="7543735" y="2062055"/>
            <a:ext cx="3179980" cy="1789362"/>
          </a:xfrm>
          <a:prstGeom prst="rect">
            <a:avLst/>
          </a:prstGeom>
        </p:spPr>
      </p:pic>
      <p:sp>
        <p:nvSpPr>
          <p:cNvPr id="17" name="TextBox 16">
            <a:extLst>
              <a:ext uri="{FF2B5EF4-FFF2-40B4-BE49-F238E27FC236}">
                <a16:creationId xmlns:a16="http://schemas.microsoft.com/office/drawing/2014/main" id="{0D9D946A-283C-4170-B886-68BB2919B00F}"/>
              </a:ext>
            </a:extLst>
          </p:cNvPr>
          <p:cNvSpPr txBox="1"/>
          <p:nvPr/>
        </p:nvSpPr>
        <p:spPr>
          <a:xfrm>
            <a:off x="6513816" y="4277682"/>
            <a:ext cx="5486400"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These questions only address concerns about the </a:t>
            </a:r>
            <a:r>
              <a:rPr kumimoji="0" lang="en-US" sz="2400" b="1" i="0" u="sng" strike="noStrike" kern="1200" cap="none" spc="0" normalizeH="0" baseline="0" noProof="0" dirty="0">
                <a:ln>
                  <a:noFill/>
                </a:ln>
                <a:solidFill>
                  <a:prstClr val="black"/>
                </a:solidFill>
                <a:effectLst/>
                <a:uLnTx/>
                <a:uFillTx/>
                <a:latin typeface="Acumin Pro SemiCondensed" panose="020B0604020202020204" charset="0"/>
                <a:ea typeface="+mn-ea"/>
                <a:cs typeface="+mn-cs"/>
              </a:rPr>
              <a:t>SUPPLY SIDE </a:t>
            </a: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of your compressed air system!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What about the </a:t>
            </a:r>
            <a:r>
              <a:rPr kumimoji="0" lang="en-US" sz="2400" b="1" i="0" u="sng" strike="noStrike" kern="1200" cap="none" spc="0" normalizeH="0" baseline="0" noProof="0" dirty="0">
                <a:ln>
                  <a:noFill/>
                </a:ln>
                <a:solidFill>
                  <a:prstClr val="black"/>
                </a:solidFill>
                <a:effectLst/>
                <a:uLnTx/>
                <a:uFillTx/>
                <a:latin typeface="Acumin Pro SemiCondensed" panose="020B0604020202020204" charset="0"/>
                <a:ea typeface="+mn-ea"/>
                <a:cs typeface="+mn-cs"/>
              </a:rPr>
              <a:t>DEMAND SIDE</a:t>
            </a: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t>
            </a:r>
          </a:p>
        </p:txBody>
      </p:sp>
    </p:spTree>
    <p:extLst>
      <p:ext uri="{BB962C8B-B14F-4D97-AF65-F5344CB8AC3E}">
        <p14:creationId xmlns:p14="http://schemas.microsoft.com/office/powerpoint/2010/main" val="2905822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1540273" y="1350439"/>
            <a:ext cx="9111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96C8FF-D5D2-453C-8826-16CECB30446E}"/>
              </a:ext>
            </a:extLst>
          </p:cNvPr>
          <p:cNvSpPr>
            <a:spLocks noGrp="1"/>
          </p:cNvSpPr>
          <p:nvPr>
            <p:ph type="title"/>
          </p:nvPr>
        </p:nvSpPr>
        <p:spPr/>
        <p:txBody>
          <a:bodyPr/>
          <a:lstStyle/>
          <a:p>
            <a:pPr algn="ctr"/>
            <a:r>
              <a:rPr lang="en-US" sz="3200" dirty="0"/>
              <a:t>What is the supply side?</a:t>
            </a:r>
          </a:p>
        </p:txBody>
      </p:sp>
      <p:sp>
        <p:nvSpPr>
          <p:cNvPr id="4" name="Content Placeholder 3">
            <a:extLst>
              <a:ext uri="{FF2B5EF4-FFF2-40B4-BE49-F238E27FC236}">
                <a16:creationId xmlns:a16="http://schemas.microsoft.com/office/drawing/2014/main" id="{63A6B340-915A-478B-B459-8F4ED7D9BB5B}"/>
              </a:ext>
            </a:extLst>
          </p:cNvPr>
          <p:cNvSpPr>
            <a:spLocks noGrp="1"/>
          </p:cNvSpPr>
          <p:nvPr>
            <p:ph sz="half" idx="1"/>
          </p:nvPr>
        </p:nvSpPr>
        <p:spPr/>
        <p:txBody>
          <a:bodyPr/>
          <a:lstStyle/>
          <a:p>
            <a:pPr marL="0" indent="0" algn="ctr">
              <a:buNone/>
            </a:pPr>
            <a:r>
              <a:rPr lang="en-US" dirty="0"/>
              <a:t>A typical compressed air system is made up of two major subsystems each containing various components.</a:t>
            </a:r>
          </a:p>
          <a:p>
            <a:pPr marL="0" indent="0" algn="ctr">
              <a:buNone/>
            </a:pPr>
            <a:r>
              <a:rPr lang="en-US" b="1" dirty="0">
                <a:solidFill>
                  <a:srgbClr val="FF0000"/>
                </a:solidFill>
              </a:rPr>
              <a:t>SUPPLY SIDE </a:t>
            </a:r>
            <a:r>
              <a:rPr lang="en-US" b="1" dirty="0">
                <a:solidFill>
                  <a:schemeClr val="bg2">
                    <a:lumMod val="75000"/>
                  </a:schemeClr>
                </a:solidFill>
              </a:rPr>
              <a:t>&amp; DEMAND SIDE.</a:t>
            </a:r>
          </a:p>
          <a:p>
            <a:pPr marL="0" indent="0">
              <a:buNone/>
            </a:pPr>
            <a:endParaRPr lang="en-US" dirty="0"/>
          </a:p>
        </p:txBody>
      </p:sp>
      <p:pic>
        <p:nvPicPr>
          <p:cNvPr id="5" name="Picture 4">
            <a:extLst>
              <a:ext uri="{FF2B5EF4-FFF2-40B4-BE49-F238E27FC236}">
                <a16:creationId xmlns:a16="http://schemas.microsoft.com/office/drawing/2014/main" id="{0869EDDA-26E1-4F22-BA48-AD7C049A30AB}"/>
              </a:ext>
            </a:extLst>
          </p:cNvPr>
          <p:cNvPicPr>
            <a:picLocks noChangeAspect="1"/>
          </p:cNvPicPr>
          <p:nvPr/>
        </p:nvPicPr>
        <p:blipFill>
          <a:blip r:embed="rId2"/>
          <a:stretch>
            <a:fillRect/>
          </a:stretch>
        </p:blipFill>
        <p:spPr>
          <a:xfrm>
            <a:off x="708221" y="1778089"/>
            <a:ext cx="2279987" cy="1313273"/>
          </a:xfrm>
          <a:prstGeom prst="rect">
            <a:avLst/>
          </a:prstGeom>
        </p:spPr>
      </p:pic>
      <p:pic>
        <p:nvPicPr>
          <p:cNvPr id="6" name="Picture 5">
            <a:extLst>
              <a:ext uri="{FF2B5EF4-FFF2-40B4-BE49-F238E27FC236}">
                <a16:creationId xmlns:a16="http://schemas.microsoft.com/office/drawing/2014/main" id="{78DD5183-8A31-4BC6-814C-70A2C6BBA937}"/>
              </a:ext>
            </a:extLst>
          </p:cNvPr>
          <p:cNvPicPr>
            <a:picLocks noChangeAspect="1"/>
          </p:cNvPicPr>
          <p:nvPr/>
        </p:nvPicPr>
        <p:blipFill>
          <a:blip r:embed="rId3"/>
          <a:stretch>
            <a:fillRect/>
          </a:stretch>
        </p:blipFill>
        <p:spPr>
          <a:xfrm>
            <a:off x="491458" y="4162615"/>
            <a:ext cx="2279987" cy="1753690"/>
          </a:xfrm>
          <a:prstGeom prst="rect">
            <a:avLst/>
          </a:prstGeom>
        </p:spPr>
      </p:pic>
      <p:pic>
        <p:nvPicPr>
          <p:cNvPr id="7" name="Picture 6">
            <a:extLst>
              <a:ext uri="{FF2B5EF4-FFF2-40B4-BE49-F238E27FC236}">
                <a16:creationId xmlns:a16="http://schemas.microsoft.com/office/drawing/2014/main" id="{2D5066DB-29A2-4B6C-B546-B81BFAC1C91F}"/>
              </a:ext>
            </a:extLst>
          </p:cNvPr>
          <p:cNvPicPr>
            <a:picLocks noChangeAspect="1"/>
          </p:cNvPicPr>
          <p:nvPr/>
        </p:nvPicPr>
        <p:blipFill>
          <a:blip r:embed="rId4"/>
          <a:stretch>
            <a:fillRect/>
          </a:stretch>
        </p:blipFill>
        <p:spPr>
          <a:xfrm flipH="1">
            <a:off x="3553170" y="2652794"/>
            <a:ext cx="2279988" cy="1359730"/>
          </a:xfrm>
          <a:prstGeom prst="rect">
            <a:avLst/>
          </a:prstGeom>
        </p:spPr>
      </p:pic>
      <p:pic>
        <p:nvPicPr>
          <p:cNvPr id="9" name="Picture 8">
            <a:extLst>
              <a:ext uri="{FF2B5EF4-FFF2-40B4-BE49-F238E27FC236}">
                <a16:creationId xmlns:a16="http://schemas.microsoft.com/office/drawing/2014/main" id="{4252FA08-E807-4E82-8C0E-D071EF4343B3}"/>
              </a:ext>
            </a:extLst>
          </p:cNvPr>
          <p:cNvPicPr>
            <a:picLocks noChangeAspect="1"/>
          </p:cNvPicPr>
          <p:nvPr/>
        </p:nvPicPr>
        <p:blipFill>
          <a:blip r:embed="rId5"/>
          <a:stretch>
            <a:fillRect/>
          </a:stretch>
        </p:blipFill>
        <p:spPr>
          <a:xfrm>
            <a:off x="5860593" y="2522993"/>
            <a:ext cx="2995427" cy="1877730"/>
          </a:xfrm>
          <a:prstGeom prst="rect">
            <a:avLst/>
          </a:prstGeom>
        </p:spPr>
      </p:pic>
      <p:pic>
        <p:nvPicPr>
          <p:cNvPr id="12" name="Picture 11">
            <a:extLst>
              <a:ext uri="{FF2B5EF4-FFF2-40B4-BE49-F238E27FC236}">
                <a16:creationId xmlns:a16="http://schemas.microsoft.com/office/drawing/2014/main" id="{08E10C7C-D63C-46CF-A58B-6F1B5C614FD7}"/>
              </a:ext>
            </a:extLst>
          </p:cNvPr>
          <p:cNvPicPr>
            <a:picLocks noChangeAspect="1"/>
          </p:cNvPicPr>
          <p:nvPr/>
        </p:nvPicPr>
        <p:blipFill>
          <a:blip r:embed="rId6"/>
          <a:stretch>
            <a:fillRect/>
          </a:stretch>
        </p:blipFill>
        <p:spPr>
          <a:xfrm flipH="1">
            <a:off x="5678655" y="4538232"/>
            <a:ext cx="1119051" cy="1312606"/>
          </a:xfrm>
          <a:prstGeom prst="rect">
            <a:avLst/>
          </a:prstGeom>
        </p:spPr>
      </p:pic>
      <p:pic>
        <p:nvPicPr>
          <p:cNvPr id="13" name="Picture 12">
            <a:extLst>
              <a:ext uri="{FF2B5EF4-FFF2-40B4-BE49-F238E27FC236}">
                <a16:creationId xmlns:a16="http://schemas.microsoft.com/office/drawing/2014/main" id="{2F71B7EF-4F62-4174-A37A-BE5A8FA6CA6F}"/>
              </a:ext>
            </a:extLst>
          </p:cNvPr>
          <p:cNvPicPr>
            <a:picLocks noChangeAspect="1"/>
          </p:cNvPicPr>
          <p:nvPr/>
        </p:nvPicPr>
        <p:blipFill>
          <a:blip r:embed="rId7"/>
          <a:stretch>
            <a:fillRect/>
          </a:stretch>
        </p:blipFill>
        <p:spPr>
          <a:xfrm flipH="1">
            <a:off x="7680227" y="4572685"/>
            <a:ext cx="699964" cy="1243700"/>
          </a:xfrm>
          <a:prstGeom prst="rect">
            <a:avLst/>
          </a:prstGeom>
        </p:spPr>
      </p:pic>
      <p:pic>
        <p:nvPicPr>
          <p:cNvPr id="14" name="Picture 13">
            <a:extLst>
              <a:ext uri="{FF2B5EF4-FFF2-40B4-BE49-F238E27FC236}">
                <a16:creationId xmlns:a16="http://schemas.microsoft.com/office/drawing/2014/main" id="{EC49602B-8C25-4F16-879B-3704C565D722}"/>
              </a:ext>
            </a:extLst>
          </p:cNvPr>
          <p:cNvPicPr>
            <a:picLocks noChangeAspect="1"/>
          </p:cNvPicPr>
          <p:nvPr/>
        </p:nvPicPr>
        <p:blipFill>
          <a:blip r:embed="rId8"/>
          <a:stretch>
            <a:fillRect/>
          </a:stretch>
        </p:blipFill>
        <p:spPr>
          <a:xfrm>
            <a:off x="3498815" y="4074265"/>
            <a:ext cx="1255885" cy="1877731"/>
          </a:xfrm>
          <a:prstGeom prst="rect">
            <a:avLst/>
          </a:prstGeom>
        </p:spPr>
      </p:pic>
      <p:pic>
        <p:nvPicPr>
          <p:cNvPr id="15" name="Picture 14">
            <a:extLst>
              <a:ext uri="{FF2B5EF4-FFF2-40B4-BE49-F238E27FC236}">
                <a16:creationId xmlns:a16="http://schemas.microsoft.com/office/drawing/2014/main" id="{92729AFB-389E-4B84-9C6E-2E588A30246F}"/>
              </a:ext>
            </a:extLst>
          </p:cNvPr>
          <p:cNvPicPr>
            <a:picLocks noChangeAspect="1"/>
          </p:cNvPicPr>
          <p:nvPr/>
        </p:nvPicPr>
        <p:blipFill>
          <a:blip r:embed="rId9"/>
          <a:stretch>
            <a:fillRect/>
          </a:stretch>
        </p:blipFill>
        <p:spPr>
          <a:xfrm>
            <a:off x="9124799" y="4066026"/>
            <a:ext cx="897379" cy="1843929"/>
          </a:xfrm>
          <a:prstGeom prst="rect">
            <a:avLst/>
          </a:prstGeom>
        </p:spPr>
      </p:pic>
      <p:sp>
        <p:nvSpPr>
          <p:cNvPr id="16" name="TextBox 15">
            <a:extLst>
              <a:ext uri="{FF2B5EF4-FFF2-40B4-BE49-F238E27FC236}">
                <a16:creationId xmlns:a16="http://schemas.microsoft.com/office/drawing/2014/main" id="{D14688D1-CA17-4B84-ACEE-FEE8074275BB}"/>
              </a:ext>
            </a:extLst>
          </p:cNvPr>
          <p:cNvSpPr txBox="1"/>
          <p:nvPr/>
        </p:nvSpPr>
        <p:spPr>
          <a:xfrm>
            <a:off x="10072673" y="1886109"/>
            <a:ext cx="1842915" cy="289310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Moisture separator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Condensate Drains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Oil/Water separator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Flow Controller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Bypass valves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087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B6EEF6-D00C-40DD-9A16-49F8DA38DAEF}"/>
              </a:ext>
            </a:extLst>
          </p:cNvPr>
          <p:cNvSpPr>
            <a:spLocks noGrp="1"/>
          </p:cNvSpPr>
          <p:nvPr>
            <p:ph type="title"/>
          </p:nvPr>
        </p:nvSpPr>
        <p:spPr>
          <a:xfrm>
            <a:off x="1731308" y="1"/>
            <a:ext cx="8729384" cy="1033369"/>
          </a:xfrm>
        </p:spPr>
        <p:txBody>
          <a:bodyPr/>
          <a:lstStyle/>
          <a:p>
            <a:pPr algn="ctr"/>
            <a:r>
              <a:rPr lang="en-US" sz="3200" dirty="0"/>
              <a:t>What is the Demand Side?</a:t>
            </a:r>
          </a:p>
        </p:txBody>
      </p:sp>
      <p:pic>
        <p:nvPicPr>
          <p:cNvPr id="5" name="Content Placeholder 4">
            <a:extLst>
              <a:ext uri="{FF2B5EF4-FFF2-40B4-BE49-F238E27FC236}">
                <a16:creationId xmlns:a16="http://schemas.microsoft.com/office/drawing/2014/main" id="{512F5463-8D9B-4FF9-BB44-9932D416A336}"/>
              </a:ext>
            </a:extLst>
          </p:cNvPr>
          <p:cNvPicPr>
            <a:picLocks noGrp="1" noChangeAspect="1"/>
          </p:cNvPicPr>
          <p:nvPr>
            <p:ph sz="half" idx="1"/>
          </p:nvPr>
        </p:nvPicPr>
        <p:blipFill>
          <a:blip r:embed="rId2"/>
          <a:stretch>
            <a:fillRect/>
          </a:stretch>
        </p:blipFill>
        <p:spPr>
          <a:xfrm>
            <a:off x="1850063" y="934152"/>
            <a:ext cx="1954876" cy="1132587"/>
          </a:xfrm>
          <a:prstGeom prst="rect">
            <a:avLst/>
          </a:prstGeom>
        </p:spPr>
      </p:pic>
      <p:sp>
        <p:nvSpPr>
          <p:cNvPr id="7" name="TextBox 6">
            <a:extLst>
              <a:ext uri="{FF2B5EF4-FFF2-40B4-BE49-F238E27FC236}">
                <a16:creationId xmlns:a16="http://schemas.microsoft.com/office/drawing/2014/main" id="{250C09F7-D0C0-4450-92E8-4388BE10DBEE}"/>
              </a:ext>
            </a:extLst>
          </p:cNvPr>
          <p:cNvSpPr txBox="1"/>
          <p:nvPr/>
        </p:nvSpPr>
        <p:spPr>
          <a:xfrm>
            <a:off x="472966" y="457384"/>
            <a:ext cx="11529848"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cumin Pro Condensed" panose="020B0604020202020204" charset="0"/>
                <a:ea typeface="+mn-ea"/>
                <a:cs typeface="+mn-cs"/>
              </a:rPr>
              <a:t>A typical compressed air system is made up of two major subsystems each containing various components.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75000"/>
                  </a:srgbClr>
                </a:solidFill>
                <a:effectLst/>
                <a:uLnTx/>
                <a:uFillTx/>
                <a:latin typeface="Acumin Pro Condensed" panose="020B0604020202020204" charset="0"/>
                <a:ea typeface="+mn-ea"/>
                <a:cs typeface="+mn-cs"/>
              </a:rPr>
              <a:t>SUPPLY SIDE &amp; </a:t>
            </a:r>
            <a:r>
              <a:rPr kumimoji="0" lang="en-US" sz="2800" b="1" i="0" u="none" strike="noStrike" kern="1200" cap="none" spc="0" normalizeH="0" baseline="0" noProof="0" dirty="0">
                <a:ln>
                  <a:noFill/>
                </a:ln>
                <a:solidFill>
                  <a:srgbClr val="FF0000"/>
                </a:solidFill>
                <a:effectLst/>
                <a:uLnTx/>
                <a:uFillTx/>
                <a:latin typeface="Acumin Pro Condensed" panose="020B0604020202020204" charset="0"/>
                <a:ea typeface="+mn-ea"/>
                <a:cs typeface="+mn-cs"/>
              </a:rPr>
              <a:t>DEMAND SIDE.</a:t>
            </a:r>
          </a:p>
        </p:txBody>
      </p:sp>
      <p:pic>
        <p:nvPicPr>
          <p:cNvPr id="11" name="Picture 10">
            <a:extLst>
              <a:ext uri="{FF2B5EF4-FFF2-40B4-BE49-F238E27FC236}">
                <a16:creationId xmlns:a16="http://schemas.microsoft.com/office/drawing/2014/main" id="{445712F6-7ECB-42D0-BE6E-00C14F1037D1}"/>
              </a:ext>
            </a:extLst>
          </p:cNvPr>
          <p:cNvPicPr>
            <a:picLocks noChangeAspect="1"/>
          </p:cNvPicPr>
          <p:nvPr/>
        </p:nvPicPr>
        <p:blipFill>
          <a:blip r:embed="rId3"/>
          <a:stretch>
            <a:fillRect/>
          </a:stretch>
        </p:blipFill>
        <p:spPr>
          <a:xfrm>
            <a:off x="649111" y="2231802"/>
            <a:ext cx="2630311" cy="1953201"/>
          </a:xfrm>
          <a:prstGeom prst="rect">
            <a:avLst/>
          </a:prstGeom>
        </p:spPr>
      </p:pic>
      <p:pic>
        <p:nvPicPr>
          <p:cNvPr id="12" name="Picture 11">
            <a:extLst>
              <a:ext uri="{FF2B5EF4-FFF2-40B4-BE49-F238E27FC236}">
                <a16:creationId xmlns:a16="http://schemas.microsoft.com/office/drawing/2014/main" id="{8BCE6AE0-307E-4C2F-B008-4544BBE1CC8B}"/>
              </a:ext>
            </a:extLst>
          </p:cNvPr>
          <p:cNvPicPr>
            <a:picLocks noChangeAspect="1"/>
          </p:cNvPicPr>
          <p:nvPr/>
        </p:nvPicPr>
        <p:blipFill>
          <a:blip r:embed="rId4"/>
          <a:stretch>
            <a:fillRect/>
          </a:stretch>
        </p:blipFill>
        <p:spPr>
          <a:xfrm>
            <a:off x="649111" y="4217944"/>
            <a:ext cx="2833687" cy="1966912"/>
          </a:xfrm>
          <a:prstGeom prst="rect">
            <a:avLst/>
          </a:prstGeom>
        </p:spPr>
      </p:pic>
      <p:pic>
        <p:nvPicPr>
          <p:cNvPr id="14" name="Picture 13">
            <a:extLst>
              <a:ext uri="{FF2B5EF4-FFF2-40B4-BE49-F238E27FC236}">
                <a16:creationId xmlns:a16="http://schemas.microsoft.com/office/drawing/2014/main" id="{0B3ABBE5-3E21-49E4-8E2E-D3DF9F76BD0C}"/>
              </a:ext>
            </a:extLst>
          </p:cNvPr>
          <p:cNvPicPr>
            <a:picLocks noChangeAspect="1"/>
          </p:cNvPicPr>
          <p:nvPr/>
        </p:nvPicPr>
        <p:blipFill>
          <a:blip r:embed="rId5"/>
          <a:stretch>
            <a:fillRect/>
          </a:stretch>
        </p:blipFill>
        <p:spPr>
          <a:xfrm>
            <a:off x="4636269" y="4098439"/>
            <a:ext cx="2630309" cy="1966912"/>
          </a:xfrm>
          <a:prstGeom prst="rect">
            <a:avLst/>
          </a:prstGeom>
        </p:spPr>
      </p:pic>
      <p:pic>
        <p:nvPicPr>
          <p:cNvPr id="15" name="Picture 14">
            <a:extLst>
              <a:ext uri="{FF2B5EF4-FFF2-40B4-BE49-F238E27FC236}">
                <a16:creationId xmlns:a16="http://schemas.microsoft.com/office/drawing/2014/main" id="{98DC33D0-ECD0-4D91-8891-5CA4EFDFB75D}"/>
              </a:ext>
            </a:extLst>
          </p:cNvPr>
          <p:cNvPicPr>
            <a:picLocks noChangeAspect="1"/>
          </p:cNvPicPr>
          <p:nvPr/>
        </p:nvPicPr>
        <p:blipFill>
          <a:blip r:embed="rId6"/>
          <a:stretch>
            <a:fillRect/>
          </a:stretch>
        </p:blipFill>
        <p:spPr>
          <a:xfrm>
            <a:off x="4636269" y="2212959"/>
            <a:ext cx="2371310" cy="1711255"/>
          </a:xfrm>
          <a:prstGeom prst="rect">
            <a:avLst/>
          </a:prstGeom>
        </p:spPr>
      </p:pic>
      <p:pic>
        <p:nvPicPr>
          <p:cNvPr id="17" name="Picture 16">
            <a:extLst>
              <a:ext uri="{FF2B5EF4-FFF2-40B4-BE49-F238E27FC236}">
                <a16:creationId xmlns:a16="http://schemas.microsoft.com/office/drawing/2014/main" id="{65C2170C-F1F5-4B17-A675-866D3CA8F3CE}"/>
              </a:ext>
            </a:extLst>
          </p:cNvPr>
          <p:cNvPicPr>
            <a:picLocks noChangeAspect="1"/>
          </p:cNvPicPr>
          <p:nvPr/>
        </p:nvPicPr>
        <p:blipFill>
          <a:blip r:embed="rId7"/>
          <a:stretch>
            <a:fillRect/>
          </a:stretch>
        </p:blipFill>
        <p:spPr>
          <a:xfrm>
            <a:off x="8255860" y="2212959"/>
            <a:ext cx="2904958" cy="1634039"/>
          </a:xfrm>
          <a:prstGeom prst="rect">
            <a:avLst/>
          </a:prstGeom>
        </p:spPr>
      </p:pic>
      <p:pic>
        <p:nvPicPr>
          <p:cNvPr id="4" name="Picture 3">
            <a:extLst>
              <a:ext uri="{FF2B5EF4-FFF2-40B4-BE49-F238E27FC236}">
                <a16:creationId xmlns:a16="http://schemas.microsoft.com/office/drawing/2014/main" id="{5B1E10A8-3BF3-41CC-8A09-897DAAE7DFE2}"/>
              </a:ext>
            </a:extLst>
          </p:cNvPr>
          <p:cNvPicPr>
            <a:picLocks noChangeAspect="1"/>
          </p:cNvPicPr>
          <p:nvPr/>
        </p:nvPicPr>
        <p:blipFill>
          <a:blip r:embed="rId8"/>
          <a:stretch>
            <a:fillRect/>
          </a:stretch>
        </p:blipFill>
        <p:spPr>
          <a:xfrm>
            <a:off x="8455328" y="934152"/>
            <a:ext cx="1253011" cy="1253011"/>
          </a:xfrm>
          <a:prstGeom prst="rect">
            <a:avLst/>
          </a:prstGeom>
        </p:spPr>
      </p:pic>
      <p:pic>
        <p:nvPicPr>
          <p:cNvPr id="6" name="Picture 5">
            <a:extLst>
              <a:ext uri="{FF2B5EF4-FFF2-40B4-BE49-F238E27FC236}">
                <a16:creationId xmlns:a16="http://schemas.microsoft.com/office/drawing/2014/main" id="{B88340A7-C1C5-4965-9B88-E8FB8C71D820}"/>
              </a:ext>
            </a:extLst>
          </p:cNvPr>
          <p:cNvPicPr>
            <a:picLocks noChangeAspect="1"/>
          </p:cNvPicPr>
          <p:nvPr/>
        </p:nvPicPr>
        <p:blipFill>
          <a:blip r:embed="rId9"/>
          <a:stretch>
            <a:fillRect/>
          </a:stretch>
        </p:blipFill>
        <p:spPr>
          <a:xfrm>
            <a:off x="8420049" y="4163689"/>
            <a:ext cx="2630309" cy="1759384"/>
          </a:xfrm>
          <a:prstGeom prst="rect">
            <a:avLst/>
          </a:prstGeom>
        </p:spPr>
      </p:pic>
      <p:pic>
        <p:nvPicPr>
          <p:cNvPr id="8" name="Picture 7">
            <a:extLst>
              <a:ext uri="{FF2B5EF4-FFF2-40B4-BE49-F238E27FC236}">
                <a16:creationId xmlns:a16="http://schemas.microsoft.com/office/drawing/2014/main" id="{19F87168-9098-4659-A8E3-F92F9300E895}"/>
              </a:ext>
            </a:extLst>
          </p:cNvPr>
          <p:cNvPicPr>
            <a:picLocks noChangeAspect="1"/>
          </p:cNvPicPr>
          <p:nvPr/>
        </p:nvPicPr>
        <p:blipFill>
          <a:blip r:embed="rId10"/>
          <a:stretch>
            <a:fillRect/>
          </a:stretch>
        </p:blipFill>
        <p:spPr>
          <a:xfrm>
            <a:off x="10150713" y="901337"/>
            <a:ext cx="1253011" cy="1253011"/>
          </a:xfrm>
          <a:prstGeom prst="rect">
            <a:avLst/>
          </a:prstGeom>
        </p:spPr>
      </p:pic>
    </p:spTree>
    <p:extLst>
      <p:ext uri="{BB962C8B-B14F-4D97-AF65-F5344CB8AC3E}">
        <p14:creationId xmlns:p14="http://schemas.microsoft.com/office/powerpoint/2010/main" val="3969728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C0EE1F-C44E-4539-A967-C24D0EB491E4}"/>
              </a:ext>
            </a:extLst>
          </p:cNvPr>
          <p:cNvSpPr>
            <a:spLocks noGrp="1"/>
          </p:cNvSpPr>
          <p:nvPr>
            <p:ph type="ctrTitle"/>
          </p:nvPr>
        </p:nvSpPr>
        <p:spPr/>
        <p:txBody>
          <a:bodyPr>
            <a:normAutofit/>
          </a:bodyPr>
          <a:lstStyle/>
          <a:p>
            <a:r>
              <a:rPr lang="en-US" sz="3600" dirty="0"/>
              <a:t>Components of demand</a:t>
            </a:r>
          </a:p>
        </p:txBody>
      </p:sp>
    </p:spTree>
    <p:extLst>
      <p:ext uri="{BB962C8B-B14F-4D97-AF65-F5344CB8AC3E}">
        <p14:creationId xmlns:p14="http://schemas.microsoft.com/office/powerpoint/2010/main" val="1216768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566592-A9E6-4782-A590-3643FFC3D9E6}"/>
              </a:ext>
            </a:extLst>
          </p:cNvPr>
          <p:cNvSpPr>
            <a:spLocks noGrp="1"/>
          </p:cNvSpPr>
          <p:nvPr>
            <p:ph idx="1"/>
          </p:nvPr>
        </p:nvSpPr>
        <p:spPr>
          <a:xfrm>
            <a:off x="304800" y="1289612"/>
            <a:ext cx="5637397" cy="5321395"/>
          </a:xfrm>
        </p:spPr>
        <p:txBody>
          <a:bodyPr>
            <a:normAutofit/>
          </a:bodyPr>
          <a:lstStyle/>
          <a:p>
            <a:r>
              <a:rPr lang="en-US" sz="2400" dirty="0"/>
              <a:t>In a typical plant, demand for compressed air is a lot more than just what’s required to “do the work” (cylinders, rotary actuators, </a:t>
            </a:r>
            <a:r>
              <a:rPr lang="en-US" sz="2400" dirty="0" err="1"/>
              <a:t>etc</a:t>
            </a:r>
            <a:r>
              <a:rPr lang="en-US" sz="2400" dirty="0"/>
              <a:t>).</a:t>
            </a:r>
          </a:p>
          <a:p>
            <a:pPr marL="0" indent="0">
              <a:buNone/>
            </a:pPr>
            <a:endParaRPr lang="en-US" sz="800" dirty="0"/>
          </a:p>
          <a:p>
            <a:r>
              <a:rPr lang="en-US" sz="2400" dirty="0"/>
              <a:t>There are several “components of demand” that don’t produce any “work”…they’re completely unproductive and only waste energy!</a:t>
            </a:r>
          </a:p>
          <a:p>
            <a:pPr marL="0" indent="0">
              <a:buNone/>
            </a:pPr>
            <a:endParaRPr lang="en-US" sz="800" dirty="0"/>
          </a:p>
          <a:p>
            <a:r>
              <a:rPr lang="en-US" sz="2400" dirty="0"/>
              <a:t>Eliminating/minimizing these wasteful components of demand will save energy…and $$.</a:t>
            </a:r>
          </a:p>
          <a:p>
            <a:pPr marL="0" indent="0">
              <a:buNone/>
            </a:pPr>
            <a:endParaRPr lang="en-US" dirty="0"/>
          </a:p>
        </p:txBody>
      </p:sp>
      <p:sp>
        <p:nvSpPr>
          <p:cNvPr id="5" name="Text Placeholder 4">
            <a:extLst>
              <a:ext uri="{FF2B5EF4-FFF2-40B4-BE49-F238E27FC236}">
                <a16:creationId xmlns:a16="http://schemas.microsoft.com/office/drawing/2014/main" id="{DC22D2AD-00BD-4C1A-89A6-F320A247850A}"/>
              </a:ext>
            </a:extLst>
          </p:cNvPr>
          <p:cNvSpPr>
            <a:spLocks noGrp="1"/>
          </p:cNvSpPr>
          <p:nvPr>
            <p:ph type="body" sz="quarter" idx="10"/>
          </p:nvPr>
        </p:nvSpPr>
        <p:spPr>
          <a:xfrm>
            <a:off x="440630" y="691125"/>
            <a:ext cx="5416200" cy="598487"/>
          </a:xfrm>
        </p:spPr>
        <p:txBody>
          <a:bodyPr>
            <a:normAutofit/>
          </a:bodyPr>
          <a:lstStyle/>
          <a:p>
            <a:r>
              <a:rPr lang="en-US" dirty="0"/>
              <a:t>Typical components of demand</a:t>
            </a:r>
          </a:p>
        </p:txBody>
      </p:sp>
      <p:sp>
        <p:nvSpPr>
          <p:cNvPr id="7" name="Title 6">
            <a:extLst>
              <a:ext uri="{FF2B5EF4-FFF2-40B4-BE49-F238E27FC236}">
                <a16:creationId xmlns:a16="http://schemas.microsoft.com/office/drawing/2014/main" id="{A1141AD1-344A-44D4-BFE7-A4439BE2B46D}"/>
              </a:ext>
            </a:extLst>
          </p:cNvPr>
          <p:cNvSpPr>
            <a:spLocks noGrp="1"/>
          </p:cNvSpPr>
          <p:nvPr>
            <p:ph type="title"/>
          </p:nvPr>
        </p:nvSpPr>
        <p:spPr/>
        <p:txBody>
          <a:bodyPr/>
          <a:lstStyle/>
          <a:p>
            <a:r>
              <a:rPr lang="en-US" dirty="0"/>
              <a:t>Components of demand</a:t>
            </a:r>
          </a:p>
        </p:txBody>
      </p:sp>
      <p:sp>
        <p:nvSpPr>
          <p:cNvPr id="8" name="TextBox 7">
            <a:extLst>
              <a:ext uri="{FF2B5EF4-FFF2-40B4-BE49-F238E27FC236}">
                <a16:creationId xmlns:a16="http://schemas.microsoft.com/office/drawing/2014/main" id="{75D8070C-67CB-4FDA-B855-9D30A5994507}"/>
              </a:ext>
            </a:extLst>
          </p:cNvPr>
          <p:cNvSpPr txBox="1"/>
          <p:nvPr/>
        </p:nvSpPr>
        <p:spPr>
          <a:xfrm>
            <a:off x="6629401" y="335845"/>
            <a:ext cx="5416200" cy="48320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Acumin Pro SemiCondensed" panose="020B0604020202020204" charset="0"/>
                <a:ea typeface="+mn-ea"/>
                <a:cs typeface="+mn-cs"/>
              </a:rPr>
              <a:t>1.  </a:t>
            </a:r>
            <a:r>
              <a:rPr kumimoji="0" lang="en-US" sz="16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rPr>
              <a:t>INAPPROPRIATE USES</a:t>
            </a: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 any application that can be done more effectively and/or more efficiently by a method other than compressed air.</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Acumin Pro SemiCondensed" panose="020B0604020202020204" charset="0"/>
                <a:ea typeface="+mn-ea"/>
                <a:cs typeface="+mn-cs"/>
              </a:rPr>
              <a:t>2.  </a:t>
            </a:r>
            <a:r>
              <a:rPr kumimoji="0" lang="en-US" sz="16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rPr>
              <a:t>LEAKS</a:t>
            </a:r>
            <a:r>
              <a:rPr kumimoji="0" lang="en-US" sz="1600" b="0" i="0" u="none" strike="noStrike" kern="1200" cap="none" spc="0" normalizeH="0" baseline="0" noProof="0" dirty="0">
                <a:ln>
                  <a:noFill/>
                </a:ln>
                <a:solidFill>
                  <a:prstClr val="black"/>
                </a:solidFill>
                <a:effectLst/>
                <a:uLnTx/>
                <a:uFillTx/>
                <a:latin typeface="Arial"/>
                <a:ea typeface="+mn-ea"/>
                <a:cs typeface="+mn-cs"/>
              </a:rPr>
              <a:t>: an unintended loss of compressed air to ambient conditions. </a:t>
            </a:r>
            <a:endPar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6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Acumin Pro SemiCondensed" panose="020B0604020202020204" charset="0"/>
                <a:ea typeface="+mn-ea"/>
                <a:cs typeface="+mn-cs"/>
              </a:rPr>
              <a:t>3.  </a:t>
            </a:r>
            <a:r>
              <a:rPr kumimoji="0" lang="en-US" sz="1600" b="1" i="1" u="sng" strike="noStrike" kern="1200" cap="none" spc="0" normalizeH="0" baseline="0" noProof="0" dirty="0">
                <a:ln>
                  <a:noFill/>
                </a:ln>
                <a:solidFill>
                  <a:srgbClr val="FF0000"/>
                </a:solidFill>
                <a:effectLst/>
                <a:uLnTx/>
                <a:uFillTx/>
                <a:latin typeface="Acumin Pro SemiCondensed" panose="020B0604020202020204" charset="0"/>
                <a:ea typeface="+mn-ea"/>
                <a:cs typeface="+mn-cs"/>
              </a:rPr>
              <a:t>ARTIFICIAL DEMAND</a:t>
            </a: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 increased demand due to excessive system pressure.</a:t>
            </a:r>
          </a:p>
        </p:txBody>
      </p:sp>
      <p:pic>
        <p:nvPicPr>
          <p:cNvPr id="2" name="Picture 1">
            <a:extLst>
              <a:ext uri="{FF2B5EF4-FFF2-40B4-BE49-F238E27FC236}">
                <a16:creationId xmlns:a16="http://schemas.microsoft.com/office/drawing/2014/main" id="{39FB1B45-48E1-48D0-BAA0-84EDE39ACAEB}"/>
              </a:ext>
            </a:extLst>
          </p:cNvPr>
          <p:cNvPicPr>
            <a:picLocks noChangeAspect="1"/>
          </p:cNvPicPr>
          <p:nvPr/>
        </p:nvPicPr>
        <p:blipFill>
          <a:blip r:embed="rId2"/>
          <a:stretch>
            <a:fillRect/>
          </a:stretch>
        </p:blipFill>
        <p:spPr>
          <a:xfrm>
            <a:off x="8787143" y="990369"/>
            <a:ext cx="2753216" cy="1671390"/>
          </a:xfrm>
          <a:prstGeom prst="rect">
            <a:avLst/>
          </a:prstGeom>
        </p:spPr>
      </p:pic>
      <p:pic>
        <p:nvPicPr>
          <p:cNvPr id="3" name="Picture 2">
            <a:extLst>
              <a:ext uri="{FF2B5EF4-FFF2-40B4-BE49-F238E27FC236}">
                <a16:creationId xmlns:a16="http://schemas.microsoft.com/office/drawing/2014/main" id="{000F7062-B685-497C-90E4-8F9DB34FA658}"/>
              </a:ext>
            </a:extLst>
          </p:cNvPr>
          <p:cNvPicPr>
            <a:picLocks noChangeAspect="1"/>
          </p:cNvPicPr>
          <p:nvPr/>
        </p:nvPicPr>
        <p:blipFill>
          <a:blip r:embed="rId3"/>
          <a:stretch>
            <a:fillRect/>
          </a:stretch>
        </p:blipFill>
        <p:spPr>
          <a:xfrm>
            <a:off x="6991450" y="3316283"/>
            <a:ext cx="4548909" cy="1144609"/>
          </a:xfrm>
          <a:prstGeom prst="rect">
            <a:avLst/>
          </a:prstGeom>
        </p:spPr>
      </p:pic>
      <p:pic>
        <p:nvPicPr>
          <p:cNvPr id="6" name="Picture 5">
            <a:extLst>
              <a:ext uri="{FF2B5EF4-FFF2-40B4-BE49-F238E27FC236}">
                <a16:creationId xmlns:a16="http://schemas.microsoft.com/office/drawing/2014/main" id="{6B98A5DA-9441-4E94-AC8C-592D95108E19}"/>
              </a:ext>
            </a:extLst>
          </p:cNvPr>
          <p:cNvPicPr>
            <a:picLocks noChangeAspect="1"/>
          </p:cNvPicPr>
          <p:nvPr/>
        </p:nvPicPr>
        <p:blipFill>
          <a:blip r:embed="rId4"/>
          <a:stretch>
            <a:fillRect/>
          </a:stretch>
        </p:blipFill>
        <p:spPr>
          <a:xfrm>
            <a:off x="8787143" y="5053010"/>
            <a:ext cx="2753489" cy="1651941"/>
          </a:xfrm>
          <a:prstGeom prst="rect">
            <a:avLst/>
          </a:prstGeom>
        </p:spPr>
      </p:pic>
    </p:spTree>
    <p:extLst>
      <p:ext uri="{BB962C8B-B14F-4D97-AF65-F5344CB8AC3E}">
        <p14:creationId xmlns:p14="http://schemas.microsoft.com/office/powerpoint/2010/main" val="2091710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1EC6C2-D9A3-4ADA-94CC-FFBC17B120B3}"/>
              </a:ext>
            </a:extLst>
          </p:cNvPr>
          <p:cNvSpPr>
            <a:spLocks noGrp="1"/>
          </p:cNvSpPr>
          <p:nvPr>
            <p:ph idx="1"/>
          </p:nvPr>
        </p:nvSpPr>
        <p:spPr>
          <a:xfrm>
            <a:off x="455013" y="1064222"/>
            <a:ext cx="5416200" cy="4005059"/>
          </a:xfrm>
        </p:spPr>
        <p:txBody>
          <a:bodyPr>
            <a:normAutofit/>
          </a:bodyPr>
          <a:lstStyle/>
          <a:p>
            <a:pPr marL="0" indent="0">
              <a:buNone/>
            </a:pPr>
            <a:r>
              <a:rPr lang="en-US" sz="3600" dirty="0">
                <a:latin typeface="Acumin Pro SemiCondensed" panose="020B0604020202020204" charset="0"/>
              </a:rPr>
              <a:t>Any application that can be done more effectively and/or more efficiently by a method other than compressed air.</a:t>
            </a:r>
          </a:p>
          <a:p>
            <a:endParaRPr lang="en-US" dirty="0"/>
          </a:p>
        </p:txBody>
      </p:sp>
      <p:sp>
        <p:nvSpPr>
          <p:cNvPr id="4" name="Text Placeholder 3">
            <a:extLst>
              <a:ext uri="{FF2B5EF4-FFF2-40B4-BE49-F238E27FC236}">
                <a16:creationId xmlns:a16="http://schemas.microsoft.com/office/drawing/2014/main" id="{6273CBCC-BCFF-4A34-9D38-922C0416D487}"/>
              </a:ext>
            </a:extLst>
          </p:cNvPr>
          <p:cNvSpPr>
            <a:spLocks noGrp="1"/>
          </p:cNvSpPr>
          <p:nvPr>
            <p:ph type="body" sz="quarter" idx="10"/>
          </p:nvPr>
        </p:nvSpPr>
        <p:spPr>
          <a:xfrm>
            <a:off x="177249" y="652994"/>
            <a:ext cx="5971728" cy="598487"/>
          </a:xfrm>
        </p:spPr>
        <p:txBody>
          <a:bodyPr>
            <a:normAutofit/>
          </a:bodyPr>
          <a:lstStyle/>
          <a:p>
            <a:pPr algn="ctr"/>
            <a:r>
              <a:rPr lang="en-US" sz="2100" dirty="0"/>
              <a:t>Inappropriate uses</a:t>
            </a:r>
          </a:p>
        </p:txBody>
      </p:sp>
      <p:sp>
        <p:nvSpPr>
          <p:cNvPr id="2" name="Title 1">
            <a:extLst>
              <a:ext uri="{FF2B5EF4-FFF2-40B4-BE49-F238E27FC236}">
                <a16:creationId xmlns:a16="http://schemas.microsoft.com/office/drawing/2014/main" id="{FF15BB70-D72E-41FE-A543-A5441D0585CC}"/>
              </a:ext>
            </a:extLst>
          </p:cNvPr>
          <p:cNvSpPr>
            <a:spLocks noGrp="1"/>
          </p:cNvSpPr>
          <p:nvPr>
            <p:ph type="title"/>
          </p:nvPr>
        </p:nvSpPr>
        <p:spPr/>
        <p:txBody>
          <a:bodyPr/>
          <a:lstStyle/>
          <a:p>
            <a:r>
              <a:rPr lang="en-US" dirty="0"/>
              <a:t>Inappropriate uses</a:t>
            </a:r>
          </a:p>
        </p:txBody>
      </p:sp>
      <p:sp>
        <p:nvSpPr>
          <p:cNvPr id="6" name="TextBox 5">
            <a:extLst>
              <a:ext uri="{FF2B5EF4-FFF2-40B4-BE49-F238E27FC236}">
                <a16:creationId xmlns:a16="http://schemas.microsoft.com/office/drawing/2014/main" id="{5C928E68-7DE2-483E-867A-52F556918FC3}"/>
              </a:ext>
            </a:extLst>
          </p:cNvPr>
          <p:cNvSpPr txBox="1"/>
          <p:nvPr/>
        </p:nvSpPr>
        <p:spPr>
          <a:xfrm>
            <a:off x="6392084" y="652994"/>
            <a:ext cx="5799916" cy="63709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OPEN BLOWING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Processes such as cooling, bearing cooling, drying, clean up, or clearing jams on a conveyor.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Acumin Pro SemiCondensed" panose="020B0604020202020204" charset="0"/>
                <a:ea typeface="+mn-ea"/>
                <a:cs typeface="+mn-cs"/>
              </a:rPr>
              <a:t>Use a fan or low-pressure blower for general cooling, foot valves for air “shut off”, and a broom for clean up!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SPARGING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Aerating, agitating, oxygenating, or percolating liquid with compressed air.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Acumin Pro SemiCondensed" panose="020B0604020202020204" charset="0"/>
                <a:ea typeface="+mn-ea"/>
                <a:cs typeface="+mn-cs"/>
              </a:rPr>
              <a:t>Low pressure blowers are perfect for this!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DILUTE PHASE TRANSPORT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Used in transporting solids such as powdery material in a diluted format with compressed air.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Acumin Pro SemiCondensed" panose="020B0604020202020204" charset="0"/>
                <a:ea typeface="+mn-ea"/>
                <a:cs typeface="+mn-cs"/>
              </a:rPr>
              <a:t>Low pressure blower!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VACUUM VENTURI’s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Compressed air is forced through an engineered nozzle that causes an increase in air velocity and an associated decrease in pressure, to below atmospheric (vacuum).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Acumin Pro SemiCondensed" panose="020B0604020202020204" charset="0"/>
                <a:ea typeface="+mn-ea"/>
                <a:cs typeface="+mn-cs"/>
              </a:rPr>
              <a:t>Use a dedicated vacuum pump instead!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PERSONAL COOLING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Production employees direct compressed air upon themselves to provide ventilation.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Acumin Pro SemiCondensed" panose="020B0604020202020204" charset="0"/>
                <a:ea typeface="+mn-ea"/>
                <a:cs typeface="+mn-cs"/>
              </a:rPr>
              <a:t>Use a fan!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110DABD-FAEB-45BD-8781-1DC3A8500AC4}"/>
              </a:ext>
            </a:extLst>
          </p:cNvPr>
          <p:cNvPicPr>
            <a:picLocks noChangeAspect="1"/>
          </p:cNvPicPr>
          <p:nvPr/>
        </p:nvPicPr>
        <p:blipFill>
          <a:blip r:embed="rId2"/>
          <a:stretch>
            <a:fillRect/>
          </a:stretch>
        </p:blipFill>
        <p:spPr>
          <a:xfrm>
            <a:off x="177249" y="4193628"/>
            <a:ext cx="5971729" cy="2426015"/>
          </a:xfrm>
          <a:prstGeom prst="rect">
            <a:avLst/>
          </a:prstGeom>
        </p:spPr>
      </p:pic>
    </p:spTree>
    <p:extLst>
      <p:ext uri="{BB962C8B-B14F-4D97-AF65-F5344CB8AC3E}">
        <p14:creationId xmlns:p14="http://schemas.microsoft.com/office/powerpoint/2010/main" val="1802173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5E28-A1E6-4189-BAEC-0D49CD1DEAF8}"/>
              </a:ext>
            </a:extLst>
          </p:cNvPr>
          <p:cNvSpPr>
            <a:spLocks noGrp="1"/>
          </p:cNvSpPr>
          <p:nvPr>
            <p:ph type="title"/>
          </p:nvPr>
        </p:nvSpPr>
        <p:spPr>
          <a:xfrm>
            <a:off x="1731308" y="1"/>
            <a:ext cx="8860492" cy="681037"/>
          </a:xfrm>
        </p:spPr>
        <p:txBody>
          <a:bodyPr/>
          <a:lstStyle/>
          <a:p>
            <a:pPr algn="ctr"/>
            <a:r>
              <a:rPr lang="en-US" sz="3200" dirty="0"/>
              <a:t>Compressed air vs other energy sources </a:t>
            </a:r>
          </a:p>
        </p:txBody>
      </p:sp>
      <p:sp>
        <p:nvSpPr>
          <p:cNvPr id="3" name="Content Placeholder 2">
            <a:extLst>
              <a:ext uri="{FF2B5EF4-FFF2-40B4-BE49-F238E27FC236}">
                <a16:creationId xmlns:a16="http://schemas.microsoft.com/office/drawing/2014/main" id="{19F8A1AA-76B0-4EBA-BC62-0D777C9064A1}"/>
              </a:ext>
            </a:extLst>
          </p:cNvPr>
          <p:cNvSpPr>
            <a:spLocks noGrp="1"/>
          </p:cNvSpPr>
          <p:nvPr>
            <p:ph sz="half" idx="1"/>
          </p:nvPr>
        </p:nvSpPr>
        <p:spPr>
          <a:xfrm>
            <a:off x="451945" y="681038"/>
            <a:ext cx="11498317" cy="5495926"/>
          </a:xfrm>
        </p:spPr>
        <p:txBody>
          <a:bodyPr/>
          <a:lstStyle/>
          <a:p>
            <a:r>
              <a:rPr lang="en-US" sz="2400" dirty="0">
                <a:latin typeface="Acumin Pro SemiCondensed" panose="020B0604020202020204" charset="0"/>
              </a:rPr>
              <a:t>Compressed air is a necessary part of most plant operations, but it is NOT the most efficient source of energy in a plant.</a:t>
            </a:r>
          </a:p>
          <a:p>
            <a:r>
              <a:rPr lang="en-US" sz="2400" dirty="0">
                <a:latin typeface="Acumin Pro SemiCondensed" panose="020B0604020202020204" charset="0"/>
              </a:rPr>
              <a:t>Example: Powering a 1 HP air motor.</a:t>
            </a:r>
          </a:p>
          <a:p>
            <a:endParaRPr lang="en-US" sz="2400" dirty="0"/>
          </a:p>
          <a:p>
            <a:endParaRPr lang="en-US" sz="2400" dirty="0"/>
          </a:p>
          <a:p>
            <a:pPr marL="0" indent="0">
              <a:buNone/>
            </a:pPr>
            <a:endParaRPr lang="en-US" sz="2400" dirty="0"/>
          </a:p>
          <a:p>
            <a:pPr marL="0" indent="0">
              <a:buNone/>
            </a:pPr>
            <a:endParaRPr lang="en-US" sz="2400" dirty="0"/>
          </a:p>
          <a:p>
            <a:pPr marL="457200" lvl="1" indent="0">
              <a:buNone/>
            </a:pPr>
            <a:endParaRPr lang="en-US" dirty="0"/>
          </a:p>
          <a:p>
            <a:pPr lvl="1"/>
            <a:r>
              <a:rPr lang="en-US" sz="2400" dirty="0">
                <a:latin typeface="Acumin Pro SemiCondensed" panose="020B0604020202020204" charset="0"/>
              </a:rPr>
              <a:t>The 1 hp air motor requires 30 </a:t>
            </a:r>
            <a:r>
              <a:rPr lang="en-US" sz="2400" dirty="0" err="1">
                <a:latin typeface="Acumin Pro SemiCondensed" panose="020B0604020202020204" charset="0"/>
              </a:rPr>
              <a:t>acfm</a:t>
            </a:r>
            <a:r>
              <a:rPr lang="en-US" sz="2400" dirty="0">
                <a:latin typeface="Acumin Pro SemiCondensed" panose="020B0604020202020204" charset="0"/>
              </a:rPr>
              <a:t> @ 90 </a:t>
            </a:r>
            <a:r>
              <a:rPr lang="en-US" sz="2400" dirty="0" err="1">
                <a:latin typeface="Acumin Pro SemiCondensed" panose="020B0604020202020204" charset="0"/>
              </a:rPr>
              <a:t>psig</a:t>
            </a:r>
            <a:r>
              <a:rPr lang="en-US" sz="2400" dirty="0">
                <a:latin typeface="Acumin Pro SemiCondensed" panose="020B0604020202020204" charset="0"/>
              </a:rPr>
              <a:t>.</a:t>
            </a:r>
          </a:p>
          <a:p>
            <a:pPr lvl="1"/>
            <a:r>
              <a:rPr lang="en-US" sz="2400" dirty="0">
                <a:latin typeface="Acumin Pro SemiCondensed" panose="020B0604020202020204" charset="0"/>
              </a:rPr>
              <a:t>7-8 hp (5-6 kW) is required at the compressor to produce 30 </a:t>
            </a:r>
            <a:r>
              <a:rPr lang="en-US" sz="2400" dirty="0" err="1">
                <a:latin typeface="Acumin Pro SemiCondensed" panose="020B0604020202020204" charset="0"/>
              </a:rPr>
              <a:t>acfm</a:t>
            </a:r>
            <a:r>
              <a:rPr lang="en-US" sz="2400" dirty="0">
                <a:latin typeface="Acumin Pro SemiCondensed" panose="020B0604020202020204" charset="0"/>
              </a:rPr>
              <a:t> @ 90 </a:t>
            </a:r>
            <a:r>
              <a:rPr lang="en-US" sz="2400" dirty="0" err="1">
                <a:latin typeface="Acumin Pro SemiCondensed" panose="020B0604020202020204" charset="0"/>
              </a:rPr>
              <a:t>psig</a:t>
            </a:r>
            <a:r>
              <a:rPr lang="en-US" sz="2400" dirty="0">
                <a:latin typeface="Acumin Pro SemiCondensed" panose="020B0604020202020204" charset="0"/>
              </a:rPr>
              <a:t>.</a:t>
            </a:r>
          </a:p>
          <a:p>
            <a:pPr lvl="1"/>
            <a:r>
              <a:rPr lang="en-US" sz="2400" dirty="0">
                <a:latin typeface="Acumin Pro SemiCondensed" panose="020B0604020202020204" charset="0"/>
              </a:rPr>
              <a:t>A 5 day/</a:t>
            </a:r>
            <a:r>
              <a:rPr lang="en-US" sz="2400" dirty="0" err="1">
                <a:latin typeface="Acumin Pro SemiCondensed" panose="020B0604020202020204" charset="0"/>
              </a:rPr>
              <a:t>wk</a:t>
            </a:r>
            <a:r>
              <a:rPr lang="en-US" sz="2400" dirty="0">
                <a:latin typeface="Acumin Pro SemiCondensed" panose="020B0604020202020204" charset="0"/>
              </a:rPr>
              <a:t>, 2 shifts/day plant that pays $.10/kW-hr, will spend </a:t>
            </a:r>
            <a:r>
              <a:rPr lang="en-US" sz="2400" b="1" dirty="0">
                <a:latin typeface="Acumin Pro SemiCondensed" panose="020B0604020202020204" charset="0"/>
              </a:rPr>
              <a:t>$2,330/</a:t>
            </a:r>
            <a:r>
              <a:rPr lang="en-US" sz="2400" b="1" dirty="0" err="1">
                <a:latin typeface="Acumin Pro SemiCondensed" panose="020B0604020202020204" charset="0"/>
              </a:rPr>
              <a:t>yr</a:t>
            </a:r>
            <a:r>
              <a:rPr lang="en-US" sz="2400" b="1" dirty="0">
                <a:latin typeface="Acumin Pro SemiCondensed" panose="020B0604020202020204" charset="0"/>
              </a:rPr>
              <a:t> </a:t>
            </a:r>
            <a:r>
              <a:rPr lang="en-US" sz="2400" dirty="0">
                <a:latin typeface="Acumin Pro SemiCondensed" panose="020B0604020202020204" charset="0"/>
              </a:rPr>
              <a:t>to produce the 30 </a:t>
            </a:r>
            <a:r>
              <a:rPr lang="en-US" sz="2400" dirty="0" err="1">
                <a:latin typeface="Acumin Pro SemiCondensed" panose="020B0604020202020204" charset="0"/>
              </a:rPr>
              <a:t>acfm</a:t>
            </a:r>
            <a:r>
              <a:rPr lang="en-US" sz="2400" dirty="0">
                <a:latin typeface="Acumin Pro SemiCondensed" panose="020B0604020202020204" charset="0"/>
              </a:rPr>
              <a:t> @ 90 </a:t>
            </a:r>
            <a:r>
              <a:rPr lang="en-US" sz="2400" dirty="0" err="1">
                <a:latin typeface="Acumin Pro SemiCondensed" panose="020B0604020202020204" charset="0"/>
              </a:rPr>
              <a:t>psig</a:t>
            </a:r>
            <a:r>
              <a:rPr lang="en-US" sz="2400" dirty="0">
                <a:latin typeface="Acumin Pro SemiCondensed" panose="020B0604020202020204" charset="0"/>
              </a:rPr>
              <a:t> required.</a:t>
            </a:r>
          </a:p>
          <a:p>
            <a:pPr lvl="1"/>
            <a:r>
              <a:rPr lang="en-US" sz="2400" dirty="0">
                <a:latin typeface="Acumin Pro SemiCondensed" panose="020B0604020202020204" charset="0"/>
              </a:rPr>
              <a:t>A 1 hp ELECTRIC motor will cost </a:t>
            </a:r>
            <a:r>
              <a:rPr lang="en-US" sz="2400" b="1" dirty="0">
                <a:latin typeface="Acumin Pro SemiCondensed" panose="020B0604020202020204" charset="0"/>
              </a:rPr>
              <a:t>$390/yr.</a:t>
            </a:r>
          </a:p>
          <a:p>
            <a:pPr marL="457200" lvl="1" indent="0">
              <a:buNone/>
            </a:pPr>
            <a:endParaRPr lang="en-US" dirty="0"/>
          </a:p>
          <a:p>
            <a:pPr lvl="1"/>
            <a:endParaRPr lang="en-US" dirty="0"/>
          </a:p>
        </p:txBody>
      </p:sp>
      <p:pic>
        <p:nvPicPr>
          <p:cNvPr id="4" name="Picture 3">
            <a:extLst>
              <a:ext uri="{FF2B5EF4-FFF2-40B4-BE49-F238E27FC236}">
                <a16:creationId xmlns:a16="http://schemas.microsoft.com/office/drawing/2014/main" id="{55335520-F1E0-4F42-A0BF-12EE1AD53217}"/>
              </a:ext>
            </a:extLst>
          </p:cNvPr>
          <p:cNvPicPr>
            <a:picLocks noChangeAspect="1"/>
          </p:cNvPicPr>
          <p:nvPr/>
        </p:nvPicPr>
        <p:blipFill>
          <a:blip r:embed="rId2"/>
          <a:stretch>
            <a:fillRect/>
          </a:stretch>
        </p:blipFill>
        <p:spPr>
          <a:xfrm>
            <a:off x="7283669" y="1033462"/>
            <a:ext cx="2965231" cy="2965231"/>
          </a:xfrm>
          <a:prstGeom prst="rect">
            <a:avLst/>
          </a:prstGeom>
        </p:spPr>
      </p:pic>
      <p:sp>
        <p:nvSpPr>
          <p:cNvPr id="7" name="TextBox 6">
            <a:extLst>
              <a:ext uri="{FF2B5EF4-FFF2-40B4-BE49-F238E27FC236}">
                <a16:creationId xmlns:a16="http://schemas.microsoft.com/office/drawing/2014/main" id="{A2EECF57-C56D-42E5-8A98-23783DB8B3A7}"/>
              </a:ext>
            </a:extLst>
          </p:cNvPr>
          <p:cNvSpPr txBox="1"/>
          <p:nvPr/>
        </p:nvSpPr>
        <p:spPr>
          <a:xfrm>
            <a:off x="2060027" y="2450801"/>
            <a:ext cx="427771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cumin Pro SemiCondensed" panose="020B0604020202020204" charset="0"/>
                <a:ea typeface="+mn-ea"/>
                <a:cs typeface="+mn-cs"/>
              </a:rPr>
              <a:t>YOU DO THE MATH!</a:t>
            </a:r>
          </a:p>
        </p:txBody>
      </p:sp>
    </p:spTree>
    <p:extLst>
      <p:ext uri="{BB962C8B-B14F-4D97-AF65-F5344CB8AC3E}">
        <p14:creationId xmlns:p14="http://schemas.microsoft.com/office/powerpoint/2010/main" val="3316913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D2651-1439-46AC-AEF4-37299DFBF8E9}"/>
              </a:ext>
            </a:extLst>
          </p:cNvPr>
          <p:cNvSpPr>
            <a:spLocks noGrp="1"/>
          </p:cNvSpPr>
          <p:nvPr>
            <p:ph idx="1"/>
          </p:nvPr>
        </p:nvSpPr>
        <p:spPr>
          <a:xfrm>
            <a:off x="231228" y="1232594"/>
            <a:ext cx="5710969" cy="5252289"/>
          </a:xfrm>
        </p:spPr>
        <p:txBody>
          <a:bodyPr>
            <a:normAutofit/>
          </a:bodyPr>
          <a:lstStyle/>
          <a:p>
            <a:r>
              <a:rPr lang="en-US" sz="2200" dirty="0"/>
              <a:t>An unintended loss of compressed air to ambient conditions.</a:t>
            </a:r>
          </a:p>
          <a:p>
            <a:r>
              <a:rPr lang="en-US" sz="2200" dirty="0"/>
              <a:t>Leak flow rate is a function of pressure in an uncontrolled system.</a:t>
            </a:r>
          </a:p>
          <a:p>
            <a:pPr lvl="1"/>
            <a:r>
              <a:rPr lang="en-US" sz="1700" b="1" dirty="0">
                <a:solidFill>
                  <a:srgbClr val="FF0000"/>
                </a:solidFill>
              </a:rPr>
              <a:t>Higher pressure = greater leak flow.</a:t>
            </a:r>
          </a:p>
          <a:p>
            <a:pPr lvl="1"/>
            <a:r>
              <a:rPr lang="en-US" sz="1700" b="1" dirty="0">
                <a:solidFill>
                  <a:srgbClr val="FF0000"/>
                </a:solidFill>
              </a:rPr>
              <a:t>Lower pressure = less leak flow.</a:t>
            </a:r>
          </a:p>
          <a:p>
            <a:r>
              <a:rPr lang="en-US" sz="2200" dirty="0"/>
              <a:t>Leaks happen in the compressor room, the interconnecting piping, the tanks, the joints of the plant piping system, the “dirty 30”, and the production equipment itself…</a:t>
            </a:r>
          </a:p>
          <a:p>
            <a:r>
              <a:rPr lang="en-US" sz="2200" dirty="0"/>
              <a:t>EVERY PLACE WHERE SOMETHING IS CONNECTED TO SOMETHING ELSE IS A POTENTIAL LEAK POINT.</a:t>
            </a:r>
          </a:p>
          <a:p>
            <a:endParaRPr lang="en-US" sz="1900" dirty="0"/>
          </a:p>
        </p:txBody>
      </p:sp>
      <p:sp>
        <p:nvSpPr>
          <p:cNvPr id="4" name="Text Placeholder 3">
            <a:extLst>
              <a:ext uri="{FF2B5EF4-FFF2-40B4-BE49-F238E27FC236}">
                <a16:creationId xmlns:a16="http://schemas.microsoft.com/office/drawing/2014/main" id="{165BDB01-033E-48AE-B855-B3A2CAC4DD8D}"/>
              </a:ext>
            </a:extLst>
          </p:cNvPr>
          <p:cNvSpPr>
            <a:spLocks noGrp="1"/>
          </p:cNvSpPr>
          <p:nvPr>
            <p:ph type="body" sz="quarter" idx="10"/>
          </p:nvPr>
        </p:nvSpPr>
        <p:spPr>
          <a:xfrm>
            <a:off x="231228" y="733591"/>
            <a:ext cx="5864772" cy="598487"/>
          </a:xfrm>
        </p:spPr>
        <p:txBody>
          <a:bodyPr/>
          <a:lstStyle/>
          <a:p>
            <a:pPr algn="ctr"/>
            <a:r>
              <a:rPr lang="en-US" dirty="0"/>
              <a:t>leaks</a:t>
            </a:r>
          </a:p>
        </p:txBody>
      </p:sp>
      <p:sp>
        <p:nvSpPr>
          <p:cNvPr id="7" name="Title 6">
            <a:extLst>
              <a:ext uri="{FF2B5EF4-FFF2-40B4-BE49-F238E27FC236}">
                <a16:creationId xmlns:a16="http://schemas.microsoft.com/office/drawing/2014/main" id="{00CDFD1E-D52D-4243-BE4D-F76CE1B7EBAB}"/>
              </a:ext>
            </a:extLst>
          </p:cNvPr>
          <p:cNvSpPr>
            <a:spLocks noGrp="1"/>
          </p:cNvSpPr>
          <p:nvPr>
            <p:ph type="title"/>
          </p:nvPr>
        </p:nvSpPr>
        <p:spPr/>
        <p:txBody>
          <a:bodyPr/>
          <a:lstStyle/>
          <a:p>
            <a:r>
              <a:rPr lang="en-US" dirty="0"/>
              <a:t>leaks</a:t>
            </a:r>
          </a:p>
        </p:txBody>
      </p:sp>
      <p:sp>
        <p:nvSpPr>
          <p:cNvPr id="6" name="TextBox 5">
            <a:extLst>
              <a:ext uri="{FF2B5EF4-FFF2-40B4-BE49-F238E27FC236}">
                <a16:creationId xmlns:a16="http://schemas.microsoft.com/office/drawing/2014/main" id="{4D721B03-7B3D-43AA-9C17-EECEA1D954AB}"/>
              </a:ext>
            </a:extLst>
          </p:cNvPr>
          <p:cNvSpPr txBox="1"/>
          <p:nvPr/>
        </p:nvSpPr>
        <p:spPr>
          <a:xfrm>
            <a:off x="6524624" y="194982"/>
            <a:ext cx="5299513" cy="5386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Discharge of air through an orifice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a:ea typeface="+mn-ea"/>
                <a:cs typeface="+mn-cs"/>
              </a:rPr>
              <a:t>scfm</a:t>
            </a:r>
            <a:r>
              <a:rPr kumimoji="0" lang="en-US" sz="1100" b="0" i="0" u="none" strike="noStrike" kern="1200" cap="none" spc="0" normalizeH="0" baseline="0" noProof="0" dirty="0">
                <a:ln>
                  <a:noFill/>
                </a:ln>
                <a:solidFill>
                  <a:prstClr val="black"/>
                </a:solidFill>
                <a:effectLst/>
                <a:uLnTx/>
                <a:uFillTx/>
                <a:latin typeface="Arial"/>
                <a:ea typeface="+mn-ea"/>
                <a:cs typeface="+mn-cs"/>
              </a:rPr>
              <a:t> for stated orifice size in inches</a:t>
            </a:r>
          </a:p>
        </p:txBody>
      </p:sp>
      <p:graphicFrame>
        <p:nvGraphicFramePr>
          <p:cNvPr id="2" name="Table 4">
            <a:extLst>
              <a:ext uri="{FF2B5EF4-FFF2-40B4-BE49-F238E27FC236}">
                <a16:creationId xmlns:a16="http://schemas.microsoft.com/office/drawing/2014/main" id="{B5678FD9-FCE5-4C41-AFFC-23195CEADFB0}"/>
              </a:ext>
            </a:extLst>
          </p:cNvPr>
          <p:cNvGraphicFramePr>
            <a:graphicFrameLocks noGrp="1"/>
          </p:cNvGraphicFramePr>
          <p:nvPr/>
        </p:nvGraphicFramePr>
        <p:xfrm>
          <a:off x="6554237" y="775362"/>
          <a:ext cx="5406535" cy="2713382"/>
        </p:xfrm>
        <a:graphic>
          <a:graphicData uri="http://schemas.openxmlformats.org/drawingml/2006/table">
            <a:tbl>
              <a:tblPr firstRow="1" bandRow="1">
                <a:tableStyleId>{5C22544A-7EE6-4342-B048-85BDC9FD1C3A}</a:tableStyleId>
              </a:tblPr>
              <a:tblGrid>
                <a:gridCol w="772362">
                  <a:extLst>
                    <a:ext uri="{9D8B030D-6E8A-4147-A177-3AD203B41FA5}">
                      <a16:colId xmlns:a16="http://schemas.microsoft.com/office/drawing/2014/main" val="1836536620"/>
                    </a:ext>
                  </a:extLst>
                </a:gridCol>
                <a:gridCol w="772362">
                  <a:extLst>
                    <a:ext uri="{9D8B030D-6E8A-4147-A177-3AD203B41FA5}">
                      <a16:colId xmlns:a16="http://schemas.microsoft.com/office/drawing/2014/main" val="3239807681"/>
                    </a:ext>
                  </a:extLst>
                </a:gridCol>
                <a:gridCol w="772362">
                  <a:extLst>
                    <a:ext uri="{9D8B030D-6E8A-4147-A177-3AD203B41FA5}">
                      <a16:colId xmlns:a16="http://schemas.microsoft.com/office/drawing/2014/main" val="2092124440"/>
                    </a:ext>
                  </a:extLst>
                </a:gridCol>
                <a:gridCol w="826894">
                  <a:extLst>
                    <a:ext uri="{9D8B030D-6E8A-4147-A177-3AD203B41FA5}">
                      <a16:colId xmlns:a16="http://schemas.microsoft.com/office/drawing/2014/main" val="4294341820"/>
                    </a:ext>
                  </a:extLst>
                </a:gridCol>
                <a:gridCol w="717831">
                  <a:extLst>
                    <a:ext uri="{9D8B030D-6E8A-4147-A177-3AD203B41FA5}">
                      <a16:colId xmlns:a16="http://schemas.microsoft.com/office/drawing/2014/main" val="1489837832"/>
                    </a:ext>
                  </a:extLst>
                </a:gridCol>
                <a:gridCol w="772362">
                  <a:extLst>
                    <a:ext uri="{9D8B030D-6E8A-4147-A177-3AD203B41FA5}">
                      <a16:colId xmlns:a16="http://schemas.microsoft.com/office/drawing/2014/main" val="2458565281"/>
                    </a:ext>
                  </a:extLst>
                </a:gridCol>
                <a:gridCol w="772362">
                  <a:extLst>
                    <a:ext uri="{9D8B030D-6E8A-4147-A177-3AD203B41FA5}">
                      <a16:colId xmlns:a16="http://schemas.microsoft.com/office/drawing/2014/main" val="1529218174"/>
                    </a:ext>
                  </a:extLst>
                </a:gridCol>
              </a:tblGrid>
              <a:tr h="387626">
                <a:tc>
                  <a:txBody>
                    <a:bodyPr/>
                    <a:lstStyle/>
                    <a:p>
                      <a:r>
                        <a:rPr lang="en-US" sz="1400" dirty="0" err="1"/>
                        <a:t>psig</a:t>
                      </a:r>
                      <a:endParaRPr lang="en-US" sz="1400" dirty="0"/>
                    </a:p>
                  </a:txBody>
                  <a:tcPr/>
                </a:tc>
                <a:tc>
                  <a:txBody>
                    <a:bodyPr/>
                    <a:lstStyle/>
                    <a:p>
                      <a:r>
                        <a:rPr lang="en-US" sz="1200" dirty="0"/>
                        <a:t>1/64”</a:t>
                      </a:r>
                    </a:p>
                  </a:txBody>
                  <a:tcPr/>
                </a:tc>
                <a:tc>
                  <a:txBody>
                    <a:bodyPr/>
                    <a:lstStyle/>
                    <a:p>
                      <a:r>
                        <a:rPr lang="en-US" sz="1200" dirty="0"/>
                        <a:t>1/32”</a:t>
                      </a:r>
                    </a:p>
                  </a:txBody>
                  <a:tcPr/>
                </a:tc>
                <a:tc>
                  <a:txBody>
                    <a:bodyPr/>
                    <a:lstStyle/>
                    <a:p>
                      <a:r>
                        <a:rPr lang="en-US" sz="1200" dirty="0"/>
                        <a:t>1/16”</a:t>
                      </a:r>
                    </a:p>
                  </a:txBody>
                  <a:tcPr/>
                </a:tc>
                <a:tc>
                  <a:txBody>
                    <a:bodyPr/>
                    <a:lstStyle/>
                    <a:p>
                      <a:r>
                        <a:rPr lang="en-US" sz="1200" dirty="0"/>
                        <a:t>1/8”</a:t>
                      </a:r>
                    </a:p>
                  </a:txBody>
                  <a:tcPr/>
                </a:tc>
                <a:tc>
                  <a:txBody>
                    <a:bodyPr/>
                    <a:lstStyle/>
                    <a:p>
                      <a:r>
                        <a:rPr lang="en-US" sz="1200" dirty="0"/>
                        <a:t>¼”</a:t>
                      </a:r>
                    </a:p>
                  </a:txBody>
                  <a:tcPr/>
                </a:tc>
                <a:tc>
                  <a:txBody>
                    <a:bodyPr/>
                    <a:lstStyle/>
                    <a:p>
                      <a:r>
                        <a:rPr lang="en-US" sz="1200" dirty="0"/>
                        <a:t>3/8”</a:t>
                      </a:r>
                    </a:p>
                  </a:txBody>
                  <a:tcPr/>
                </a:tc>
                <a:extLst>
                  <a:ext uri="{0D108BD9-81ED-4DB2-BD59-A6C34878D82A}">
                    <a16:rowId xmlns:a16="http://schemas.microsoft.com/office/drawing/2014/main" val="849492375"/>
                  </a:ext>
                </a:extLst>
              </a:tr>
              <a:tr h="387626">
                <a:tc>
                  <a:txBody>
                    <a:bodyPr/>
                    <a:lstStyle/>
                    <a:p>
                      <a:r>
                        <a:rPr lang="en-US" sz="1400" dirty="0"/>
                        <a:t>70</a:t>
                      </a:r>
                    </a:p>
                  </a:txBody>
                  <a:tcPr/>
                </a:tc>
                <a:tc>
                  <a:txBody>
                    <a:bodyPr/>
                    <a:lstStyle/>
                    <a:p>
                      <a:r>
                        <a:rPr lang="en-US" sz="1400" dirty="0"/>
                        <a:t>.30</a:t>
                      </a:r>
                    </a:p>
                  </a:txBody>
                  <a:tcPr/>
                </a:tc>
                <a:tc>
                  <a:txBody>
                    <a:bodyPr/>
                    <a:lstStyle/>
                    <a:p>
                      <a:r>
                        <a:rPr lang="en-US" sz="1400" dirty="0"/>
                        <a:t>1.20</a:t>
                      </a:r>
                    </a:p>
                  </a:txBody>
                  <a:tcPr/>
                </a:tc>
                <a:tc>
                  <a:txBody>
                    <a:bodyPr/>
                    <a:lstStyle/>
                    <a:p>
                      <a:r>
                        <a:rPr lang="en-US" sz="1400" dirty="0"/>
                        <a:t>4.79</a:t>
                      </a:r>
                    </a:p>
                  </a:txBody>
                  <a:tcPr/>
                </a:tc>
                <a:tc>
                  <a:txBody>
                    <a:bodyPr/>
                    <a:lstStyle/>
                    <a:p>
                      <a:r>
                        <a:rPr lang="en-US" sz="1400" dirty="0"/>
                        <a:t>19.2</a:t>
                      </a:r>
                    </a:p>
                  </a:txBody>
                  <a:tcPr/>
                </a:tc>
                <a:tc>
                  <a:txBody>
                    <a:bodyPr/>
                    <a:lstStyle/>
                    <a:p>
                      <a:r>
                        <a:rPr lang="en-US" sz="1400" dirty="0"/>
                        <a:t>77</a:t>
                      </a:r>
                    </a:p>
                  </a:txBody>
                  <a:tcPr/>
                </a:tc>
                <a:tc>
                  <a:txBody>
                    <a:bodyPr/>
                    <a:lstStyle/>
                    <a:p>
                      <a:r>
                        <a:rPr lang="en-US" sz="1400" dirty="0"/>
                        <a:t>173</a:t>
                      </a:r>
                    </a:p>
                  </a:txBody>
                  <a:tcPr/>
                </a:tc>
                <a:extLst>
                  <a:ext uri="{0D108BD9-81ED-4DB2-BD59-A6C34878D82A}">
                    <a16:rowId xmlns:a16="http://schemas.microsoft.com/office/drawing/2014/main" val="617146253"/>
                  </a:ext>
                </a:extLst>
              </a:tr>
              <a:tr h="387626">
                <a:tc>
                  <a:txBody>
                    <a:bodyPr/>
                    <a:lstStyle/>
                    <a:p>
                      <a:r>
                        <a:rPr lang="en-US" sz="1400" dirty="0"/>
                        <a:t>80</a:t>
                      </a:r>
                    </a:p>
                  </a:txBody>
                  <a:tcPr/>
                </a:tc>
                <a:tc>
                  <a:txBody>
                    <a:bodyPr/>
                    <a:lstStyle/>
                    <a:p>
                      <a:r>
                        <a:rPr lang="en-US" sz="1400" dirty="0"/>
                        <a:t>.34</a:t>
                      </a:r>
                    </a:p>
                  </a:txBody>
                  <a:tcPr/>
                </a:tc>
                <a:tc>
                  <a:txBody>
                    <a:bodyPr/>
                    <a:lstStyle/>
                    <a:p>
                      <a:r>
                        <a:rPr lang="en-US" sz="1400" dirty="0"/>
                        <a:t>1.34</a:t>
                      </a:r>
                    </a:p>
                  </a:txBody>
                  <a:tcPr/>
                </a:tc>
                <a:tc>
                  <a:txBody>
                    <a:bodyPr/>
                    <a:lstStyle/>
                    <a:p>
                      <a:r>
                        <a:rPr lang="en-US" sz="1400" dirty="0"/>
                        <a:t>5.36</a:t>
                      </a:r>
                    </a:p>
                  </a:txBody>
                  <a:tcPr/>
                </a:tc>
                <a:tc>
                  <a:txBody>
                    <a:bodyPr/>
                    <a:lstStyle/>
                    <a:p>
                      <a:r>
                        <a:rPr lang="en-US" sz="1400" dirty="0"/>
                        <a:t>21.4</a:t>
                      </a:r>
                    </a:p>
                  </a:txBody>
                  <a:tcPr/>
                </a:tc>
                <a:tc>
                  <a:txBody>
                    <a:bodyPr/>
                    <a:lstStyle/>
                    <a:p>
                      <a:r>
                        <a:rPr lang="en-US" sz="1400" dirty="0"/>
                        <a:t>86</a:t>
                      </a:r>
                    </a:p>
                  </a:txBody>
                  <a:tcPr/>
                </a:tc>
                <a:tc>
                  <a:txBody>
                    <a:bodyPr/>
                    <a:lstStyle/>
                    <a:p>
                      <a:r>
                        <a:rPr lang="en-US" sz="1400" dirty="0"/>
                        <a:t>193</a:t>
                      </a:r>
                    </a:p>
                  </a:txBody>
                  <a:tcPr/>
                </a:tc>
                <a:extLst>
                  <a:ext uri="{0D108BD9-81ED-4DB2-BD59-A6C34878D82A}">
                    <a16:rowId xmlns:a16="http://schemas.microsoft.com/office/drawing/2014/main" val="2261288442"/>
                  </a:ext>
                </a:extLst>
              </a:tr>
              <a:tr h="387626">
                <a:tc>
                  <a:txBody>
                    <a:bodyPr/>
                    <a:lstStyle/>
                    <a:p>
                      <a:r>
                        <a:rPr lang="en-US" sz="1400" dirty="0"/>
                        <a:t>90</a:t>
                      </a:r>
                    </a:p>
                  </a:txBody>
                  <a:tcPr/>
                </a:tc>
                <a:tc>
                  <a:txBody>
                    <a:bodyPr/>
                    <a:lstStyle/>
                    <a:p>
                      <a:r>
                        <a:rPr lang="en-US" sz="1400" dirty="0"/>
                        <a:t>.37</a:t>
                      </a:r>
                    </a:p>
                  </a:txBody>
                  <a:tcPr/>
                </a:tc>
                <a:tc>
                  <a:txBody>
                    <a:bodyPr/>
                    <a:lstStyle/>
                    <a:p>
                      <a:r>
                        <a:rPr lang="en-US" sz="1400" dirty="0"/>
                        <a:t>1.48</a:t>
                      </a:r>
                    </a:p>
                  </a:txBody>
                  <a:tcPr/>
                </a:tc>
                <a:tc>
                  <a:txBody>
                    <a:bodyPr/>
                    <a:lstStyle/>
                    <a:p>
                      <a:r>
                        <a:rPr lang="en-US" sz="1400" dirty="0"/>
                        <a:t>5.92</a:t>
                      </a:r>
                    </a:p>
                  </a:txBody>
                  <a:tcPr/>
                </a:tc>
                <a:tc>
                  <a:txBody>
                    <a:bodyPr/>
                    <a:lstStyle/>
                    <a:p>
                      <a:r>
                        <a:rPr lang="en-US" sz="1400" dirty="0"/>
                        <a:t>23.8</a:t>
                      </a:r>
                    </a:p>
                  </a:txBody>
                  <a:tcPr/>
                </a:tc>
                <a:tc>
                  <a:txBody>
                    <a:bodyPr/>
                    <a:lstStyle/>
                    <a:p>
                      <a:r>
                        <a:rPr lang="en-US" sz="1400" dirty="0"/>
                        <a:t>95</a:t>
                      </a:r>
                    </a:p>
                  </a:txBody>
                  <a:tcPr/>
                </a:tc>
                <a:tc>
                  <a:txBody>
                    <a:bodyPr/>
                    <a:lstStyle/>
                    <a:p>
                      <a:r>
                        <a:rPr lang="en-US" sz="1400" dirty="0"/>
                        <a:t>213</a:t>
                      </a:r>
                    </a:p>
                  </a:txBody>
                  <a:tcPr/>
                </a:tc>
                <a:extLst>
                  <a:ext uri="{0D108BD9-81ED-4DB2-BD59-A6C34878D82A}">
                    <a16:rowId xmlns:a16="http://schemas.microsoft.com/office/drawing/2014/main" val="324313494"/>
                  </a:ext>
                </a:extLst>
              </a:tr>
              <a:tr h="387626">
                <a:tc>
                  <a:txBody>
                    <a:bodyPr/>
                    <a:lstStyle/>
                    <a:p>
                      <a:r>
                        <a:rPr lang="en-US" sz="1400" dirty="0"/>
                        <a:t>100</a:t>
                      </a:r>
                    </a:p>
                  </a:txBody>
                  <a:tcPr/>
                </a:tc>
                <a:tc>
                  <a:txBody>
                    <a:bodyPr/>
                    <a:lstStyle/>
                    <a:p>
                      <a:r>
                        <a:rPr lang="en-US" sz="1400" dirty="0"/>
                        <a:t>.41</a:t>
                      </a:r>
                    </a:p>
                  </a:txBody>
                  <a:tcPr/>
                </a:tc>
                <a:tc>
                  <a:txBody>
                    <a:bodyPr/>
                    <a:lstStyle/>
                    <a:p>
                      <a:r>
                        <a:rPr lang="en-US" sz="1400" dirty="0"/>
                        <a:t>1.62</a:t>
                      </a:r>
                    </a:p>
                  </a:txBody>
                  <a:tcPr/>
                </a:tc>
                <a:tc>
                  <a:txBody>
                    <a:bodyPr/>
                    <a:lstStyle/>
                    <a:p>
                      <a:r>
                        <a:rPr lang="en-US" sz="1400" dirty="0"/>
                        <a:t>6.49</a:t>
                      </a:r>
                    </a:p>
                  </a:txBody>
                  <a:tcPr/>
                </a:tc>
                <a:tc>
                  <a:txBody>
                    <a:bodyPr/>
                    <a:lstStyle/>
                    <a:p>
                      <a:r>
                        <a:rPr lang="en-US" sz="1400" dirty="0"/>
                        <a:t>26.0</a:t>
                      </a:r>
                    </a:p>
                  </a:txBody>
                  <a:tcPr/>
                </a:tc>
                <a:tc>
                  <a:txBody>
                    <a:bodyPr/>
                    <a:lstStyle/>
                    <a:p>
                      <a:r>
                        <a:rPr lang="en-US" sz="1400" dirty="0"/>
                        <a:t>104</a:t>
                      </a:r>
                    </a:p>
                  </a:txBody>
                  <a:tcPr/>
                </a:tc>
                <a:tc>
                  <a:txBody>
                    <a:bodyPr/>
                    <a:lstStyle/>
                    <a:p>
                      <a:r>
                        <a:rPr lang="en-US" sz="1400" dirty="0"/>
                        <a:t>234</a:t>
                      </a:r>
                    </a:p>
                  </a:txBody>
                  <a:tcPr/>
                </a:tc>
                <a:extLst>
                  <a:ext uri="{0D108BD9-81ED-4DB2-BD59-A6C34878D82A}">
                    <a16:rowId xmlns:a16="http://schemas.microsoft.com/office/drawing/2014/main" val="2282564710"/>
                  </a:ext>
                </a:extLst>
              </a:tr>
              <a:tr h="387626">
                <a:tc>
                  <a:txBody>
                    <a:bodyPr/>
                    <a:lstStyle/>
                    <a:p>
                      <a:r>
                        <a:rPr lang="en-US" sz="1400" dirty="0"/>
                        <a:t>125</a:t>
                      </a:r>
                    </a:p>
                  </a:txBody>
                  <a:tcPr/>
                </a:tc>
                <a:tc>
                  <a:txBody>
                    <a:bodyPr/>
                    <a:lstStyle/>
                    <a:p>
                      <a:r>
                        <a:rPr lang="en-US" sz="1400" dirty="0"/>
                        <a:t>.50</a:t>
                      </a:r>
                    </a:p>
                  </a:txBody>
                  <a:tcPr/>
                </a:tc>
                <a:tc>
                  <a:txBody>
                    <a:bodyPr/>
                    <a:lstStyle/>
                    <a:p>
                      <a:r>
                        <a:rPr lang="en-US" sz="1400" dirty="0"/>
                        <a:t>1.98</a:t>
                      </a:r>
                    </a:p>
                  </a:txBody>
                  <a:tcPr/>
                </a:tc>
                <a:tc>
                  <a:txBody>
                    <a:bodyPr/>
                    <a:lstStyle/>
                    <a:p>
                      <a:r>
                        <a:rPr lang="en-US" sz="1400" dirty="0"/>
                        <a:t>7.90</a:t>
                      </a:r>
                    </a:p>
                  </a:txBody>
                  <a:tcPr/>
                </a:tc>
                <a:tc>
                  <a:txBody>
                    <a:bodyPr/>
                    <a:lstStyle/>
                    <a:p>
                      <a:r>
                        <a:rPr lang="en-US" sz="1400" dirty="0"/>
                        <a:t>31.6</a:t>
                      </a:r>
                    </a:p>
                  </a:txBody>
                  <a:tcPr/>
                </a:tc>
                <a:tc>
                  <a:txBody>
                    <a:bodyPr/>
                    <a:lstStyle/>
                    <a:p>
                      <a:r>
                        <a:rPr lang="en-US" sz="1400" dirty="0"/>
                        <a:t>126</a:t>
                      </a:r>
                    </a:p>
                  </a:txBody>
                  <a:tcPr/>
                </a:tc>
                <a:tc>
                  <a:txBody>
                    <a:bodyPr/>
                    <a:lstStyle/>
                    <a:p>
                      <a:r>
                        <a:rPr lang="en-US" sz="1400" dirty="0"/>
                        <a:t>284</a:t>
                      </a:r>
                    </a:p>
                  </a:txBody>
                  <a:tcPr/>
                </a:tc>
                <a:extLst>
                  <a:ext uri="{0D108BD9-81ED-4DB2-BD59-A6C34878D82A}">
                    <a16:rowId xmlns:a16="http://schemas.microsoft.com/office/drawing/2014/main" val="2886177004"/>
                  </a:ext>
                </a:extLst>
              </a:tr>
              <a:tr h="387626">
                <a:tc>
                  <a:txBody>
                    <a:bodyPr/>
                    <a:lstStyle/>
                    <a:p>
                      <a:endParaRPr lang="en-US" sz="140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1960996640"/>
                  </a:ext>
                </a:extLst>
              </a:tr>
            </a:tbl>
          </a:graphicData>
        </a:graphic>
      </p:graphicFrame>
      <p:sp>
        <p:nvSpPr>
          <p:cNvPr id="5" name="TextBox 4">
            <a:extLst>
              <a:ext uri="{FF2B5EF4-FFF2-40B4-BE49-F238E27FC236}">
                <a16:creationId xmlns:a16="http://schemas.microsoft.com/office/drawing/2014/main" id="{EC925CB2-2943-48A3-A235-769EE7CBA9A4}"/>
              </a:ext>
            </a:extLst>
          </p:cNvPr>
          <p:cNvSpPr txBox="1"/>
          <p:nvPr/>
        </p:nvSpPr>
        <p:spPr>
          <a:xfrm>
            <a:off x="6524624" y="3530515"/>
            <a:ext cx="5436147" cy="313932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Control waste due to leaks by minimizing the supply pressure, or…FIX THE LEAKS!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All unregulated uses will use more air when pressure increases.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 $200/</a:t>
            </a:r>
            <a:r>
              <a:rPr kumimoji="0" lang="en-US" sz="1800" b="0" i="0" u="none" strike="noStrike" kern="1200" cap="none" spc="0" normalizeH="0" baseline="0" noProof="0" dirty="0" err="1">
                <a:ln>
                  <a:noFill/>
                </a:ln>
                <a:solidFill>
                  <a:prstClr val="black"/>
                </a:solidFill>
                <a:effectLst/>
                <a:uLnTx/>
                <a:uFillTx/>
                <a:latin typeface="Acumin Pro SemiCondensed" panose="020B0604020202020204" charset="0"/>
                <a:ea typeface="+mn-ea"/>
                <a:cs typeface="+mn-cs"/>
              </a:rPr>
              <a:t>yr</a:t>
            </a: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 leak cannot be felt or heard.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An $800/</a:t>
            </a:r>
            <a:r>
              <a:rPr kumimoji="0" lang="en-US" sz="1800" b="0" i="0" u="none" strike="noStrike" kern="1200" cap="none" spc="0" normalizeH="0" baseline="0" noProof="0" dirty="0" err="1">
                <a:ln>
                  <a:noFill/>
                </a:ln>
                <a:solidFill>
                  <a:prstClr val="black"/>
                </a:solidFill>
                <a:effectLst/>
                <a:uLnTx/>
                <a:uFillTx/>
                <a:latin typeface="Acumin Pro SemiCondensed" panose="020B0604020202020204" charset="0"/>
                <a:ea typeface="+mn-ea"/>
                <a:cs typeface="+mn-cs"/>
              </a:rPr>
              <a:t>yr</a:t>
            </a: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 leak can be felt but not heard.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 $1,400/</a:t>
            </a:r>
            <a:r>
              <a:rPr kumimoji="0" lang="en-US" sz="1800" b="0" i="0" u="none" strike="noStrike" kern="1200" cap="none" spc="0" normalizeH="0" baseline="0" noProof="0" dirty="0" err="1">
                <a:ln>
                  <a:noFill/>
                </a:ln>
                <a:solidFill>
                  <a:prstClr val="black"/>
                </a:solidFill>
                <a:effectLst/>
                <a:uLnTx/>
                <a:uFillTx/>
                <a:latin typeface="Acumin Pro SemiCondensed" panose="020B0604020202020204" charset="0"/>
                <a:ea typeface="+mn-ea"/>
                <a:cs typeface="+mn-cs"/>
              </a:rPr>
              <a:t>yr</a:t>
            </a:r>
            <a:r>
              <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 leak can be felt and heard.</a:t>
            </a:r>
          </a:p>
        </p:txBody>
      </p:sp>
    </p:spTree>
    <p:extLst>
      <p:ext uri="{BB962C8B-B14F-4D97-AF65-F5344CB8AC3E}">
        <p14:creationId xmlns:p14="http://schemas.microsoft.com/office/powerpoint/2010/main" val="3987639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B0CBA-3C29-4178-8AF3-3788B4AD92C8}"/>
              </a:ext>
            </a:extLst>
          </p:cNvPr>
          <p:cNvSpPr>
            <a:spLocks noGrp="1"/>
          </p:cNvSpPr>
          <p:nvPr>
            <p:ph idx="1"/>
          </p:nvPr>
        </p:nvSpPr>
        <p:spPr>
          <a:xfrm>
            <a:off x="440630" y="1205944"/>
            <a:ext cx="5416200" cy="4446111"/>
          </a:xfrm>
        </p:spPr>
        <p:txBody>
          <a:bodyPr>
            <a:normAutofit/>
          </a:bodyPr>
          <a:lstStyle/>
          <a:p>
            <a:pPr marL="0" indent="0" algn="ctr">
              <a:buNone/>
            </a:pPr>
            <a:r>
              <a:rPr lang="en-US" sz="3200" dirty="0"/>
              <a:t>Leaks can be a very significant source of wasted energy in a compressed air system…upwards of 20-30% of a compressed air system’s full load output capacity can be wasted on “feeding the beast”…leaks!</a:t>
            </a:r>
          </a:p>
          <a:p>
            <a:pPr marL="0" indent="0" algn="ctr">
              <a:buNone/>
            </a:pPr>
            <a:endParaRPr lang="en-US" sz="2400" dirty="0"/>
          </a:p>
          <a:p>
            <a:endParaRPr lang="en-US" sz="1600" dirty="0"/>
          </a:p>
        </p:txBody>
      </p:sp>
      <p:sp>
        <p:nvSpPr>
          <p:cNvPr id="2" name="Title 1">
            <a:extLst>
              <a:ext uri="{FF2B5EF4-FFF2-40B4-BE49-F238E27FC236}">
                <a16:creationId xmlns:a16="http://schemas.microsoft.com/office/drawing/2014/main" id="{4A98D611-12C1-400E-9E30-0403B0B9CE71}"/>
              </a:ext>
            </a:extLst>
          </p:cNvPr>
          <p:cNvSpPr>
            <a:spLocks noGrp="1"/>
          </p:cNvSpPr>
          <p:nvPr>
            <p:ph type="title"/>
          </p:nvPr>
        </p:nvSpPr>
        <p:spPr/>
        <p:txBody>
          <a:bodyPr/>
          <a:lstStyle/>
          <a:p>
            <a:r>
              <a:rPr lang="en-US" dirty="0"/>
              <a:t>leaks</a:t>
            </a:r>
          </a:p>
        </p:txBody>
      </p:sp>
      <p:sp>
        <p:nvSpPr>
          <p:cNvPr id="6" name="TextBox 5">
            <a:extLst>
              <a:ext uri="{FF2B5EF4-FFF2-40B4-BE49-F238E27FC236}">
                <a16:creationId xmlns:a16="http://schemas.microsoft.com/office/drawing/2014/main" id="{B34E1EB2-9EDF-4687-B950-735276C8C55B}"/>
              </a:ext>
            </a:extLst>
          </p:cNvPr>
          <p:cNvSpPr txBox="1"/>
          <p:nvPr/>
        </p:nvSpPr>
        <p:spPr>
          <a:xfrm>
            <a:off x="6705600" y="370473"/>
            <a:ext cx="4866290" cy="652486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With a proactive leak management campaign, leak flow rate can be reduced to 5-10% of total compressed air production capacity.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Leaks are inevitable and cannot be 100% eliminated…even a brand new piping system will have leaks regardless of what type of pipe is used.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IT’S NOT JUST ABOUT WASTED ENERGY…there are other operational losses associated with compressed air leaks.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Leaks cause a pressure drop in the system, which can negatively affect </a:t>
            </a:r>
            <a:r>
              <a:rPr kumimoji="0" lang="en-US" sz="1600" b="1" i="0" u="none" strike="noStrike" kern="1200" cap="none" spc="0" normalizeH="0" baseline="0" noProof="0" dirty="0">
                <a:ln>
                  <a:noFill/>
                </a:ln>
                <a:solidFill>
                  <a:prstClr val="black"/>
                </a:solidFill>
                <a:effectLst/>
                <a:uLnTx/>
                <a:uFillTx/>
                <a:latin typeface="Arial"/>
                <a:ea typeface="+mn-ea"/>
                <a:cs typeface="+mn-cs"/>
              </a:rPr>
              <a:t>production efficiency and product quality</a:t>
            </a:r>
            <a:r>
              <a:rPr kumimoji="0" lang="en-US" sz="1600" b="0" i="0" u="none" strike="noStrike" kern="1200" cap="none" spc="0" normalizeH="0" baseline="0" noProof="0" dirty="0">
                <a:ln>
                  <a:noFill/>
                </a:ln>
                <a:solidFill>
                  <a:prstClr val="black"/>
                </a:solidFill>
                <a:effectLst/>
                <a:uLnTx/>
                <a:uFillTx/>
                <a:latin typeface="Arial"/>
                <a:ea typeface="+mn-ea"/>
                <a:cs typeface="+mn-cs"/>
              </a:rPr>
              <a:t>…leading to missed KPI metrics, and increased scrap rate.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Leaks cause supply side equipment to </a:t>
            </a:r>
            <a:r>
              <a:rPr kumimoji="0" lang="en-US" sz="1600" b="1" i="0" u="none" strike="noStrike" kern="1200" cap="none" spc="0" normalizeH="0" baseline="0" noProof="0" dirty="0">
                <a:ln>
                  <a:noFill/>
                </a:ln>
                <a:solidFill>
                  <a:prstClr val="black"/>
                </a:solidFill>
                <a:effectLst/>
                <a:uLnTx/>
                <a:uFillTx/>
                <a:latin typeface="Arial"/>
                <a:ea typeface="+mn-ea"/>
                <a:cs typeface="+mn-cs"/>
              </a:rPr>
              <a:t>“cycle” more frequently</a:t>
            </a:r>
            <a:r>
              <a:rPr kumimoji="0" lang="en-US" sz="1600" b="0" i="0" u="none" strike="noStrike" kern="1200" cap="none" spc="0" normalizeH="0" baseline="0" noProof="0" dirty="0">
                <a:ln>
                  <a:noFill/>
                </a:ln>
                <a:solidFill>
                  <a:prstClr val="black"/>
                </a:solidFill>
                <a:effectLst/>
                <a:uLnTx/>
                <a:uFillTx/>
                <a:latin typeface="Arial"/>
                <a:ea typeface="+mn-ea"/>
                <a:cs typeface="+mn-cs"/>
              </a:rPr>
              <a:t>…shortening the life span…including the air compressor!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Leaks can cause </a:t>
            </a:r>
            <a:r>
              <a:rPr kumimoji="0" lang="en-US" sz="1600" b="1" i="0" u="none" strike="noStrike" kern="1200" cap="none" spc="0" normalizeH="0" baseline="0" noProof="0" dirty="0">
                <a:ln>
                  <a:noFill/>
                </a:ln>
                <a:solidFill>
                  <a:prstClr val="black"/>
                </a:solidFill>
                <a:effectLst/>
                <a:uLnTx/>
                <a:uFillTx/>
                <a:latin typeface="Arial"/>
                <a:ea typeface="+mn-ea"/>
                <a:cs typeface="+mn-cs"/>
              </a:rPr>
              <a:t>increased compressor run time</a:t>
            </a:r>
            <a:r>
              <a:rPr kumimoji="0" lang="en-US" sz="1600" b="0" i="0" u="none" strike="noStrike" kern="1200" cap="none" spc="0" normalizeH="0" baseline="0" noProof="0" dirty="0">
                <a:ln>
                  <a:noFill/>
                </a:ln>
                <a:solidFill>
                  <a:prstClr val="black"/>
                </a:solidFill>
                <a:effectLst/>
                <a:uLnTx/>
                <a:uFillTx/>
                <a:latin typeface="Arial"/>
                <a:ea typeface="+mn-ea"/>
                <a:cs typeface="+mn-cs"/>
              </a:rPr>
              <a:t>, which increases maintenance requirements and expenditures.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Leaks can lead a customer to </a:t>
            </a:r>
            <a:r>
              <a:rPr kumimoji="0" lang="en-US" sz="1600" b="1" i="0" u="none" strike="noStrike" kern="1200" cap="none" spc="0" normalizeH="0" baseline="0" noProof="0" dirty="0">
                <a:ln>
                  <a:noFill/>
                </a:ln>
                <a:solidFill>
                  <a:prstClr val="black"/>
                </a:solidFill>
                <a:effectLst/>
                <a:uLnTx/>
                <a:uFillTx/>
                <a:latin typeface="Arial"/>
                <a:ea typeface="+mn-ea"/>
                <a:cs typeface="+mn-cs"/>
              </a:rPr>
              <a:t>purchase unnecessary horsepower.</a:t>
            </a:r>
            <a:r>
              <a:rPr kumimoji="0" lang="en-US" sz="1600" b="0" i="0" u="none" strike="noStrike" kern="1200" cap="none" spc="0" normalizeH="0" baseline="0" noProof="0" dirty="0">
                <a:ln>
                  <a:noFill/>
                </a:ln>
                <a:solidFill>
                  <a:prstClr val="black"/>
                </a:solidFill>
                <a:effectLst/>
                <a:uLnTx/>
                <a:uFillTx/>
                <a:latin typeface="Arial"/>
                <a:ea typeface="+mn-ea"/>
                <a:cs typeface="+mn-cs"/>
              </a:rPr>
              <a:t> Fix your leaks, THEN let us come in and evaluate your system for new compressor needs</a:t>
            </a:r>
            <a:r>
              <a:rPr kumimoji="0" lang="en-US" sz="1800" b="0" i="0" u="none" strike="noStrike" kern="1200" cap="none" spc="0" normalizeH="0" baseline="0" noProof="0" dirty="0">
                <a:ln>
                  <a:noFill/>
                </a:ln>
                <a:solidFill>
                  <a:prstClr val="black"/>
                </a:solidFill>
                <a:effectLst/>
                <a:uLnTx/>
                <a:uFillTx/>
                <a:latin typeface="Arial"/>
                <a:ea typeface="+mn-ea"/>
                <a:cs typeface="+mn-cs"/>
              </a:rPr>
              <a:t>.</a:t>
            </a:r>
          </a:p>
        </p:txBody>
      </p:sp>
    </p:spTree>
    <p:extLst>
      <p:ext uri="{BB962C8B-B14F-4D97-AF65-F5344CB8AC3E}">
        <p14:creationId xmlns:p14="http://schemas.microsoft.com/office/powerpoint/2010/main" val="213405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95A4F-8FB4-487F-AC2B-49E4F1629C77}"/>
              </a:ext>
            </a:extLst>
          </p:cNvPr>
          <p:cNvSpPr>
            <a:spLocks noGrp="1"/>
          </p:cNvSpPr>
          <p:nvPr>
            <p:ph type="title"/>
          </p:nvPr>
        </p:nvSpPr>
        <p:spPr/>
        <p:txBody>
          <a:bodyPr/>
          <a:lstStyle/>
          <a:p>
            <a:pPr algn="ctr"/>
            <a:r>
              <a:rPr lang="en-US" sz="3200" dirty="0"/>
              <a:t>Estimating Leak Load</a:t>
            </a:r>
          </a:p>
        </p:txBody>
      </p:sp>
      <p:sp>
        <p:nvSpPr>
          <p:cNvPr id="3" name="Content Placeholder 2">
            <a:extLst>
              <a:ext uri="{FF2B5EF4-FFF2-40B4-BE49-F238E27FC236}">
                <a16:creationId xmlns:a16="http://schemas.microsoft.com/office/drawing/2014/main" id="{973AF235-40DD-4FDA-995A-80F303F16C15}"/>
              </a:ext>
            </a:extLst>
          </p:cNvPr>
          <p:cNvSpPr>
            <a:spLocks noGrp="1"/>
          </p:cNvSpPr>
          <p:nvPr>
            <p:ph sz="half" idx="1"/>
          </p:nvPr>
        </p:nvSpPr>
        <p:spPr>
          <a:xfrm>
            <a:off x="399394" y="589853"/>
            <a:ext cx="11624440" cy="5569209"/>
          </a:xfrm>
        </p:spPr>
        <p:txBody>
          <a:bodyPr/>
          <a:lstStyle/>
          <a:p>
            <a:pPr marL="0" indent="0" algn="ctr">
              <a:buNone/>
            </a:pPr>
            <a:r>
              <a:rPr lang="en-US" sz="3200" dirty="0"/>
              <a:t>You can estimate leak load by observing the behavior of the pressure in the air receiver (tank).</a:t>
            </a:r>
          </a:p>
          <a:p>
            <a:r>
              <a:rPr lang="en-US" sz="2400" dirty="0"/>
              <a:t>Determine the ENTIRE system storage capacity volume (V) in cu ft. INCLUDE ALL PIPING IN THE PLANT &amp; POINT OF USE TANKS!</a:t>
            </a:r>
          </a:p>
          <a:p>
            <a:r>
              <a:rPr lang="en-US" sz="2400" dirty="0"/>
              <a:t>Install a pressure gauge in or immediately downstream of the air receiver.</a:t>
            </a:r>
          </a:p>
          <a:p>
            <a:r>
              <a:rPr lang="en-US" sz="2400" dirty="0"/>
              <a:t>Bring the plant up to system pressure and shut off the air compressor.</a:t>
            </a:r>
          </a:p>
          <a:p>
            <a:r>
              <a:rPr lang="en-US" sz="2400" dirty="0"/>
              <a:t>Measure the time (T) it takes for the plant pressure to decay from MAX pressure (P1) to MIN pressure (P2 – usually about ½ of normal operating plant pressure), and apply some simple algebra…</a:t>
            </a:r>
          </a:p>
          <a:p>
            <a:pPr marL="0" indent="0" algn="ctr">
              <a:buNone/>
            </a:pPr>
            <a:r>
              <a:rPr lang="en-US" sz="3200" b="1" dirty="0">
                <a:solidFill>
                  <a:srgbClr val="FF0000"/>
                </a:solidFill>
              </a:rPr>
              <a:t>Leakage (</a:t>
            </a:r>
            <a:r>
              <a:rPr lang="en-US" sz="3200" b="1" dirty="0" err="1">
                <a:solidFill>
                  <a:srgbClr val="FF0000"/>
                </a:solidFill>
              </a:rPr>
              <a:t>acfm</a:t>
            </a:r>
            <a:r>
              <a:rPr lang="en-US" sz="3200" b="1" dirty="0">
                <a:solidFill>
                  <a:srgbClr val="FF0000"/>
                </a:solidFill>
              </a:rPr>
              <a:t>) = [V x (P1-P2) / (T x 14.7)] x 1.25</a:t>
            </a:r>
          </a:p>
          <a:p>
            <a:pPr marL="0" indent="0" algn="ctr">
              <a:buNone/>
            </a:pPr>
            <a:endParaRPr lang="en-US" sz="800" b="1" dirty="0">
              <a:solidFill>
                <a:srgbClr val="FF0000"/>
              </a:solidFill>
            </a:endParaRPr>
          </a:p>
          <a:p>
            <a:pPr marL="0" indent="0">
              <a:spcBef>
                <a:spcPts val="0"/>
              </a:spcBef>
              <a:buNone/>
            </a:pPr>
            <a:r>
              <a:rPr lang="en-US" sz="1800" dirty="0"/>
              <a:t>V = total system storage volume in cu ft</a:t>
            </a:r>
          </a:p>
          <a:p>
            <a:pPr marL="0" indent="0">
              <a:spcBef>
                <a:spcPts val="0"/>
              </a:spcBef>
              <a:buNone/>
            </a:pPr>
            <a:r>
              <a:rPr lang="en-US" sz="1800" dirty="0"/>
              <a:t>P1 = max pressure in tank</a:t>
            </a:r>
          </a:p>
          <a:p>
            <a:pPr marL="0" indent="0">
              <a:spcBef>
                <a:spcPts val="0"/>
              </a:spcBef>
              <a:buNone/>
            </a:pPr>
            <a:r>
              <a:rPr lang="en-US" sz="1800" dirty="0"/>
              <a:t>P2 = min pressure in tank</a:t>
            </a:r>
          </a:p>
          <a:p>
            <a:pPr marL="0" indent="0">
              <a:spcBef>
                <a:spcPts val="0"/>
              </a:spcBef>
              <a:buNone/>
            </a:pPr>
            <a:r>
              <a:rPr lang="en-US" sz="1800" dirty="0"/>
              <a:t>T = time in minutes</a:t>
            </a:r>
          </a:p>
          <a:p>
            <a:pPr marL="0" indent="0">
              <a:spcBef>
                <a:spcPts val="0"/>
              </a:spcBef>
              <a:buNone/>
            </a:pPr>
            <a:r>
              <a:rPr lang="en-US" sz="1800" dirty="0"/>
              <a:t>1.25 = corrects leakage to normal system pressure…LEAKS LEAK LESS AIR AT LOWER PRESSURE!</a:t>
            </a:r>
          </a:p>
          <a:p>
            <a:pPr marL="0" indent="0">
              <a:spcBef>
                <a:spcPts val="0"/>
              </a:spcBef>
              <a:buNone/>
            </a:pPr>
            <a:endParaRPr lang="en-US" sz="1800" dirty="0"/>
          </a:p>
          <a:p>
            <a:pPr marL="0" indent="0">
              <a:spcBef>
                <a:spcPts val="0"/>
              </a:spcBef>
              <a:buNone/>
            </a:pPr>
            <a:endParaRPr lang="en-US" sz="1200" dirty="0"/>
          </a:p>
          <a:p>
            <a:pPr marL="0" indent="0">
              <a:spcBef>
                <a:spcPts val="0"/>
              </a:spcBef>
              <a:buNone/>
            </a:pPr>
            <a:endParaRPr lang="en-US" sz="1200" dirty="0"/>
          </a:p>
        </p:txBody>
      </p:sp>
    </p:spTree>
    <p:extLst>
      <p:ext uri="{BB962C8B-B14F-4D97-AF65-F5344CB8AC3E}">
        <p14:creationId xmlns:p14="http://schemas.microsoft.com/office/powerpoint/2010/main" val="2868437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328EC93-1F44-49BF-AAE6-5FD84EC81F1B}"/>
              </a:ext>
            </a:extLst>
          </p:cNvPr>
          <p:cNvSpPr>
            <a:spLocks noGrp="1"/>
          </p:cNvSpPr>
          <p:nvPr>
            <p:ph idx="1"/>
          </p:nvPr>
        </p:nvSpPr>
        <p:spPr>
          <a:xfrm>
            <a:off x="525997" y="1303798"/>
            <a:ext cx="5416200" cy="5359761"/>
          </a:xfrm>
        </p:spPr>
        <p:txBody>
          <a:bodyPr>
            <a:normAutofit/>
          </a:bodyPr>
          <a:lstStyle/>
          <a:p>
            <a:r>
              <a:rPr lang="en-US" sz="2400" dirty="0">
                <a:latin typeface="Acumin Pro SemiCondensed" panose="020B0604020202020204" charset="0"/>
              </a:rPr>
              <a:t>Increased demand due to system pressure set higher than required to keep production equipment operating properly…excessive system pressure.</a:t>
            </a:r>
          </a:p>
          <a:p>
            <a:r>
              <a:rPr lang="en-US" sz="2400" dirty="0"/>
              <a:t>Leak flow rate is a function of pressure in an uncontrolled system.</a:t>
            </a:r>
          </a:p>
          <a:p>
            <a:pPr lvl="1"/>
            <a:r>
              <a:rPr lang="en-US" sz="1800" b="1" dirty="0">
                <a:solidFill>
                  <a:srgbClr val="FF0000"/>
                </a:solidFill>
              </a:rPr>
              <a:t>Higher pressure = greater leak flow.</a:t>
            </a:r>
          </a:p>
          <a:p>
            <a:pPr lvl="1"/>
            <a:r>
              <a:rPr lang="en-US" sz="1800" b="1" dirty="0">
                <a:solidFill>
                  <a:srgbClr val="FF0000"/>
                </a:solidFill>
              </a:rPr>
              <a:t>Lower pressure = less leak flow.</a:t>
            </a:r>
          </a:p>
          <a:p>
            <a:r>
              <a:rPr lang="en-US" sz="2400" dirty="0"/>
              <a:t>All unregulated uses will use more air when pressure increases (open blowing, blowguns, production equip w/o point of use regulator…).</a:t>
            </a:r>
          </a:p>
          <a:p>
            <a:endParaRPr lang="en-US" sz="2400" dirty="0"/>
          </a:p>
          <a:p>
            <a:endParaRPr lang="en-US" sz="2400" dirty="0"/>
          </a:p>
          <a:p>
            <a:endParaRPr lang="en-US" sz="1200" dirty="0">
              <a:latin typeface="Acumin Pro SemiCondensed" panose="020B0604020202020204" charset="0"/>
            </a:endParaRPr>
          </a:p>
          <a:p>
            <a:endParaRPr lang="en-US" sz="1800" dirty="0"/>
          </a:p>
        </p:txBody>
      </p:sp>
      <p:sp>
        <p:nvSpPr>
          <p:cNvPr id="5" name="Text Placeholder 4">
            <a:extLst>
              <a:ext uri="{FF2B5EF4-FFF2-40B4-BE49-F238E27FC236}">
                <a16:creationId xmlns:a16="http://schemas.microsoft.com/office/drawing/2014/main" id="{2943BB60-6255-40BA-AC61-94EEACF3145C}"/>
              </a:ext>
            </a:extLst>
          </p:cNvPr>
          <p:cNvSpPr>
            <a:spLocks noGrp="1"/>
          </p:cNvSpPr>
          <p:nvPr>
            <p:ph type="body" sz="quarter" idx="10"/>
          </p:nvPr>
        </p:nvSpPr>
        <p:spPr>
          <a:xfrm>
            <a:off x="97367" y="663505"/>
            <a:ext cx="5844830" cy="598487"/>
          </a:xfrm>
        </p:spPr>
        <p:txBody>
          <a:bodyPr>
            <a:normAutofit/>
          </a:bodyPr>
          <a:lstStyle/>
          <a:p>
            <a:pPr algn="ctr"/>
            <a:r>
              <a:rPr lang="en-US" dirty="0"/>
              <a:t>Artificial demand</a:t>
            </a:r>
          </a:p>
        </p:txBody>
      </p:sp>
      <p:sp>
        <p:nvSpPr>
          <p:cNvPr id="2" name="Title 1">
            <a:extLst>
              <a:ext uri="{FF2B5EF4-FFF2-40B4-BE49-F238E27FC236}">
                <a16:creationId xmlns:a16="http://schemas.microsoft.com/office/drawing/2014/main" id="{C1949458-7EE9-4A60-9B75-A31B1010FDD0}"/>
              </a:ext>
            </a:extLst>
          </p:cNvPr>
          <p:cNvSpPr>
            <a:spLocks noGrp="1"/>
          </p:cNvSpPr>
          <p:nvPr>
            <p:ph type="title"/>
          </p:nvPr>
        </p:nvSpPr>
        <p:spPr/>
        <p:txBody>
          <a:bodyPr/>
          <a:lstStyle/>
          <a:p>
            <a:r>
              <a:rPr lang="en-US" dirty="0"/>
              <a:t>Artificial demand</a:t>
            </a:r>
          </a:p>
        </p:txBody>
      </p:sp>
      <p:sp>
        <p:nvSpPr>
          <p:cNvPr id="7" name="TextBox 6">
            <a:extLst>
              <a:ext uri="{FF2B5EF4-FFF2-40B4-BE49-F238E27FC236}">
                <a16:creationId xmlns:a16="http://schemas.microsoft.com/office/drawing/2014/main" id="{9012E77C-B3E6-43F7-BE45-F93967374C0B}"/>
              </a:ext>
            </a:extLst>
          </p:cNvPr>
          <p:cNvSpPr txBox="1"/>
          <p:nvPr/>
        </p:nvSpPr>
        <p:spPr>
          <a:xfrm>
            <a:off x="6343649" y="1"/>
            <a:ext cx="5750983" cy="5386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Discharge of air through an orifice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a:ea typeface="+mn-ea"/>
                <a:cs typeface="+mn-cs"/>
              </a:rPr>
              <a:t>scfm</a:t>
            </a:r>
            <a:r>
              <a:rPr kumimoji="0" lang="en-US" sz="1100" b="0" i="0" u="none" strike="noStrike" kern="1200" cap="none" spc="0" normalizeH="0" baseline="0" noProof="0" dirty="0">
                <a:ln>
                  <a:noFill/>
                </a:ln>
                <a:solidFill>
                  <a:prstClr val="black"/>
                </a:solidFill>
                <a:effectLst/>
                <a:uLnTx/>
                <a:uFillTx/>
                <a:latin typeface="Arial"/>
                <a:ea typeface="+mn-ea"/>
                <a:cs typeface="+mn-cs"/>
              </a:rPr>
              <a:t> for stated orifice size in inches</a:t>
            </a:r>
          </a:p>
        </p:txBody>
      </p:sp>
      <p:graphicFrame>
        <p:nvGraphicFramePr>
          <p:cNvPr id="8" name="Table 4">
            <a:extLst>
              <a:ext uri="{FF2B5EF4-FFF2-40B4-BE49-F238E27FC236}">
                <a16:creationId xmlns:a16="http://schemas.microsoft.com/office/drawing/2014/main" id="{48B24227-C3DC-4B1D-8C53-018D397D3B32}"/>
              </a:ext>
            </a:extLst>
          </p:cNvPr>
          <p:cNvGraphicFramePr>
            <a:graphicFrameLocks noGrp="1"/>
          </p:cNvGraphicFramePr>
          <p:nvPr/>
        </p:nvGraphicFramePr>
        <p:xfrm>
          <a:off x="7090263" y="663505"/>
          <a:ext cx="4292441" cy="2222913"/>
        </p:xfrm>
        <a:graphic>
          <a:graphicData uri="http://schemas.openxmlformats.org/drawingml/2006/table">
            <a:tbl>
              <a:tblPr firstRow="1" bandRow="1">
                <a:tableStyleId>{5C22544A-7EE6-4342-B048-85BDC9FD1C3A}</a:tableStyleId>
              </a:tblPr>
              <a:tblGrid>
                <a:gridCol w="613206">
                  <a:extLst>
                    <a:ext uri="{9D8B030D-6E8A-4147-A177-3AD203B41FA5}">
                      <a16:colId xmlns:a16="http://schemas.microsoft.com/office/drawing/2014/main" val="1836536620"/>
                    </a:ext>
                  </a:extLst>
                </a:gridCol>
                <a:gridCol w="613206">
                  <a:extLst>
                    <a:ext uri="{9D8B030D-6E8A-4147-A177-3AD203B41FA5}">
                      <a16:colId xmlns:a16="http://schemas.microsoft.com/office/drawing/2014/main" val="3239807681"/>
                    </a:ext>
                  </a:extLst>
                </a:gridCol>
                <a:gridCol w="613206">
                  <a:extLst>
                    <a:ext uri="{9D8B030D-6E8A-4147-A177-3AD203B41FA5}">
                      <a16:colId xmlns:a16="http://schemas.microsoft.com/office/drawing/2014/main" val="2092124440"/>
                    </a:ext>
                  </a:extLst>
                </a:gridCol>
                <a:gridCol w="656500">
                  <a:extLst>
                    <a:ext uri="{9D8B030D-6E8A-4147-A177-3AD203B41FA5}">
                      <a16:colId xmlns:a16="http://schemas.microsoft.com/office/drawing/2014/main" val="4294341820"/>
                    </a:ext>
                  </a:extLst>
                </a:gridCol>
                <a:gridCol w="569911">
                  <a:extLst>
                    <a:ext uri="{9D8B030D-6E8A-4147-A177-3AD203B41FA5}">
                      <a16:colId xmlns:a16="http://schemas.microsoft.com/office/drawing/2014/main" val="1489837832"/>
                    </a:ext>
                  </a:extLst>
                </a:gridCol>
                <a:gridCol w="613206">
                  <a:extLst>
                    <a:ext uri="{9D8B030D-6E8A-4147-A177-3AD203B41FA5}">
                      <a16:colId xmlns:a16="http://schemas.microsoft.com/office/drawing/2014/main" val="2458565281"/>
                    </a:ext>
                  </a:extLst>
                </a:gridCol>
                <a:gridCol w="613206">
                  <a:extLst>
                    <a:ext uri="{9D8B030D-6E8A-4147-A177-3AD203B41FA5}">
                      <a16:colId xmlns:a16="http://schemas.microsoft.com/office/drawing/2014/main" val="1529218174"/>
                    </a:ext>
                  </a:extLst>
                </a:gridCol>
              </a:tblGrid>
              <a:tr h="317559">
                <a:tc>
                  <a:txBody>
                    <a:bodyPr/>
                    <a:lstStyle/>
                    <a:p>
                      <a:r>
                        <a:rPr lang="en-US" sz="1400" dirty="0" err="1"/>
                        <a:t>psig</a:t>
                      </a:r>
                      <a:endParaRPr lang="en-US" sz="1400" dirty="0"/>
                    </a:p>
                  </a:txBody>
                  <a:tcPr/>
                </a:tc>
                <a:tc>
                  <a:txBody>
                    <a:bodyPr/>
                    <a:lstStyle/>
                    <a:p>
                      <a:r>
                        <a:rPr lang="en-US" sz="1200" dirty="0"/>
                        <a:t>1/64”</a:t>
                      </a:r>
                    </a:p>
                  </a:txBody>
                  <a:tcPr/>
                </a:tc>
                <a:tc>
                  <a:txBody>
                    <a:bodyPr/>
                    <a:lstStyle/>
                    <a:p>
                      <a:r>
                        <a:rPr lang="en-US" sz="1200" dirty="0"/>
                        <a:t>1/32”</a:t>
                      </a:r>
                    </a:p>
                  </a:txBody>
                  <a:tcPr/>
                </a:tc>
                <a:tc>
                  <a:txBody>
                    <a:bodyPr/>
                    <a:lstStyle/>
                    <a:p>
                      <a:r>
                        <a:rPr lang="en-US" sz="1200" dirty="0"/>
                        <a:t>1/16”</a:t>
                      </a:r>
                    </a:p>
                  </a:txBody>
                  <a:tcPr/>
                </a:tc>
                <a:tc>
                  <a:txBody>
                    <a:bodyPr/>
                    <a:lstStyle/>
                    <a:p>
                      <a:r>
                        <a:rPr lang="en-US" sz="1200" dirty="0"/>
                        <a:t>1/8”</a:t>
                      </a:r>
                    </a:p>
                  </a:txBody>
                  <a:tcPr/>
                </a:tc>
                <a:tc>
                  <a:txBody>
                    <a:bodyPr/>
                    <a:lstStyle/>
                    <a:p>
                      <a:r>
                        <a:rPr lang="en-US" sz="1200" dirty="0"/>
                        <a:t>¼”</a:t>
                      </a:r>
                    </a:p>
                  </a:txBody>
                  <a:tcPr/>
                </a:tc>
                <a:tc>
                  <a:txBody>
                    <a:bodyPr/>
                    <a:lstStyle/>
                    <a:p>
                      <a:r>
                        <a:rPr lang="en-US" sz="1200" dirty="0">
                          <a:solidFill>
                            <a:schemeClr val="tx1"/>
                          </a:solidFill>
                          <a:highlight>
                            <a:srgbClr val="FFFF00"/>
                          </a:highlight>
                        </a:rPr>
                        <a:t>3/8”</a:t>
                      </a:r>
                    </a:p>
                  </a:txBody>
                  <a:tcPr/>
                </a:tc>
                <a:extLst>
                  <a:ext uri="{0D108BD9-81ED-4DB2-BD59-A6C34878D82A}">
                    <a16:rowId xmlns:a16="http://schemas.microsoft.com/office/drawing/2014/main" val="849492375"/>
                  </a:ext>
                </a:extLst>
              </a:tr>
              <a:tr h="317559">
                <a:tc>
                  <a:txBody>
                    <a:bodyPr/>
                    <a:lstStyle/>
                    <a:p>
                      <a:r>
                        <a:rPr lang="en-US" sz="1400" dirty="0"/>
                        <a:t>70</a:t>
                      </a:r>
                    </a:p>
                  </a:txBody>
                  <a:tcPr/>
                </a:tc>
                <a:tc>
                  <a:txBody>
                    <a:bodyPr/>
                    <a:lstStyle/>
                    <a:p>
                      <a:r>
                        <a:rPr lang="en-US" sz="1400" dirty="0"/>
                        <a:t>.30</a:t>
                      </a:r>
                    </a:p>
                  </a:txBody>
                  <a:tcPr/>
                </a:tc>
                <a:tc>
                  <a:txBody>
                    <a:bodyPr/>
                    <a:lstStyle/>
                    <a:p>
                      <a:r>
                        <a:rPr lang="en-US" sz="1400" dirty="0"/>
                        <a:t>1.20</a:t>
                      </a:r>
                    </a:p>
                  </a:txBody>
                  <a:tcPr/>
                </a:tc>
                <a:tc>
                  <a:txBody>
                    <a:bodyPr/>
                    <a:lstStyle/>
                    <a:p>
                      <a:r>
                        <a:rPr lang="en-US" sz="1400" dirty="0"/>
                        <a:t>4.79</a:t>
                      </a:r>
                    </a:p>
                  </a:txBody>
                  <a:tcPr/>
                </a:tc>
                <a:tc>
                  <a:txBody>
                    <a:bodyPr/>
                    <a:lstStyle/>
                    <a:p>
                      <a:r>
                        <a:rPr lang="en-US" sz="1400" dirty="0"/>
                        <a:t>19.2</a:t>
                      </a:r>
                    </a:p>
                  </a:txBody>
                  <a:tcPr/>
                </a:tc>
                <a:tc>
                  <a:txBody>
                    <a:bodyPr/>
                    <a:lstStyle/>
                    <a:p>
                      <a:r>
                        <a:rPr lang="en-US" sz="1400" dirty="0"/>
                        <a:t>77</a:t>
                      </a:r>
                    </a:p>
                  </a:txBody>
                  <a:tcPr/>
                </a:tc>
                <a:tc>
                  <a:txBody>
                    <a:bodyPr/>
                    <a:lstStyle/>
                    <a:p>
                      <a:r>
                        <a:rPr lang="en-US" sz="1400" dirty="0"/>
                        <a:t>173</a:t>
                      </a:r>
                    </a:p>
                  </a:txBody>
                  <a:tcPr/>
                </a:tc>
                <a:extLst>
                  <a:ext uri="{0D108BD9-81ED-4DB2-BD59-A6C34878D82A}">
                    <a16:rowId xmlns:a16="http://schemas.microsoft.com/office/drawing/2014/main" val="617146253"/>
                  </a:ext>
                </a:extLst>
              </a:tr>
              <a:tr h="317559">
                <a:tc>
                  <a:txBody>
                    <a:bodyPr/>
                    <a:lstStyle/>
                    <a:p>
                      <a:r>
                        <a:rPr lang="en-US" sz="1400" dirty="0"/>
                        <a:t>80</a:t>
                      </a:r>
                    </a:p>
                  </a:txBody>
                  <a:tcPr/>
                </a:tc>
                <a:tc>
                  <a:txBody>
                    <a:bodyPr/>
                    <a:lstStyle/>
                    <a:p>
                      <a:r>
                        <a:rPr lang="en-US" sz="1400" dirty="0"/>
                        <a:t>.34</a:t>
                      </a:r>
                    </a:p>
                  </a:txBody>
                  <a:tcPr/>
                </a:tc>
                <a:tc>
                  <a:txBody>
                    <a:bodyPr/>
                    <a:lstStyle/>
                    <a:p>
                      <a:r>
                        <a:rPr lang="en-US" sz="1400" dirty="0"/>
                        <a:t>1.34</a:t>
                      </a:r>
                    </a:p>
                  </a:txBody>
                  <a:tcPr/>
                </a:tc>
                <a:tc>
                  <a:txBody>
                    <a:bodyPr/>
                    <a:lstStyle/>
                    <a:p>
                      <a:r>
                        <a:rPr lang="en-US" sz="1400" dirty="0"/>
                        <a:t>5.36</a:t>
                      </a:r>
                    </a:p>
                  </a:txBody>
                  <a:tcPr/>
                </a:tc>
                <a:tc>
                  <a:txBody>
                    <a:bodyPr/>
                    <a:lstStyle/>
                    <a:p>
                      <a:r>
                        <a:rPr lang="en-US" sz="1400" dirty="0"/>
                        <a:t>21.4</a:t>
                      </a:r>
                    </a:p>
                  </a:txBody>
                  <a:tcPr/>
                </a:tc>
                <a:tc>
                  <a:txBody>
                    <a:bodyPr/>
                    <a:lstStyle/>
                    <a:p>
                      <a:r>
                        <a:rPr lang="en-US" sz="1400" dirty="0"/>
                        <a:t>86</a:t>
                      </a:r>
                    </a:p>
                  </a:txBody>
                  <a:tcPr/>
                </a:tc>
                <a:tc>
                  <a:txBody>
                    <a:bodyPr/>
                    <a:lstStyle/>
                    <a:p>
                      <a:r>
                        <a:rPr lang="en-US" sz="1400" dirty="0"/>
                        <a:t>193</a:t>
                      </a:r>
                    </a:p>
                  </a:txBody>
                  <a:tcPr/>
                </a:tc>
                <a:extLst>
                  <a:ext uri="{0D108BD9-81ED-4DB2-BD59-A6C34878D82A}">
                    <a16:rowId xmlns:a16="http://schemas.microsoft.com/office/drawing/2014/main" val="2261288442"/>
                  </a:ext>
                </a:extLst>
              </a:tr>
              <a:tr h="317559">
                <a:tc>
                  <a:txBody>
                    <a:bodyPr/>
                    <a:lstStyle/>
                    <a:p>
                      <a:r>
                        <a:rPr lang="en-US" sz="1400" dirty="0"/>
                        <a:t>90</a:t>
                      </a:r>
                    </a:p>
                  </a:txBody>
                  <a:tcPr/>
                </a:tc>
                <a:tc>
                  <a:txBody>
                    <a:bodyPr/>
                    <a:lstStyle/>
                    <a:p>
                      <a:r>
                        <a:rPr lang="en-US" sz="1400" dirty="0"/>
                        <a:t>.37</a:t>
                      </a:r>
                    </a:p>
                  </a:txBody>
                  <a:tcPr/>
                </a:tc>
                <a:tc>
                  <a:txBody>
                    <a:bodyPr/>
                    <a:lstStyle/>
                    <a:p>
                      <a:r>
                        <a:rPr lang="en-US" sz="1400" dirty="0"/>
                        <a:t>1.48</a:t>
                      </a:r>
                    </a:p>
                  </a:txBody>
                  <a:tcPr/>
                </a:tc>
                <a:tc>
                  <a:txBody>
                    <a:bodyPr/>
                    <a:lstStyle/>
                    <a:p>
                      <a:r>
                        <a:rPr lang="en-US" sz="1400" dirty="0"/>
                        <a:t>5.92</a:t>
                      </a:r>
                    </a:p>
                  </a:txBody>
                  <a:tcPr/>
                </a:tc>
                <a:tc>
                  <a:txBody>
                    <a:bodyPr/>
                    <a:lstStyle/>
                    <a:p>
                      <a:r>
                        <a:rPr lang="en-US" sz="1400" dirty="0"/>
                        <a:t>23.8</a:t>
                      </a:r>
                    </a:p>
                  </a:txBody>
                  <a:tcPr/>
                </a:tc>
                <a:tc>
                  <a:txBody>
                    <a:bodyPr/>
                    <a:lstStyle/>
                    <a:p>
                      <a:r>
                        <a:rPr lang="en-US" sz="1400" dirty="0"/>
                        <a:t>95</a:t>
                      </a:r>
                    </a:p>
                  </a:txBody>
                  <a:tcPr/>
                </a:tc>
                <a:tc>
                  <a:txBody>
                    <a:bodyPr/>
                    <a:lstStyle/>
                    <a:p>
                      <a:r>
                        <a:rPr lang="en-US" sz="1400" dirty="0"/>
                        <a:t>213</a:t>
                      </a:r>
                    </a:p>
                  </a:txBody>
                  <a:tcPr/>
                </a:tc>
                <a:extLst>
                  <a:ext uri="{0D108BD9-81ED-4DB2-BD59-A6C34878D82A}">
                    <a16:rowId xmlns:a16="http://schemas.microsoft.com/office/drawing/2014/main" val="324313494"/>
                  </a:ext>
                </a:extLst>
              </a:tr>
              <a:tr h="317559">
                <a:tc>
                  <a:txBody>
                    <a:bodyPr/>
                    <a:lstStyle/>
                    <a:p>
                      <a:r>
                        <a:rPr lang="en-US" sz="1400" dirty="0">
                          <a:highlight>
                            <a:srgbClr val="FFFF00"/>
                          </a:highlight>
                        </a:rPr>
                        <a:t>100</a:t>
                      </a:r>
                    </a:p>
                  </a:txBody>
                  <a:tcPr/>
                </a:tc>
                <a:tc>
                  <a:txBody>
                    <a:bodyPr/>
                    <a:lstStyle/>
                    <a:p>
                      <a:r>
                        <a:rPr lang="en-US" sz="1400" dirty="0"/>
                        <a:t>.41</a:t>
                      </a:r>
                    </a:p>
                  </a:txBody>
                  <a:tcPr/>
                </a:tc>
                <a:tc>
                  <a:txBody>
                    <a:bodyPr/>
                    <a:lstStyle/>
                    <a:p>
                      <a:r>
                        <a:rPr lang="en-US" sz="1400" dirty="0"/>
                        <a:t>1.62</a:t>
                      </a:r>
                    </a:p>
                  </a:txBody>
                  <a:tcPr/>
                </a:tc>
                <a:tc>
                  <a:txBody>
                    <a:bodyPr/>
                    <a:lstStyle/>
                    <a:p>
                      <a:r>
                        <a:rPr lang="en-US" sz="1400" dirty="0"/>
                        <a:t>6.49</a:t>
                      </a:r>
                    </a:p>
                  </a:txBody>
                  <a:tcPr/>
                </a:tc>
                <a:tc>
                  <a:txBody>
                    <a:bodyPr/>
                    <a:lstStyle/>
                    <a:p>
                      <a:r>
                        <a:rPr lang="en-US" sz="1400" dirty="0"/>
                        <a:t>26.0</a:t>
                      </a:r>
                    </a:p>
                  </a:txBody>
                  <a:tcPr/>
                </a:tc>
                <a:tc>
                  <a:txBody>
                    <a:bodyPr/>
                    <a:lstStyle/>
                    <a:p>
                      <a:r>
                        <a:rPr lang="en-US" sz="1400" dirty="0"/>
                        <a:t>104</a:t>
                      </a:r>
                    </a:p>
                  </a:txBody>
                  <a:tcPr/>
                </a:tc>
                <a:tc>
                  <a:txBody>
                    <a:bodyPr/>
                    <a:lstStyle/>
                    <a:p>
                      <a:r>
                        <a:rPr lang="en-US" sz="1400" dirty="0">
                          <a:highlight>
                            <a:srgbClr val="FFFF00"/>
                          </a:highlight>
                        </a:rPr>
                        <a:t>234</a:t>
                      </a:r>
                    </a:p>
                  </a:txBody>
                  <a:tcPr/>
                </a:tc>
                <a:extLst>
                  <a:ext uri="{0D108BD9-81ED-4DB2-BD59-A6C34878D82A}">
                    <a16:rowId xmlns:a16="http://schemas.microsoft.com/office/drawing/2014/main" val="2282564710"/>
                  </a:ext>
                </a:extLst>
              </a:tr>
              <a:tr h="317559">
                <a:tc>
                  <a:txBody>
                    <a:bodyPr/>
                    <a:lstStyle/>
                    <a:p>
                      <a:r>
                        <a:rPr lang="en-US" sz="1400" dirty="0">
                          <a:highlight>
                            <a:srgbClr val="FFFF00"/>
                          </a:highlight>
                        </a:rPr>
                        <a:t>125</a:t>
                      </a:r>
                    </a:p>
                  </a:txBody>
                  <a:tcPr/>
                </a:tc>
                <a:tc>
                  <a:txBody>
                    <a:bodyPr/>
                    <a:lstStyle/>
                    <a:p>
                      <a:r>
                        <a:rPr lang="en-US" sz="1400" dirty="0"/>
                        <a:t>.50</a:t>
                      </a:r>
                    </a:p>
                  </a:txBody>
                  <a:tcPr/>
                </a:tc>
                <a:tc>
                  <a:txBody>
                    <a:bodyPr/>
                    <a:lstStyle/>
                    <a:p>
                      <a:r>
                        <a:rPr lang="en-US" sz="1400" dirty="0"/>
                        <a:t>1.98</a:t>
                      </a:r>
                    </a:p>
                  </a:txBody>
                  <a:tcPr/>
                </a:tc>
                <a:tc>
                  <a:txBody>
                    <a:bodyPr/>
                    <a:lstStyle/>
                    <a:p>
                      <a:r>
                        <a:rPr lang="en-US" sz="1400" dirty="0"/>
                        <a:t>7.90</a:t>
                      </a:r>
                    </a:p>
                  </a:txBody>
                  <a:tcPr/>
                </a:tc>
                <a:tc>
                  <a:txBody>
                    <a:bodyPr/>
                    <a:lstStyle/>
                    <a:p>
                      <a:r>
                        <a:rPr lang="en-US" sz="1400" dirty="0"/>
                        <a:t>31.6</a:t>
                      </a:r>
                    </a:p>
                  </a:txBody>
                  <a:tcPr/>
                </a:tc>
                <a:tc>
                  <a:txBody>
                    <a:bodyPr/>
                    <a:lstStyle/>
                    <a:p>
                      <a:r>
                        <a:rPr lang="en-US" sz="1400" dirty="0"/>
                        <a:t>126</a:t>
                      </a:r>
                    </a:p>
                  </a:txBody>
                  <a:tcPr/>
                </a:tc>
                <a:tc>
                  <a:txBody>
                    <a:bodyPr/>
                    <a:lstStyle/>
                    <a:p>
                      <a:r>
                        <a:rPr lang="en-US" sz="1400" dirty="0">
                          <a:highlight>
                            <a:srgbClr val="FFFF00"/>
                          </a:highlight>
                        </a:rPr>
                        <a:t>284</a:t>
                      </a:r>
                    </a:p>
                  </a:txBody>
                  <a:tcPr/>
                </a:tc>
                <a:extLst>
                  <a:ext uri="{0D108BD9-81ED-4DB2-BD59-A6C34878D82A}">
                    <a16:rowId xmlns:a16="http://schemas.microsoft.com/office/drawing/2014/main" val="2886177004"/>
                  </a:ext>
                </a:extLst>
              </a:tr>
              <a:tr h="317559">
                <a:tc>
                  <a:txBody>
                    <a:bodyPr/>
                    <a:lstStyle/>
                    <a:p>
                      <a:endParaRPr lang="en-US" sz="140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1960996640"/>
                  </a:ext>
                </a:extLst>
              </a:tr>
            </a:tbl>
          </a:graphicData>
        </a:graphic>
      </p:graphicFrame>
      <p:sp>
        <p:nvSpPr>
          <p:cNvPr id="13" name="TextBox 12">
            <a:extLst>
              <a:ext uri="{FF2B5EF4-FFF2-40B4-BE49-F238E27FC236}">
                <a16:creationId xmlns:a16="http://schemas.microsoft.com/office/drawing/2014/main" id="{C4CEAB07-4345-4414-BD35-989E57E9A119}"/>
              </a:ext>
            </a:extLst>
          </p:cNvPr>
          <p:cNvSpPr txBox="1"/>
          <p:nvPr/>
        </p:nvSpPr>
        <p:spPr>
          <a:xfrm>
            <a:off x="6417600" y="2888037"/>
            <a:ext cx="5677032" cy="36317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 3/8” orifice will leak 284 </a:t>
            </a:r>
            <a:r>
              <a:rPr kumimoji="0" lang="en-US" sz="2400" b="0" i="0" u="none" strike="noStrike" kern="1200" cap="none" spc="0" normalizeH="0" baseline="0" noProof="0" dirty="0" err="1">
                <a:ln>
                  <a:noFill/>
                </a:ln>
                <a:solidFill>
                  <a:prstClr val="black"/>
                </a:solidFill>
                <a:effectLst/>
                <a:uLnTx/>
                <a:uFillTx/>
                <a:latin typeface="Acumin Pro SemiCondensed" panose="020B0604020202020204" charset="0"/>
                <a:ea typeface="+mn-ea"/>
                <a:cs typeface="+mn-cs"/>
              </a:rPr>
              <a:t>acfm</a:t>
            </a: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 @ 125 </a:t>
            </a:r>
            <a:r>
              <a:rPr kumimoji="0" lang="en-US" sz="2400" b="0" i="0" u="none" strike="noStrike" kern="1200" cap="none" spc="0" normalizeH="0" baseline="0" noProof="0" dirty="0" err="1">
                <a:ln>
                  <a:noFill/>
                </a:ln>
                <a:solidFill>
                  <a:prstClr val="black"/>
                </a:solidFill>
                <a:effectLst/>
                <a:uLnTx/>
                <a:uFillTx/>
                <a:latin typeface="Acumin Pro SemiCondensed" panose="020B0604020202020204" charset="0"/>
                <a:ea typeface="+mn-ea"/>
                <a:cs typeface="+mn-cs"/>
              </a:rPr>
              <a:t>psig</a:t>
            </a: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 3/8” orifice will leak 234 </a:t>
            </a:r>
            <a:r>
              <a:rPr kumimoji="0" lang="en-US" sz="2400" b="0" i="0" u="none" strike="noStrike" kern="1200" cap="none" spc="0" normalizeH="0" baseline="0" noProof="0" dirty="0" err="1">
                <a:ln>
                  <a:noFill/>
                </a:ln>
                <a:solidFill>
                  <a:prstClr val="black"/>
                </a:solidFill>
                <a:effectLst/>
                <a:uLnTx/>
                <a:uFillTx/>
                <a:latin typeface="Acumin Pro SemiCondensed" panose="020B0604020202020204" charset="0"/>
                <a:ea typeface="+mn-ea"/>
                <a:cs typeface="+mn-cs"/>
              </a:rPr>
              <a:t>acfm</a:t>
            </a: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 @ 100 </a:t>
            </a:r>
            <a:r>
              <a:rPr kumimoji="0" lang="en-US" sz="2400" b="0" i="0" u="none" strike="noStrike" kern="1200" cap="none" spc="0" normalizeH="0" baseline="0" noProof="0" dirty="0" err="1">
                <a:ln>
                  <a:noFill/>
                </a:ln>
                <a:solidFill>
                  <a:prstClr val="black"/>
                </a:solidFill>
                <a:effectLst/>
                <a:uLnTx/>
                <a:uFillTx/>
                <a:latin typeface="Acumin Pro SemiCondensed" panose="020B0604020202020204" charset="0"/>
                <a:ea typeface="+mn-ea"/>
                <a:cs typeface="+mn-cs"/>
              </a:rPr>
              <a:t>psig</a:t>
            </a: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Lowering pressure by just 10 </a:t>
            </a:r>
            <a:r>
              <a:rPr kumimoji="0" lang="en-US" sz="2400" b="0" i="0" u="none" strike="noStrike" kern="1200" cap="none" spc="0" normalizeH="0" baseline="0" noProof="0" dirty="0" err="1">
                <a:ln>
                  <a:noFill/>
                </a:ln>
                <a:solidFill>
                  <a:prstClr val="black"/>
                </a:solidFill>
                <a:effectLst/>
                <a:uLnTx/>
                <a:uFillTx/>
                <a:latin typeface="Acumin Pro SemiCondensed" panose="020B0604020202020204" charset="0"/>
                <a:ea typeface="+mn-ea"/>
                <a:cs typeface="+mn-cs"/>
              </a:rPr>
              <a:t>psig</a:t>
            </a: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 reduces consumption by 50 </a:t>
            </a:r>
            <a:r>
              <a:rPr kumimoji="0" lang="en-US" sz="2400" b="0" i="0" u="none" strike="noStrike" kern="1200" cap="none" spc="0" normalizeH="0" baseline="0" noProof="0" dirty="0" err="1">
                <a:ln>
                  <a:noFill/>
                </a:ln>
                <a:solidFill>
                  <a:prstClr val="black"/>
                </a:solidFill>
                <a:effectLst/>
                <a:uLnTx/>
                <a:uFillTx/>
                <a:latin typeface="Acumin Pro SemiCondensed" panose="020B0604020202020204" charset="0"/>
                <a:ea typeface="+mn-ea"/>
                <a:cs typeface="+mn-cs"/>
              </a:rPr>
              <a:t>acfm</a:t>
            </a:r>
            <a:r>
              <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…that’s a 15hp air compressor!</a:t>
            </a:r>
          </a:p>
        </p:txBody>
      </p:sp>
    </p:spTree>
    <p:extLst>
      <p:ext uri="{BB962C8B-B14F-4D97-AF65-F5344CB8AC3E}">
        <p14:creationId xmlns:p14="http://schemas.microsoft.com/office/powerpoint/2010/main" val="4168526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279437" y="21336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a:t>
            </a:r>
          </a:p>
          <a:p>
            <a:r>
              <a:rPr lang="en-US" altLang="en-US" sz="2800" dirty="0">
                <a:cs typeface="Arial" panose="020B0604020202020204" pitchFamily="34" charset="0"/>
              </a:rPr>
              <a:t>Compressed Air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Common Causes &amp; Solutions for Compressed Air Pressure Drop</a:t>
            </a:r>
          </a:p>
        </p:txBody>
      </p:sp>
      <p:sp>
        <p:nvSpPr>
          <p:cNvPr id="2" name="TextBox 1">
            <a:extLst>
              <a:ext uri="{FF2B5EF4-FFF2-40B4-BE49-F238E27FC236}">
                <a16:creationId xmlns:a16="http://schemas.microsoft.com/office/drawing/2014/main" id="{92381C32-EF84-473F-AED5-31A55FA68691}"/>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6" name="Picture 5">
            <a:extLst>
              <a:ext uri="{FF2B5EF4-FFF2-40B4-BE49-F238E27FC236}">
                <a16:creationId xmlns:a16="http://schemas.microsoft.com/office/drawing/2014/main" id="{63956D82-256A-4E0B-BE97-06A879295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0" y="3937714"/>
            <a:ext cx="3108649" cy="383128"/>
          </a:xfrm>
          <a:prstGeom prst="rect">
            <a:avLst/>
          </a:prstGeom>
        </p:spPr>
      </p:pic>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755F71-4AA1-4D29-B998-9E135F4225F6}"/>
              </a:ext>
            </a:extLst>
          </p:cNvPr>
          <p:cNvSpPr>
            <a:spLocks noGrp="1"/>
          </p:cNvSpPr>
          <p:nvPr>
            <p:ph idx="1"/>
          </p:nvPr>
        </p:nvSpPr>
        <p:spPr>
          <a:xfrm>
            <a:off x="440630" y="1192098"/>
            <a:ext cx="5416200" cy="5366357"/>
          </a:xfrm>
        </p:spPr>
        <p:txBody>
          <a:bodyPr>
            <a:normAutofit fontScale="92500"/>
          </a:bodyPr>
          <a:lstStyle/>
          <a:p>
            <a:r>
              <a:rPr lang="en-US" sz="2400" dirty="0"/>
              <a:t>A typical compressed air system provides ample opportunity for improved efficiency.</a:t>
            </a:r>
          </a:p>
          <a:p>
            <a:pPr marL="0" indent="0">
              <a:buNone/>
            </a:pPr>
            <a:endParaRPr lang="en-US" sz="2400" dirty="0"/>
          </a:p>
          <a:p>
            <a:r>
              <a:rPr lang="en-US" sz="2400" dirty="0"/>
              <a:t>Addressing only the supply side of the compressed air system (air compressors, dryers, filters, tanks) will not maximize the overall efficiency of the system!</a:t>
            </a:r>
          </a:p>
          <a:p>
            <a:pPr marL="0" indent="0">
              <a:buNone/>
            </a:pPr>
            <a:endParaRPr lang="en-US" sz="2400" dirty="0"/>
          </a:p>
          <a:p>
            <a:r>
              <a:rPr lang="en-US" sz="2400" dirty="0"/>
              <a:t>Use the System Approach and analyze both the supply side and the DEMAND side for maximum efficiency improvements!</a:t>
            </a:r>
          </a:p>
          <a:p>
            <a:endParaRPr lang="en-US" dirty="0"/>
          </a:p>
        </p:txBody>
      </p:sp>
      <p:sp>
        <p:nvSpPr>
          <p:cNvPr id="2" name="Title 1">
            <a:extLst>
              <a:ext uri="{FF2B5EF4-FFF2-40B4-BE49-F238E27FC236}">
                <a16:creationId xmlns:a16="http://schemas.microsoft.com/office/drawing/2014/main" id="{ED571321-390C-4CC7-BC57-837BDA92E6AA}"/>
              </a:ext>
            </a:extLst>
          </p:cNvPr>
          <p:cNvSpPr>
            <a:spLocks noGrp="1"/>
          </p:cNvSpPr>
          <p:nvPr>
            <p:ph type="title"/>
          </p:nvPr>
        </p:nvSpPr>
        <p:spPr/>
        <p:txBody>
          <a:bodyPr/>
          <a:lstStyle/>
          <a:p>
            <a:r>
              <a:rPr lang="en-US" dirty="0"/>
              <a:t>summary</a:t>
            </a:r>
          </a:p>
        </p:txBody>
      </p:sp>
      <p:sp>
        <p:nvSpPr>
          <p:cNvPr id="6" name="TextBox 5">
            <a:extLst>
              <a:ext uri="{FF2B5EF4-FFF2-40B4-BE49-F238E27FC236}">
                <a16:creationId xmlns:a16="http://schemas.microsoft.com/office/drawing/2014/main" id="{56196C6F-2EA8-4D27-B2A3-89CA22882EC6}"/>
              </a:ext>
            </a:extLst>
          </p:cNvPr>
          <p:cNvSpPr txBox="1"/>
          <p:nvPr/>
        </p:nvSpPr>
        <p:spPr>
          <a:xfrm>
            <a:off x="6572250" y="722456"/>
            <a:ext cx="5416199" cy="56938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If you want to cut costs, reduce unproductive components of demand!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Wasteful components of demand (that don’t relate to production):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Inappropriate Uses</a:t>
            </a:r>
          </a:p>
          <a:p>
            <a:pPr marL="1200150" marR="0" lvl="2"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Explore more efficient technologies.</a:t>
            </a:r>
          </a:p>
          <a:p>
            <a:pPr marL="1200150" marR="0" lvl="2"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Educate and eliminate inappropriate uses by plant personnel.</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Leaks</a:t>
            </a:r>
          </a:p>
          <a:p>
            <a:pPr marL="1200150" marR="0" lvl="2"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If left unmanaged, leaks can consume up to 30% of the total compressed air capacity in a system.</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Artificial Demand</a:t>
            </a:r>
          </a:p>
          <a:p>
            <a:pPr marL="1200150" marR="0" lvl="2"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rPr>
              <a:t>Lower your plant pressure by controlling leaks and minimizing pressure drop.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cumin Pro SemiCondensed" panose="020B0604020202020204" charset="0"/>
              <a:ea typeface="+mn-ea"/>
              <a:cs typeface="+mn-cs"/>
            </a:endParaRPr>
          </a:p>
        </p:txBody>
      </p:sp>
      <p:sp>
        <p:nvSpPr>
          <p:cNvPr id="7" name="TextBox 6">
            <a:extLst>
              <a:ext uri="{FF2B5EF4-FFF2-40B4-BE49-F238E27FC236}">
                <a16:creationId xmlns:a16="http://schemas.microsoft.com/office/drawing/2014/main" id="{81756F41-E3B4-48C5-9FB7-D711335A35B2}"/>
              </a:ext>
            </a:extLst>
          </p:cNvPr>
          <p:cNvSpPr txBox="1"/>
          <p:nvPr/>
        </p:nvSpPr>
        <p:spPr>
          <a:xfrm>
            <a:off x="704193" y="722456"/>
            <a:ext cx="4614041" cy="438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dirty="0">
                <a:ln>
                  <a:noFill/>
                </a:ln>
                <a:solidFill>
                  <a:prstClr val="white"/>
                </a:solidFill>
                <a:effectLst/>
                <a:uLnTx/>
                <a:uFillTx/>
                <a:latin typeface="Acumin Pro Black" panose="020B0604020202020204" charset="0"/>
                <a:ea typeface="+mn-ea"/>
                <a:cs typeface="+mn-cs"/>
              </a:rPr>
              <a:t>IN SUMMARY…</a:t>
            </a:r>
          </a:p>
        </p:txBody>
      </p:sp>
    </p:spTree>
    <p:extLst>
      <p:ext uri="{BB962C8B-B14F-4D97-AF65-F5344CB8AC3E}">
        <p14:creationId xmlns:p14="http://schemas.microsoft.com/office/powerpoint/2010/main" val="4113462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5107-E905-433A-9907-346F35DC19BF}"/>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744144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839989" y="301194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a:t>
            </a:r>
            <a:r>
              <a:rPr lang="en-US" altLang="en-US" sz="2000" dirty="0" err="1">
                <a:solidFill>
                  <a:prstClr val="black"/>
                </a:solidFill>
                <a:latin typeface="+mj-lt"/>
              </a:rPr>
              <a:t>GoToWebinar</a:t>
            </a:r>
            <a:r>
              <a:rPr lang="en-US" altLang="en-US" sz="2000" dirty="0">
                <a:solidFill>
                  <a:prstClr val="black"/>
                </a:solidFill>
                <a:latin typeface="+mj-lt"/>
              </a:rPr>
              <a:t> interface, directing them to Compressed Air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219200" y="1291516"/>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Common Causes &amp; Solutions for Compressed Air Pressure Drop</a:t>
            </a:r>
          </a:p>
        </p:txBody>
      </p:sp>
      <p:sp>
        <p:nvSpPr>
          <p:cNvPr id="2" name="TextBox 1">
            <a:extLst>
              <a:ext uri="{FF2B5EF4-FFF2-40B4-BE49-F238E27FC236}">
                <a16:creationId xmlns:a16="http://schemas.microsoft.com/office/drawing/2014/main" id="{D5B31B15-D9F9-4DD4-B1EA-82E3226842CF}"/>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9" name="Picture 8">
            <a:extLst>
              <a:ext uri="{FF2B5EF4-FFF2-40B4-BE49-F238E27FC236}">
                <a16:creationId xmlns:a16="http://schemas.microsoft.com/office/drawing/2014/main" id="{21B315BD-C7D5-426D-99EE-347218649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0" y="3937714"/>
            <a:ext cx="3108649" cy="383128"/>
          </a:xfrm>
          <a:prstGeom prst="rect">
            <a:avLst/>
          </a:prstGeom>
        </p:spPr>
      </p:pic>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400"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sz="2400" kern="0" dirty="0">
              <a:solidFill>
                <a:prstClr val="black"/>
              </a:solidFill>
              <a:latin typeface="+mj-lt"/>
            </a:endParaRPr>
          </a:p>
          <a:p>
            <a:pPr algn="ctr" eaLnBrk="0" fontAlgn="base" hangingPunct="0">
              <a:spcBef>
                <a:spcPct val="0"/>
              </a:spcBef>
              <a:spcAft>
                <a:spcPct val="0"/>
              </a:spcAft>
              <a:defRPr/>
            </a:pPr>
            <a:r>
              <a:rPr lang="en-US" altLang="en-US" sz="2400" kern="0" dirty="0">
                <a:solidFill>
                  <a:prstClr val="black"/>
                </a:solidFill>
                <a:latin typeface="+mj-lt"/>
              </a:rPr>
              <a:t>PDH Certificates will be e-mailed to Attendees within 2 days.</a:t>
            </a:r>
            <a:endParaRPr lang="en-US" altLang="en-US" sz="24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April 22, 2021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2"/>
              </a:rPr>
              <a:t>www.airbestpractices.com/magazine/webinars</a:t>
            </a: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2279381" y="1331342"/>
            <a:ext cx="7633234" cy="738664"/>
          </a:xfrm>
          <a:prstGeom prst="rect">
            <a:avLst/>
          </a:prstGeom>
        </p:spPr>
        <p:txBody>
          <a:bodyPr vert="horz" rtlCol="0" anchor="b">
            <a:normAutofit fontScale="9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000" b="1" dirty="0">
                <a:cs typeface="Arial"/>
              </a:rPr>
              <a:t>April 2021 Webinar</a:t>
            </a:r>
            <a:br>
              <a:rPr lang="en-US" sz="2400" b="1" dirty="0">
                <a:solidFill>
                  <a:srgbClr val="85214B"/>
                </a:solidFill>
                <a:cs typeface="Arial"/>
              </a:rPr>
            </a:br>
            <a:r>
              <a:rPr lang="en-US" sz="2400" b="1" dirty="0">
                <a:solidFill>
                  <a:srgbClr val="008944"/>
                </a:solidFill>
                <a:latin typeface="Arial" panose="020B0604020202020204" pitchFamily="34" charset="0"/>
              </a:rPr>
              <a:t>How to Correctly Apply &amp; Size Oil-Free Vacuum Pumps</a:t>
            </a:r>
          </a:p>
          <a:p>
            <a:pPr algn="ctr">
              <a:defRPr/>
            </a:pP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3" name="Picture 2" descr="A person smiling for the camera&#10;&#10;Description automatically generated with low confidence">
            <a:extLst>
              <a:ext uri="{FF2B5EF4-FFF2-40B4-BE49-F238E27FC236}">
                <a16:creationId xmlns:a16="http://schemas.microsoft.com/office/drawing/2014/main" id="{52F8509F-78EB-4799-8D28-C0E4CF130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248320"/>
            <a:ext cx="1219202" cy="1656041"/>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3742890"/>
            <a:ext cx="2871127" cy="1107996"/>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Andy Smiltneek</a:t>
              </a:r>
            </a:p>
            <a:p>
              <a:pPr algn="ctr" defTabSz="800100">
                <a:spcBef>
                  <a:spcPct val="0"/>
                </a:spcBef>
              </a:pPr>
              <a:r>
                <a:rPr lang="en-US" sz="1300" dirty="0"/>
                <a:t>Growth Solutions Consultants</a:t>
              </a:r>
            </a:p>
            <a:p>
              <a:pPr algn="ctr" defTabSz="800100">
                <a:spcBef>
                  <a:spcPct val="0"/>
                </a:spcBef>
              </a:pPr>
              <a:r>
                <a:rPr lang="en-US" sz="1300" i="1" dirty="0"/>
                <a:t>Keynote Speaker</a:t>
              </a:r>
            </a:p>
          </p:txBody>
        </p:sp>
      </p:grpSp>
      <p:sp>
        <p:nvSpPr>
          <p:cNvPr id="9" name="TextBox 8">
            <a:extLst>
              <a:ext uri="{FF2B5EF4-FFF2-40B4-BE49-F238E27FC236}">
                <a16:creationId xmlns:a16="http://schemas.microsoft.com/office/drawing/2014/main" id="{7CABFEEE-28E9-4523-A688-6E19E2C473CA}"/>
              </a:ext>
            </a:extLst>
          </p:cNvPr>
          <p:cNvSpPr txBox="1">
            <a:spLocks noChangeArrowheads="1"/>
          </p:cNvSpPr>
          <p:nvPr/>
        </p:nvSpPr>
        <p:spPr bwMode="auto">
          <a:xfrm>
            <a:off x="9144000" y="28007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026" name="Picture 2">
            <a:extLst>
              <a:ext uri="{FF2B5EF4-FFF2-40B4-BE49-F238E27FC236}">
                <a16:creationId xmlns:a16="http://schemas.microsoft.com/office/drawing/2014/main" id="{ADE8F47F-A5C8-467F-A343-DE73BFC3C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3241408"/>
            <a:ext cx="15240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191829" y="1115700"/>
            <a:ext cx="430024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Owner, Data Power Services</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Over 45 years of experience in the compressed air industry</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a:t>
            </a:r>
            <a:r>
              <a:rPr lang="en-US" sz="2400" dirty="0">
                <a:solidFill>
                  <a:prstClr val="black"/>
                </a:solidFill>
                <a:latin typeface="+mn-lt"/>
              </a:rPr>
              <a:t> U.S. DOE Energy Expert, Compressed Air Challenge technical committee member, Compressed Air Challenge qualified instructor and instructor for Qualified </a:t>
            </a:r>
            <a:r>
              <a:rPr lang="en-US" sz="2400" dirty="0" err="1">
                <a:solidFill>
                  <a:prstClr val="black"/>
                </a:solidFill>
                <a:latin typeface="+mn-lt"/>
              </a:rPr>
              <a:t>AIRMaster</a:t>
            </a:r>
            <a:r>
              <a:rPr lang="en-US" sz="2400" dirty="0">
                <a:solidFill>
                  <a:prstClr val="black"/>
                </a:solidFill>
                <a:latin typeface="+mn-lt"/>
              </a:rPr>
              <a:t>+ Specialist Training</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6" name="Picture 15">
            <a:extLst>
              <a:ext uri="{FF2B5EF4-FFF2-40B4-BE49-F238E27FC236}">
                <a16:creationId xmlns:a16="http://schemas.microsoft.com/office/drawing/2014/main" id="{2E1B4F50-8356-431A-AB3A-56C2F8B196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0" y="3937714"/>
            <a:ext cx="3108649" cy="383128"/>
          </a:xfrm>
          <a:prstGeom prst="rect">
            <a:avLst/>
          </a:prstGeom>
        </p:spPr>
      </p:pic>
      <p:pic>
        <p:nvPicPr>
          <p:cNvPr id="7" name="Picture 6" descr="A picture containing person, person, sky, outdoor&#10;&#10;Description automatically generated">
            <a:extLst>
              <a:ext uri="{FF2B5EF4-FFF2-40B4-BE49-F238E27FC236}">
                <a16:creationId xmlns:a16="http://schemas.microsoft.com/office/drawing/2014/main" id="{4E195224-1314-4D5A-9809-2182C365A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516" y="1504732"/>
            <a:ext cx="1545563" cy="2157606"/>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Tom Taranto</a:t>
              </a:r>
            </a:p>
            <a:p>
              <a:pPr algn="ctr" defTabSz="800100">
                <a:spcBef>
                  <a:spcPct val="0"/>
                </a:spcBef>
              </a:pPr>
              <a:r>
                <a:rPr lang="en-US" sz="1400" dirty="0"/>
                <a:t>Data Power Services</a:t>
              </a:r>
            </a:p>
          </p:txBody>
        </p:sp>
      </p:grpSp>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a:xfrm>
            <a:off x="625091" y="154263"/>
            <a:ext cx="10058400" cy="1143000"/>
          </a:xfrm>
        </p:spPr>
        <p:txBody>
          <a:bodyPr>
            <a:normAutofit fontScale="90000"/>
          </a:bodyPr>
          <a:lstStyle/>
          <a:p>
            <a:r>
              <a:rPr lang="en-US" dirty="0"/>
              <a:t>Root cause of pressure loss?     Friction – resistance to fluid flow</a:t>
            </a:r>
            <a:br>
              <a:rPr lang="en-US" dirty="0"/>
            </a:br>
            <a:endParaRPr lang="en-US" dirty="0"/>
          </a:p>
        </p:txBody>
      </p:sp>
      <p:sp>
        <p:nvSpPr>
          <p:cNvPr id="4" name="Content Placeholder 3">
            <a:extLst>
              <a:ext uri="{FF2B5EF4-FFF2-40B4-BE49-F238E27FC236}">
                <a16:creationId xmlns:a16="http://schemas.microsoft.com/office/drawing/2014/main" id="{F2AB9778-5F7B-4E96-BC6D-9E4B8583F671}"/>
              </a:ext>
            </a:extLst>
          </p:cNvPr>
          <p:cNvSpPr>
            <a:spLocks noGrp="1"/>
          </p:cNvSpPr>
          <p:nvPr>
            <p:ph sz="quarter" idx="2"/>
          </p:nvPr>
        </p:nvSpPr>
        <p:spPr>
          <a:xfrm>
            <a:off x="609600" y="2362200"/>
            <a:ext cx="4876800" cy="3505200"/>
          </a:xfrm>
        </p:spPr>
        <p:txBody>
          <a:bodyPr>
            <a:normAutofit fontScale="77500" lnSpcReduction="20000"/>
          </a:bodyPr>
          <a:lstStyle/>
          <a:p>
            <a:r>
              <a:rPr lang="en-US" dirty="0"/>
              <a:t>Friction loss occurs as a fluid flows through a conduit.</a:t>
            </a:r>
          </a:p>
          <a:p>
            <a:pPr lvl="1"/>
            <a:r>
              <a:rPr lang="en-US" dirty="0"/>
              <a:t>Piping</a:t>
            </a:r>
          </a:p>
          <a:p>
            <a:pPr lvl="1"/>
            <a:r>
              <a:rPr lang="en-US" dirty="0"/>
              <a:t>Valves</a:t>
            </a:r>
          </a:p>
          <a:p>
            <a:pPr lvl="1"/>
            <a:r>
              <a:rPr lang="en-US" dirty="0"/>
              <a:t>Pipe fittings elbow, tees, reducers</a:t>
            </a:r>
          </a:p>
          <a:p>
            <a:pPr lvl="1"/>
            <a:r>
              <a:rPr lang="en-US" dirty="0"/>
              <a:t>Hoses &amp; hose fittings</a:t>
            </a:r>
          </a:p>
          <a:p>
            <a:pPr lvl="1"/>
            <a:endParaRPr lang="en-US" dirty="0"/>
          </a:p>
          <a:p>
            <a:pPr lvl="1"/>
            <a:r>
              <a:rPr lang="en-US" dirty="0"/>
              <a:t>Every element that compressed air flows through in the system causes pressure loss.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29BEE183-B5EC-43DB-AE1E-EBA93D921EC8}"/>
                  </a:ext>
                </a:extLst>
              </p:cNvPr>
              <p:cNvSpPr>
                <a:spLocks noGrp="1"/>
              </p:cNvSpPr>
              <p:nvPr>
                <p:ph sz="quarter" idx="4"/>
              </p:nvPr>
            </p:nvSpPr>
            <p:spPr>
              <a:xfrm>
                <a:off x="5829300" y="2362200"/>
                <a:ext cx="4876800" cy="3505200"/>
              </a:xfrm>
            </p:spPr>
            <p:txBody>
              <a:bodyPr>
                <a:normAutofit fontScale="77500" lnSpcReduction="20000"/>
              </a:bodyPr>
              <a:lstStyle/>
              <a:p>
                <a:r>
                  <a:rPr lang="en-US" dirty="0"/>
                  <a:t>Pipe resistance coefficient K</a:t>
                </a:r>
              </a:p>
              <a:p>
                <a:pPr lvl="1"/>
                <a:r>
                  <a:rPr lang="en-US" dirty="0"/>
                  <a:t>Darcy Equation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14:m>
                  <m:oMath xmlns:m="http://schemas.openxmlformats.org/officeDocument/2006/math">
                    <m:r>
                      <a:rPr lang="en-US" smtClean="0">
                        <a:latin typeface="Cambria Math" panose="02040503050406030204" pitchFamily="18" charset="0"/>
                      </a:rPr>
                      <m:t> </m:t>
                    </m:r>
                    <m:r>
                      <a:rPr lang="en-US">
                        <a:latin typeface="Cambria Math" panose="02040503050406030204" pitchFamily="18" charset="0"/>
                      </a:rPr>
                      <m:t>𝐾</m:t>
                    </m:r>
                    <m:r>
                      <a:rPr lang="en-US">
                        <a:latin typeface="Cambria Math" panose="02040503050406030204" pitchFamily="18" charset="0"/>
                      </a:rPr>
                      <m:t>=</m:t>
                    </m:r>
                    <m:r>
                      <a:rPr lang="en-US">
                        <a:latin typeface="Cambria Math" panose="02040503050406030204" pitchFamily="18" charset="0"/>
                      </a:rPr>
                      <m:t>𝑓</m:t>
                    </m:r>
                    <m:f>
                      <m:fPr>
                        <m:ctrlPr>
                          <a:rPr lang="en-US" i="1">
                            <a:latin typeface="Cambria Math" panose="02040503050406030204" pitchFamily="18" charset="0"/>
                          </a:rPr>
                        </m:ctrlPr>
                      </m:fPr>
                      <m:num>
                        <m:r>
                          <a:rPr lang="en-US">
                            <a:latin typeface="Cambria Math" panose="02040503050406030204" pitchFamily="18" charset="0"/>
                          </a:rPr>
                          <m:t>𝐿</m:t>
                        </m:r>
                      </m:num>
                      <m:den>
                        <m:r>
                          <a:rPr lang="en-US">
                            <a:latin typeface="Cambria Math" panose="02040503050406030204" pitchFamily="18" charset="0"/>
                          </a:rPr>
                          <m:t>𝐷</m:t>
                        </m:r>
                      </m:den>
                    </m:f>
                  </m:oMath>
                </a14:m>
                <a:endParaRPr lang="en-US" dirty="0"/>
              </a:p>
              <a:p>
                <a:pPr lvl="2"/>
                <a14:m>
                  <m:oMath xmlns:m="http://schemas.openxmlformats.org/officeDocument/2006/math">
                    <m:r>
                      <a:rPr lang="en-US" smtClean="0">
                        <a:latin typeface="Cambria Math" panose="02040503050406030204" pitchFamily="18" charset="0"/>
                      </a:rPr>
                      <m:t>𝑓</m:t>
                    </m:r>
                    <m:r>
                      <a:rPr lang="en-US" smtClean="0">
                        <a:latin typeface="Cambria Math" panose="02040503050406030204" pitchFamily="18" charset="0"/>
                      </a:rPr>
                      <m:t>=</m:t>
                    </m:r>
                    <m:r>
                      <a:rPr lang="en-US" smtClean="0">
                        <a:latin typeface="Cambria Math" panose="02040503050406030204" pitchFamily="18" charset="0"/>
                      </a:rPr>
                      <m:t>𝐹𝑟𝑖𝑐𝑡𝑖𝑜𝑛</m:t>
                    </m:r>
                    <m:r>
                      <a:rPr lang="en-US" smtClean="0">
                        <a:latin typeface="Cambria Math" panose="02040503050406030204" pitchFamily="18" charset="0"/>
                      </a:rPr>
                      <m:t> </m:t>
                    </m:r>
                    <m:r>
                      <a:rPr lang="en-US">
                        <a:latin typeface="Cambria Math" panose="02040503050406030204" pitchFamily="18" charset="0"/>
                      </a:rPr>
                      <m:t>𝐹𝑎𝑐𝑡𝑜𝑟</m:t>
                    </m:r>
                    <m:r>
                      <a:rPr lang="en-US" smtClean="0">
                        <a:latin typeface="Cambria Math" panose="02040503050406030204" pitchFamily="18" charset="0"/>
                      </a:rPr>
                      <m:t> (</m:t>
                    </m:r>
                    <m:r>
                      <a:rPr lang="en-US" smtClean="0">
                        <a:latin typeface="Cambria Math" panose="02040503050406030204" pitchFamily="18" charset="0"/>
                      </a:rPr>
                      <m:t>𝑀𝑜𝑜𝑑𝑦</m:t>
                    </m:r>
                    <m:r>
                      <a:rPr lang="en-US" smtClean="0">
                        <a:latin typeface="Cambria Math" panose="02040503050406030204" pitchFamily="18" charset="0"/>
                      </a:rPr>
                      <m:t> </m:t>
                    </m:r>
                    <m:r>
                      <a:rPr lang="en-US" smtClean="0">
                        <a:latin typeface="Cambria Math" panose="02040503050406030204" pitchFamily="18" charset="0"/>
                      </a:rPr>
                      <m:t>𝐶h𝑎𝑟𝑡</m:t>
                    </m:r>
                    <m:r>
                      <a:rPr lang="en-US" smtClean="0">
                        <a:latin typeface="Cambria Math" panose="02040503050406030204" pitchFamily="18" charset="0"/>
                      </a:rPr>
                      <m:t>)</m:t>
                    </m:r>
                  </m:oMath>
                </a14:m>
                <a:endParaRPr lang="en-US" dirty="0"/>
              </a:p>
              <a:p>
                <a:pPr lvl="2"/>
                <a14:m>
                  <m:oMath xmlns:m="http://schemas.openxmlformats.org/officeDocument/2006/math">
                    <m:r>
                      <a:rPr lang="en-US" smtClean="0">
                        <a:latin typeface="Cambria Math" panose="02040503050406030204" pitchFamily="18" charset="0"/>
                      </a:rPr>
                      <m:t>𝐿</m:t>
                    </m:r>
                    <m:r>
                      <a:rPr lang="en-US" smtClean="0">
                        <a:latin typeface="Cambria Math" panose="02040503050406030204" pitchFamily="18" charset="0"/>
                      </a:rPr>
                      <m:t>=</m:t>
                    </m:r>
                    <m:r>
                      <a:rPr lang="en-US" smtClean="0">
                        <a:latin typeface="Cambria Math" panose="02040503050406030204" pitchFamily="18" charset="0"/>
                      </a:rPr>
                      <m:t>𝑃𝑖𝑝𝑒</m:t>
                    </m:r>
                    <m:r>
                      <a:rPr lang="en-US" smtClean="0">
                        <a:latin typeface="Cambria Math" panose="02040503050406030204" pitchFamily="18" charset="0"/>
                      </a:rPr>
                      <m:t> </m:t>
                    </m:r>
                    <m:r>
                      <a:rPr lang="en-US">
                        <a:latin typeface="Cambria Math" panose="02040503050406030204" pitchFamily="18" charset="0"/>
                      </a:rPr>
                      <m:t>𝐿𝑒𝑛𝑔𝑡h</m:t>
                    </m:r>
                    <m:r>
                      <a:rPr lang="en-US" smtClean="0">
                        <a:latin typeface="Cambria Math" panose="02040503050406030204" pitchFamily="18" charset="0"/>
                      </a:rPr>
                      <m:t> </m:t>
                    </m:r>
                    <m:r>
                      <a:rPr lang="en-US">
                        <a:latin typeface="Cambria Math" panose="02040503050406030204" pitchFamily="18" charset="0"/>
                      </a:rPr>
                      <m:t>(</m:t>
                    </m:r>
                    <m:r>
                      <a:rPr lang="en-US">
                        <a:latin typeface="Cambria Math" panose="02040503050406030204" pitchFamily="18" charset="0"/>
                      </a:rPr>
                      <m:t>𝑓𝑡</m:t>
                    </m:r>
                    <m:r>
                      <a:rPr lang="en-US">
                        <a:latin typeface="Cambria Math" panose="02040503050406030204" pitchFamily="18" charset="0"/>
                      </a:rPr>
                      <m:t>)</m:t>
                    </m:r>
                  </m:oMath>
                </a14:m>
                <a:endParaRPr lang="en-US" dirty="0"/>
              </a:p>
              <a:p>
                <a:pPr lvl="2"/>
                <a14:m>
                  <m:oMath xmlns:m="http://schemas.openxmlformats.org/officeDocument/2006/math">
                    <m:r>
                      <a:rPr lang="en-US" smtClean="0">
                        <a:latin typeface="Cambria Math" panose="02040503050406030204" pitchFamily="18" charset="0"/>
                      </a:rPr>
                      <m:t>𝐷</m:t>
                    </m:r>
                    <m:r>
                      <a:rPr lang="en-US" smtClean="0">
                        <a:latin typeface="Cambria Math" panose="02040503050406030204" pitchFamily="18" charset="0"/>
                      </a:rPr>
                      <m:t>=</m:t>
                    </m:r>
                    <m:r>
                      <a:rPr lang="en-US" smtClean="0">
                        <a:latin typeface="Cambria Math" panose="02040503050406030204" pitchFamily="18" charset="0"/>
                      </a:rPr>
                      <m:t>𝐼𝑛𝑡𝑒𝑟𝑛𝑎𝑙</m:t>
                    </m:r>
                    <m:r>
                      <a:rPr lang="en-US" smtClean="0">
                        <a:latin typeface="Cambria Math" panose="02040503050406030204" pitchFamily="18" charset="0"/>
                      </a:rPr>
                      <m:t> </m:t>
                    </m:r>
                    <m:r>
                      <a:rPr lang="en-US">
                        <a:latin typeface="Cambria Math" panose="02040503050406030204" pitchFamily="18" charset="0"/>
                      </a:rPr>
                      <m:t>𝑃𝑖𝑝𝑒</m:t>
                    </m:r>
                    <m:r>
                      <a:rPr lang="en-US" smtClean="0">
                        <a:latin typeface="Cambria Math" panose="02040503050406030204" pitchFamily="18" charset="0"/>
                      </a:rPr>
                      <m:t> </m:t>
                    </m:r>
                    <m:r>
                      <a:rPr lang="en-US">
                        <a:latin typeface="Cambria Math" panose="02040503050406030204" pitchFamily="18" charset="0"/>
                      </a:rPr>
                      <m:t>𝐷𝑖𝑎</m:t>
                    </m:r>
                    <m:r>
                      <a:rPr lang="en-US" smtClean="0">
                        <a:latin typeface="Cambria Math" panose="02040503050406030204" pitchFamily="18" charset="0"/>
                      </a:rPr>
                      <m:t>.</m:t>
                    </m:r>
                    <m:d>
                      <m:dPr>
                        <m:ctrlPr>
                          <a:rPr lang="en-US" i="1">
                            <a:latin typeface="Cambria Math" panose="02040503050406030204" pitchFamily="18" charset="0"/>
                          </a:rPr>
                        </m:ctrlPr>
                      </m:dPr>
                      <m:e>
                        <m:r>
                          <a:rPr lang="en-US">
                            <a:latin typeface="Cambria Math" panose="02040503050406030204" pitchFamily="18" charset="0"/>
                          </a:rPr>
                          <m:t>𝑓𝑡</m:t>
                        </m:r>
                      </m:e>
                    </m:d>
                  </m:oMath>
                </a14:m>
                <a:endParaRPr lang="en-US" dirty="0"/>
              </a:p>
            </p:txBody>
          </p:sp>
        </mc:Choice>
        <mc:Fallback xmlns="">
          <p:sp>
            <p:nvSpPr>
              <p:cNvPr id="5" name="Content Placeholder 4">
                <a:extLst>
                  <a:ext uri="{FF2B5EF4-FFF2-40B4-BE49-F238E27FC236}">
                    <a16:creationId xmlns:a16="http://schemas.microsoft.com/office/drawing/2014/main" id="{29BEE183-B5EC-43DB-AE1E-EBA93D921EC8}"/>
                  </a:ext>
                </a:extLst>
              </p:cNvPr>
              <p:cNvSpPr>
                <a:spLocks noGrp="1" noRot="1" noChangeAspect="1" noMove="1" noResize="1" noEditPoints="1" noAdjustHandles="1" noChangeArrowheads="1" noChangeShapeType="1" noTextEdit="1"/>
              </p:cNvSpPr>
              <p:nvPr>
                <p:ph sz="quarter" idx="4"/>
              </p:nvPr>
            </p:nvSpPr>
            <p:spPr>
              <a:xfrm>
                <a:off x="5829300" y="2362200"/>
                <a:ext cx="4876800" cy="3505200"/>
              </a:xfrm>
              <a:blipFill>
                <a:blip r:embed="rId3"/>
                <a:stretch>
                  <a:fillRect l="-125" t="-2609"/>
                </a:stretch>
              </a:blipFill>
            </p:spPr>
            <p:txBody>
              <a:bodyPr/>
              <a:lstStyle/>
              <a:p>
                <a:r>
                  <a:rPr lang="en-US">
                    <a:noFill/>
                  </a:rPr>
                  <a:t> </a:t>
                </a:r>
              </a:p>
            </p:txBody>
          </p:sp>
        </mc:Fallback>
      </mc:AlternateContent>
      <p:sp>
        <p:nvSpPr>
          <p:cNvPr id="16" name="Text Placeholder 15">
            <a:extLst>
              <a:ext uri="{FF2B5EF4-FFF2-40B4-BE49-F238E27FC236}">
                <a16:creationId xmlns:a16="http://schemas.microsoft.com/office/drawing/2014/main" id="{9032275B-77C3-478E-A5EC-6894FA72A86F}"/>
              </a:ext>
            </a:extLst>
          </p:cNvPr>
          <p:cNvSpPr>
            <a:spLocks noGrp="1"/>
          </p:cNvSpPr>
          <p:nvPr>
            <p:ph type="body" sz="quarter" idx="1"/>
          </p:nvPr>
        </p:nvSpPr>
        <p:spPr/>
        <p:txBody>
          <a:bodyPr/>
          <a:lstStyle/>
          <a:p>
            <a:r>
              <a:rPr lang="en-US" dirty="0"/>
              <a:t>Friction Loss</a:t>
            </a:r>
          </a:p>
        </p:txBody>
      </p:sp>
      <p:sp>
        <p:nvSpPr>
          <p:cNvPr id="17" name="Text Placeholder 16">
            <a:extLst>
              <a:ext uri="{FF2B5EF4-FFF2-40B4-BE49-F238E27FC236}">
                <a16:creationId xmlns:a16="http://schemas.microsoft.com/office/drawing/2014/main" id="{9058A49C-C2D4-475C-9283-72DF1A43E73A}"/>
              </a:ext>
            </a:extLst>
          </p:cNvPr>
          <p:cNvSpPr>
            <a:spLocks noGrp="1"/>
          </p:cNvSpPr>
          <p:nvPr>
            <p:ph type="body" sz="quarter" idx="3"/>
          </p:nvPr>
        </p:nvSpPr>
        <p:spPr/>
        <p:txBody>
          <a:bodyPr/>
          <a:lstStyle/>
          <a:p>
            <a:r>
              <a:rPr lang="en-US" dirty="0"/>
              <a:t>Darcy-</a:t>
            </a:r>
            <a:r>
              <a:rPr lang="en-US" dirty="0" err="1"/>
              <a:t>Weisbach</a:t>
            </a:r>
            <a:r>
              <a:rPr lang="en-US" dirty="0"/>
              <a:t> Equation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02A7DB-F35D-4C2F-8EDE-5CE22D9790DD}"/>
                  </a:ext>
                </a:extLst>
              </p:cNvPr>
              <p:cNvSpPr txBox="1"/>
              <p:nvPr/>
            </p:nvSpPr>
            <p:spPr>
              <a:xfrm>
                <a:off x="6121121" y="2971800"/>
                <a:ext cx="1866883" cy="7638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𝛥</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𝑃</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𝜌</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𝐾</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𝑣</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144</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𝑔</m:t>
                              </m:r>
                            </m:e>
                          </m:d>
                        </m:den>
                      </m:f>
                    </m:oMath>
                  </m:oMathPara>
                </a14:m>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10" name="TextBox 9">
                <a:extLst>
                  <a:ext uri="{FF2B5EF4-FFF2-40B4-BE49-F238E27FC236}">
                    <a16:creationId xmlns:a16="http://schemas.microsoft.com/office/drawing/2014/main" id="{4C02A7DB-F35D-4C2F-8EDE-5CE22D9790DD}"/>
                  </a:ext>
                </a:extLst>
              </p:cNvPr>
              <p:cNvSpPr txBox="1">
                <a:spLocks noRot="1" noChangeAspect="1" noMove="1" noResize="1" noEditPoints="1" noAdjustHandles="1" noChangeArrowheads="1" noChangeShapeType="1" noTextEdit="1"/>
              </p:cNvSpPr>
              <p:nvPr/>
            </p:nvSpPr>
            <p:spPr>
              <a:xfrm>
                <a:off x="6121121" y="2971800"/>
                <a:ext cx="1866883" cy="76386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8FDF85D-1785-4CBB-A2F7-D8F70AA9196F}"/>
                  </a:ext>
                </a:extLst>
              </p:cNvPr>
              <p:cNvSpPr txBox="1"/>
              <p:nvPr/>
            </p:nvSpPr>
            <p:spPr>
              <a:xfrm>
                <a:off x="9067800" y="2777516"/>
                <a:ext cx="2664487" cy="19162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m:rPr>
                        <m:nor/>
                      </m:rPr>
                      <a:rPr kumimoji="0" lang="en-US" sz="12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Where</m:t>
                    </m:r>
                    <m:r>
                      <m:rPr>
                        <m:nor/>
                      </m:rPr>
                      <a:rPr kumimoji="0" lang="en-US" sz="12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𝜌</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𝐹𝑙𝑢𝑖𝑑</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𝐷𝑒𝑛𝑠𝑖𝑡𝑦</m:t>
                    </m:r>
                    <m:d>
                      <m:d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dPr>
                      <m:e>
                        <m:f>
                          <m:f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fPr>
                          <m:num>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𝑙𝑏</m:t>
                            </m:r>
                          </m:num>
                          <m:den>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𝑓</m:t>
                            </m:r>
                            <m:sSup>
                              <m:sSup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sSupPr>
                              <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𝑡</m:t>
                                </m:r>
                              </m:e>
                              <m:sup>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3</m:t>
                                </m:r>
                              </m:sup>
                            </m:sSup>
                          </m:den>
                        </m:f>
                      </m:e>
                    </m:d>
                  </m:oMath>
                </a14:m>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𝐾</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𝑅𝑒𝑠𝑡𝑖𝑡𝑎𝑛𝑐𝑒</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𝐶𝑜𝑒𝑓𝑓𝑖𝑐𝑖𝑒𝑛𝑡</m:t>
                      </m:r>
                    </m:oMath>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𝑣</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𝐹𝑙𝑢𝑖𝑑</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𝑉𝑒𝑙𝑜𝑐𝑖𝑡𝑦</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 </m:t>
                      </m:r>
                      <m:d>
                        <m:d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dPr>
                        <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𝑓𝑡</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𝑠𝑒𝑐</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e>
                      </m:d>
                    </m:oMath>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𝑔</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𝐴𝑐𝑐𝑒𝑙𝑒𝑟𝑎𝑡𝑖𝑜𝑛</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𝑜𝑓𝑔𝑟𝑎𝑣𝑖𝑡𝑦</m:t>
                      </m:r>
                    </m:oMath>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32.2</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𝑓𝑡</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func>
                        <m:func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funcPr>
                        <m:fNa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𝑠𝑒𝑐</m:t>
                          </m:r>
                        </m:fName>
                        <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e>
                      </m:func>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func>
                        <m:func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funcPr>
                        <m:fNa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𝑠𝑒𝑐</m:t>
                          </m:r>
                        </m:fName>
                        <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e>
                      </m:func>
                    </m:oMath>
                    <m:oMath xmlns:m="http://schemas.openxmlformats.org/officeDocument/2006/math">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𝛥</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𝑃</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𝑃𝑟𝑒𝑠𝑠𝑢𝑟𝑒</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𝐷𝑟𝑜𝑝</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mn-cs"/>
                        </a:rPr>
                        <m:t> </m:t>
                      </m:r>
                      <m:d>
                        <m:dPr>
                          <m:ctrlP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ctrlPr>
                        </m:dPr>
                        <m:e>
                          <m:r>
                            <a:rPr kumimoji="0" lang="en-US" sz="12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𝑝𝑠𝑖</m:t>
                          </m:r>
                        </m:e>
                      </m:d>
                    </m:oMath>
                  </m:oMathPara>
                </a14:m>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12" name="TextBox 11">
                <a:extLst>
                  <a:ext uri="{FF2B5EF4-FFF2-40B4-BE49-F238E27FC236}">
                    <a16:creationId xmlns:a16="http://schemas.microsoft.com/office/drawing/2014/main" id="{08FDF85D-1785-4CBB-A2F7-D8F70AA9196F}"/>
                  </a:ext>
                </a:extLst>
              </p:cNvPr>
              <p:cNvSpPr txBox="1">
                <a:spLocks noRot="1" noChangeAspect="1" noMove="1" noResize="1" noEditPoints="1" noAdjustHandles="1" noChangeArrowheads="1" noChangeShapeType="1" noTextEdit="1"/>
              </p:cNvSpPr>
              <p:nvPr/>
            </p:nvSpPr>
            <p:spPr>
              <a:xfrm>
                <a:off x="9067800" y="2777516"/>
                <a:ext cx="2664487" cy="191629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35868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368480-926B-45CC-969D-826929B630D6}"/>
              </a:ext>
            </a:extLst>
          </p:cNvPr>
          <p:cNvSpPr>
            <a:spLocks noGrp="1"/>
          </p:cNvSpPr>
          <p:nvPr>
            <p:ph type="title"/>
          </p:nvPr>
        </p:nvSpPr>
        <p:spPr/>
        <p:txBody>
          <a:bodyPr/>
          <a:lstStyle/>
          <a:p>
            <a:r>
              <a:rPr lang="en-US" dirty="0"/>
              <a:t>Pressure Loss −vs− Pipe Length</a:t>
            </a:r>
          </a:p>
        </p:txBody>
      </p:sp>
      <p:sp>
        <p:nvSpPr>
          <p:cNvPr id="6" name="Content Placeholder 5">
            <a:extLst>
              <a:ext uri="{FF2B5EF4-FFF2-40B4-BE49-F238E27FC236}">
                <a16:creationId xmlns:a16="http://schemas.microsoft.com/office/drawing/2014/main" id="{B2629288-8263-43AF-8B14-93C1DF1863B2}"/>
              </a:ext>
            </a:extLst>
          </p:cNvPr>
          <p:cNvSpPr>
            <a:spLocks noGrp="1"/>
          </p:cNvSpPr>
          <p:nvPr>
            <p:ph sz="quarter" idx="1"/>
          </p:nvPr>
        </p:nvSpPr>
        <p:spPr/>
        <p:txBody>
          <a:bodyPr>
            <a:normAutofit lnSpcReduction="10000"/>
          </a:bodyPr>
          <a:lstStyle/>
          <a:p>
            <a:r>
              <a:rPr lang="en-US" dirty="0"/>
              <a:t>Pressure Loss is directly proportional to the pipe length.</a:t>
            </a:r>
          </a:p>
          <a:p>
            <a:endParaRPr lang="en-US" dirty="0"/>
          </a:p>
          <a:p>
            <a:r>
              <a:rPr lang="en-US" dirty="0"/>
              <a:t>What about pipe fittings &amp; valves?</a:t>
            </a:r>
          </a:p>
          <a:p>
            <a:pPr lvl="1"/>
            <a:r>
              <a:rPr lang="en-US" dirty="0"/>
              <a:t>Equivalent Length L/D method*</a:t>
            </a:r>
          </a:p>
          <a:p>
            <a:pPr lvl="2"/>
            <a:r>
              <a:rPr lang="en-US" dirty="0"/>
              <a:t>90</a:t>
            </a:r>
            <a:r>
              <a:rPr lang="en-US" baseline="30000" dirty="0"/>
              <a:t>O</a:t>
            </a:r>
            <a:r>
              <a:rPr lang="en-US" dirty="0"/>
              <a:t> elbow L/D = 30</a:t>
            </a:r>
          </a:p>
          <a:p>
            <a:pPr lvl="2"/>
            <a:r>
              <a:rPr lang="en-US" dirty="0"/>
              <a:t>90</a:t>
            </a:r>
            <a:r>
              <a:rPr lang="en-US" baseline="30000" dirty="0"/>
              <a:t>O</a:t>
            </a:r>
            <a:r>
              <a:rPr lang="en-US" dirty="0"/>
              <a:t> long radius elbow L/D = 16</a:t>
            </a:r>
          </a:p>
          <a:p>
            <a:pPr lvl="2"/>
            <a:r>
              <a:rPr lang="en-US" dirty="0"/>
              <a:t>2” Sched 40 I.D. = 2.067” = 0.172 ft.</a:t>
            </a:r>
          </a:p>
          <a:p>
            <a:pPr lvl="2"/>
            <a:r>
              <a:rPr lang="en-US" dirty="0"/>
              <a:t>90</a:t>
            </a:r>
            <a:r>
              <a:rPr lang="en-US" baseline="30000" dirty="0"/>
              <a:t>O</a:t>
            </a:r>
            <a:r>
              <a:rPr lang="en-US" dirty="0"/>
              <a:t> elbow = 5.16 ft.</a:t>
            </a:r>
          </a:p>
          <a:p>
            <a:pPr lvl="2"/>
            <a:r>
              <a:rPr lang="en-US" dirty="0"/>
              <a:t>90</a:t>
            </a:r>
            <a:r>
              <a:rPr lang="en-US" baseline="30000" dirty="0"/>
              <a:t>O</a:t>
            </a:r>
            <a:r>
              <a:rPr lang="en-US" dirty="0"/>
              <a:t> long radius elbow = 3.44 ft.</a:t>
            </a:r>
          </a:p>
        </p:txBody>
      </p:sp>
      <p:sp>
        <p:nvSpPr>
          <p:cNvPr id="7" name="TextBox 6">
            <a:extLst>
              <a:ext uri="{FF2B5EF4-FFF2-40B4-BE49-F238E27FC236}">
                <a16:creationId xmlns:a16="http://schemas.microsoft.com/office/drawing/2014/main" id="{4044AF4E-68E7-4005-BC98-67EAC154EA6F}"/>
              </a:ext>
            </a:extLst>
          </p:cNvPr>
          <p:cNvSpPr txBox="1"/>
          <p:nvPr/>
        </p:nvSpPr>
        <p:spPr>
          <a:xfrm>
            <a:off x="2667000" y="5788840"/>
            <a:ext cx="6629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*Baumeister – Mark’s Standard Handbook for Mechanical Engineers, 8</a:t>
            </a:r>
            <a:r>
              <a:rPr kumimoji="0" lang="en-US" sz="1200" b="0" i="0" u="none" strike="noStrike" kern="1200" cap="none" spc="0" normalizeH="0" baseline="30000" noProof="0" dirty="0">
                <a:ln>
                  <a:noFill/>
                </a:ln>
                <a:solidFill>
                  <a:srgbClr val="000000"/>
                </a:solidFill>
                <a:effectLst/>
                <a:uLnTx/>
                <a:uFillTx/>
                <a:latin typeface="Arial"/>
                <a:ea typeface="+mn-ea"/>
                <a:cs typeface="+mn-cs"/>
              </a:rPr>
              <a:t>th</a:t>
            </a:r>
            <a:r>
              <a:rPr kumimoji="0" lang="en-US" sz="1200" b="0" i="0" u="none" strike="noStrike" kern="1200" cap="none" spc="0" normalizeH="0" baseline="0" noProof="0" dirty="0">
                <a:ln>
                  <a:noFill/>
                </a:ln>
                <a:solidFill>
                  <a:srgbClr val="000000"/>
                </a:solidFill>
                <a:effectLst/>
                <a:uLnTx/>
                <a:uFillTx/>
                <a:latin typeface="Arial"/>
                <a:ea typeface="+mn-ea"/>
                <a:cs typeface="+mn-cs"/>
              </a:rPr>
              <a:t> ed. Table 11; p 3-58.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Content Placeholder 10">
            <a:extLst>
              <a:ext uri="{FF2B5EF4-FFF2-40B4-BE49-F238E27FC236}">
                <a16:creationId xmlns:a16="http://schemas.microsoft.com/office/drawing/2014/main" id="{755E1D68-9C06-4E1E-9D48-7CEA3415902E}"/>
              </a:ext>
            </a:extLst>
          </p:cNvPr>
          <p:cNvPicPr>
            <a:picLocks noGrp="1" noChangeAspect="1"/>
          </p:cNvPicPr>
          <p:nvPr>
            <p:ph sz="quarter" idx="2"/>
          </p:nvPr>
        </p:nvPicPr>
        <p:blipFill>
          <a:blip r:embed="rId2" cstate="email">
            <a:extLst>
              <a:ext uri="{28A0092B-C50C-407E-A947-70E740481C1C}">
                <a14:useLocalDpi xmlns:a14="http://schemas.microsoft.com/office/drawing/2010/main"/>
              </a:ext>
            </a:extLst>
          </a:blip>
          <a:stretch>
            <a:fillRect/>
          </a:stretch>
        </p:blipFill>
        <p:spPr>
          <a:xfrm>
            <a:off x="7467600" y="1046977"/>
            <a:ext cx="3300746" cy="3886200"/>
          </a:xfrm>
        </p:spPr>
      </p:pic>
      <p:sp>
        <p:nvSpPr>
          <p:cNvPr id="13" name="TextBox 12">
            <a:extLst>
              <a:ext uri="{FF2B5EF4-FFF2-40B4-BE49-F238E27FC236}">
                <a16:creationId xmlns:a16="http://schemas.microsoft.com/office/drawing/2014/main" id="{714A0E04-D80F-4D8D-B0FA-7A7E4F53C5F9}"/>
              </a:ext>
            </a:extLst>
          </p:cNvPr>
          <p:cNvSpPr txBox="1"/>
          <p:nvPr/>
        </p:nvSpPr>
        <p:spPr>
          <a:xfrm>
            <a:off x="7239000" y="4794677"/>
            <a:ext cx="3810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Crane Technical Paper No. 410 twenty-fifth printing 1991, p A-29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Metric Version also available SI Units</a:t>
            </a:r>
          </a:p>
        </p:txBody>
      </p:sp>
    </p:spTree>
    <p:extLst>
      <p:ext uri="{BB962C8B-B14F-4D97-AF65-F5344CB8AC3E}">
        <p14:creationId xmlns:p14="http://schemas.microsoft.com/office/powerpoint/2010/main" val="333751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69B3-2404-4DEE-BEBF-DCA6CE9B1DA9}"/>
              </a:ext>
            </a:extLst>
          </p:cNvPr>
          <p:cNvSpPr>
            <a:spLocks noGrp="1"/>
          </p:cNvSpPr>
          <p:nvPr>
            <p:ph type="title"/>
          </p:nvPr>
        </p:nvSpPr>
        <p:spPr/>
        <p:txBody>
          <a:bodyPr/>
          <a:lstStyle/>
          <a:p>
            <a:r>
              <a:rPr lang="en-US" dirty="0"/>
              <a:t>Equivalent Length Method for piping pressure loss</a:t>
            </a:r>
          </a:p>
        </p:txBody>
      </p:sp>
      <p:pic>
        <p:nvPicPr>
          <p:cNvPr id="5" name="Picture 4">
            <a:extLst>
              <a:ext uri="{FF2B5EF4-FFF2-40B4-BE49-F238E27FC236}">
                <a16:creationId xmlns:a16="http://schemas.microsoft.com/office/drawing/2014/main" id="{7929E3EF-0732-481D-B585-B73BDEFD629B}"/>
              </a:ext>
            </a:extLst>
          </p:cNvPr>
          <p:cNvPicPr>
            <a:picLocks noChangeAspect="1"/>
          </p:cNvPicPr>
          <p:nvPr/>
        </p:nvPicPr>
        <p:blipFill rotWithShape="1">
          <a:blip r:embed="rId2"/>
          <a:srcRect l="-1116" t="-345" r="-484" b="4598"/>
          <a:stretch/>
        </p:blipFill>
        <p:spPr>
          <a:xfrm>
            <a:off x="4969054" y="1066800"/>
            <a:ext cx="7270099" cy="4343400"/>
          </a:xfrm>
          <a:prstGeom prst="rect">
            <a:avLst/>
          </a:prstGeom>
        </p:spPr>
      </p:pic>
      <p:pic>
        <p:nvPicPr>
          <p:cNvPr id="7" name="Content Placeholder 6">
            <a:extLst>
              <a:ext uri="{FF2B5EF4-FFF2-40B4-BE49-F238E27FC236}">
                <a16:creationId xmlns:a16="http://schemas.microsoft.com/office/drawing/2014/main" id="{0535734F-3AD1-46B8-9127-76C30DA0A158}"/>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53554" y="1097782"/>
            <a:ext cx="4684518" cy="4767694"/>
          </a:xfrm>
        </p:spPr>
      </p:pic>
    </p:spTree>
    <p:extLst>
      <p:ext uri="{BB962C8B-B14F-4D97-AF65-F5344CB8AC3E}">
        <p14:creationId xmlns:p14="http://schemas.microsoft.com/office/powerpoint/2010/main" val="13546980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1_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6419D6D1-90E7-449C-A67D-C107193B8152}"/>
    </a:ext>
  </a:extLst>
</a:theme>
</file>

<file path=ppt/theme/theme3.xml><?xml version="1.0" encoding="utf-8"?>
<a:theme xmlns:a="http://schemas.openxmlformats.org/drawingml/2006/main" name="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D6F0A965-5CD2-42D3-A6E0-C09BA9FC08D9}"/>
    </a:ext>
  </a:extLst>
</a:theme>
</file>

<file path=ppt/theme/theme4.xml><?xml version="1.0" encoding="utf-8"?>
<a:theme xmlns:a="http://schemas.openxmlformats.org/drawingml/2006/main" name="1_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B7C65F4E-CB7A-4CA7-B357-4EEB1EFA3E15}"/>
    </a:ext>
  </a:extLst>
</a:theme>
</file>

<file path=ppt/theme/theme5.xml><?xml version="1.0" encoding="utf-8"?>
<a:theme xmlns:a="http://schemas.openxmlformats.org/drawingml/2006/main" name="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38ADC0F5-7C39-4C0C-9CC3-6C61C72077A6}"/>
    </a:ext>
  </a:extLst>
</a:theme>
</file>

<file path=ppt/theme/theme6.xml><?xml version="1.0" encoding="utf-8"?>
<a:theme xmlns:a="http://schemas.openxmlformats.org/drawingml/2006/main" name="2_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6419D6D1-90E7-449C-A67D-C107193B8152}"/>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709169-BB54-4640-B0FD-2AF75405359E}" vid="{740DA90A-A47D-499C-B4F1-12564DD4F84D}"/>
    </a:ext>
  </a:extLst>
</a:theme>
</file>

<file path=ppt/theme/theme8.xml><?xml version="1.0" encoding="utf-8"?>
<a:theme xmlns:a="http://schemas.openxmlformats.org/drawingml/2006/main" name="1_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38ADC0F5-7C39-4C0C-9CC3-6C61C72077A6}"/>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709169-BB54-4640-B0FD-2AF75405359E}" vid="{740DA90A-A47D-499C-B4F1-12564DD4F84D}"/>
    </a:ext>
  </a:extLst>
</a:theme>
</file>

<file path=docProps/app.xml><?xml version="1.0" encoding="utf-8"?>
<Properties xmlns="http://schemas.openxmlformats.org/officeDocument/2006/extended-properties" xmlns:vt="http://schemas.openxmlformats.org/officeDocument/2006/docPropsVTypes">
  <TotalTime>918</TotalTime>
  <Words>3326</Words>
  <Application>Microsoft Office PowerPoint</Application>
  <PresentationFormat>Widescreen</PresentationFormat>
  <Paragraphs>548</Paragraphs>
  <Slides>54</Slides>
  <Notes>7</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54</vt:i4>
      </vt:variant>
    </vt:vector>
  </HeadingPairs>
  <TitlesOfParts>
    <vt:vector size="75" baseType="lpstr">
      <vt:lpstr>Acumin Pro Black</vt:lpstr>
      <vt:lpstr>Acumin Pro Condensed</vt:lpstr>
      <vt:lpstr>Acumin Pro Condensed Black</vt:lpstr>
      <vt:lpstr>Acumin Pro Condensed Semibold</vt:lpstr>
      <vt:lpstr>Acumin Pro SemiCondensed</vt:lpstr>
      <vt:lpstr>Arial</vt:lpstr>
      <vt:lpstr>Calibri</vt:lpstr>
      <vt:lpstr>Cambria Math</vt:lpstr>
      <vt:lpstr>Courier New</vt:lpstr>
      <vt:lpstr>Times New Roman</vt:lpstr>
      <vt:lpstr>Wingdings</vt:lpstr>
      <vt:lpstr>BP Expo PowerPoint Template</vt:lpstr>
      <vt:lpstr>template-wrong</vt:lpstr>
      <vt:lpstr>Content Slide</vt:lpstr>
      <vt:lpstr>1_template-wrong</vt:lpstr>
      <vt:lpstr>Divider Slide</vt:lpstr>
      <vt:lpstr>2_template-wrong</vt:lpstr>
      <vt:lpstr>3_Custom Design</vt:lpstr>
      <vt:lpstr>1_Divider Slide</vt:lpstr>
      <vt:lpstr>2_Custom Design</vt:lpstr>
      <vt:lpstr>1_BP Expo PowerPoint Template</vt:lpstr>
      <vt:lpstr>PowerPoint Presentation</vt:lpstr>
      <vt:lpstr>Q&amp;A Format</vt:lpstr>
      <vt:lpstr>Handouts</vt:lpstr>
      <vt:lpstr>Disclaimer</vt:lpstr>
      <vt:lpstr>PowerPoint Presentation</vt:lpstr>
      <vt:lpstr>About the Speaker</vt:lpstr>
      <vt:lpstr>Root cause of pressure loss?     Friction – resistance to fluid flow </vt:lpstr>
      <vt:lpstr>Pressure Loss −vs− Pipe Length</vt:lpstr>
      <vt:lpstr>Equivalent Length Method for piping pressure loss</vt:lpstr>
      <vt:lpstr>Equivalent Length Method for piping pressure loss</vt:lpstr>
      <vt:lpstr>Compressed Air System Operating parameters that impact pressure drop</vt:lpstr>
      <vt:lpstr>Pressure Loss from the source to tool ≤ 10%</vt:lpstr>
      <vt:lpstr>Compressed Air System Pressure Profile</vt:lpstr>
      <vt:lpstr>Compressed Air System Operating parameters that impact pressure drop</vt:lpstr>
      <vt:lpstr>Piping restrictions and Pressure drop </vt:lpstr>
      <vt:lpstr>Excessive length of undersize hose</vt:lpstr>
      <vt:lpstr>Printed circuit board drills &amp; routers</vt:lpstr>
      <vt:lpstr>Hose &amp; pipe length</vt:lpstr>
      <vt:lpstr>Hose</vt:lpstr>
      <vt:lpstr>More hose                                                Air hose safety</vt:lpstr>
      <vt:lpstr>More hose                                                Air hose safety</vt:lpstr>
      <vt:lpstr>Hose connection</vt:lpstr>
      <vt:lpstr>Abandoned Main Line Compressed Air Filter</vt:lpstr>
      <vt:lpstr>Abandoned Orifice Plate Flow Meter</vt:lpstr>
      <vt:lpstr>High Velocity and Pressure Loss</vt:lpstr>
      <vt:lpstr>Compressed Air Velocity</vt:lpstr>
      <vt:lpstr>Increased air demand &amp; compressor capacity.   Pipe Size ??? </vt:lpstr>
      <vt:lpstr>Increased air demand &amp; compressor capacity. ↑ Pressure ↑</vt:lpstr>
      <vt:lpstr>700 cfm with 1000 ft of pipe – Increase Pipe Size</vt:lpstr>
      <vt:lpstr>700 cfm with 1000 ft of pipe – Optimize Pipe Size &amp; Pressure</vt:lpstr>
      <vt:lpstr>Compressed Air Velocity</vt:lpstr>
      <vt:lpstr>High Velocity = large pressure drop &amp; pressure fluctuations</vt:lpstr>
      <vt:lpstr>Localized Peak Air Demand </vt:lpstr>
      <vt:lpstr>Localized Peak Air Demand – Secondary Storage w/ Refill Control </vt:lpstr>
      <vt:lpstr>Lessons Learned</vt:lpstr>
      <vt:lpstr>About the Speaker</vt:lpstr>
      <vt:lpstr>The “System Approach” to maximizing compressed air system efficiency</vt:lpstr>
      <vt:lpstr>The “system Approach” to maximizing compressed air system efficiency</vt:lpstr>
      <vt:lpstr>The “system Approach” to maximizing compressed air system efficiency</vt:lpstr>
      <vt:lpstr>What is the supply side?</vt:lpstr>
      <vt:lpstr>What is the Demand Side?</vt:lpstr>
      <vt:lpstr>Components of demand</vt:lpstr>
      <vt:lpstr>Components of demand</vt:lpstr>
      <vt:lpstr>Inappropriate uses</vt:lpstr>
      <vt:lpstr>Compressed air vs other energy sources </vt:lpstr>
      <vt:lpstr>leaks</vt:lpstr>
      <vt:lpstr>leaks</vt:lpstr>
      <vt:lpstr>Estimating Leak Load</vt:lpstr>
      <vt:lpstr>Artificial demand</vt:lpstr>
      <vt:lpstr>summary</vt:lpstr>
      <vt:lpstr>Thank you!</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vickman</dc:creator>
  <cp:lastModifiedBy>kimberly vickman</cp:lastModifiedBy>
  <cp:revision>163</cp:revision>
  <dcterms:created xsi:type="dcterms:W3CDTF">2020-08-18T15:55:36Z</dcterms:created>
  <dcterms:modified xsi:type="dcterms:W3CDTF">2021-03-25T17:00:33Z</dcterms:modified>
</cp:coreProperties>
</file>