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4" r:id="rId4"/>
    <p:sldMasterId id="2147483686" r:id="rId5"/>
    <p:sldMasterId id="2147483697" r:id="rId6"/>
    <p:sldMasterId id="2147483699" r:id="rId7"/>
    <p:sldMasterId id="2147483705" r:id="rId8"/>
    <p:sldMasterId id="2147483707" r:id="rId9"/>
    <p:sldMasterId id="2147483713" r:id="rId10"/>
  </p:sldMasterIdLst>
  <p:notesMasterIdLst>
    <p:notesMasterId r:id="rId46"/>
  </p:notesMasterIdLst>
  <p:handoutMasterIdLst>
    <p:handoutMasterId r:id="rId47"/>
  </p:handoutMasterIdLst>
  <p:sldIdLst>
    <p:sldId id="666" r:id="rId11"/>
    <p:sldId id="328" r:id="rId12"/>
    <p:sldId id="329" r:id="rId13"/>
    <p:sldId id="667" r:id="rId14"/>
    <p:sldId id="1821" r:id="rId15"/>
    <p:sldId id="382" r:id="rId16"/>
    <p:sldId id="402" r:id="rId17"/>
    <p:sldId id="1823" r:id="rId18"/>
    <p:sldId id="332" r:id="rId19"/>
    <p:sldId id="333" r:id="rId20"/>
    <p:sldId id="345" r:id="rId21"/>
    <p:sldId id="335" r:id="rId22"/>
    <p:sldId id="346" r:id="rId23"/>
    <p:sldId id="334" r:id="rId24"/>
    <p:sldId id="336" r:id="rId25"/>
    <p:sldId id="337" r:id="rId26"/>
    <p:sldId id="339" r:id="rId27"/>
    <p:sldId id="340" r:id="rId28"/>
    <p:sldId id="341" r:id="rId29"/>
    <p:sldId id="342" r:id="rId30"/>
    <p:sldId id="344" r:id="rId31"/>
    <p:sldId id="343" r:id="rId32"/>
    <p:sldId id="1822" r:id="rId33"/>
    <p:sldId id="456" r:id="rId34"/>
    <p:sldId id="498" r:id="rId35"/>
    <p:sldId id="489" r:id="rId36"/>
    <p:sldId id="501" r:id="rId37"/>
    <p:sldId id="500" r:id="rId38"/>
    <p:sldId id="495" r:id="rId39"/>
    <p:sldId id="502" r:id="rId40"/>
    <p:sldId id="471" r:id="rId41"/>
    <p:sldId id="486" r:id="rId42"/>
    <p:sldId id="673" r:id="rId43"/>
    <p:sldId id="679" r:id="rId44"/>
    <p:sldId id="68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1821"/>
            <p14:sldId id="382"/>
            <p14:sldId id="402"/>
            <p14:sldId id="1823"/>
            <p14:sldId id="332"/>
            <p14:sldId id="333"/>
            <p14:sldId id="345"/>
            <p14:sldId id="335"/>
            <p14:sldId id="346"/>
            <p14:sldId id="334"/>
            <p14:sldId id="336"/>
            <p14:sldId id="337"/>
            <p14:sldId id="339"/>
            <p14:sldId id="340"/>
            <p14:sldId id="341"/>
            <p14:sldId id="342"/>
            <p14:sldId id="344"/>
            <p14:sldId id="343"/>
            <p14:sldId id="1822"/>
            <p14:sldId id="456"/>
            <p14:sldId id="498"/>
            <p14:sldId id="489"/>
            <p14:sldId id="501"/>
            <p14:sldId id="500"/>
            <p14:sldId id="495"/>
            <p14:sldId id="502"/>
            <p14:sldId id="471"/>
            <p14:sldId id="486"/>
          </p14:sldIdLst>
        </p14:section>
        <p14:section name="Default Section" id="{5AE0C682-F3D4-437F-8643-5F3BF4174D4E}">
          <p14:sldIdLst>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8" autoAdjust="0"/>
    <p:restoredTop sz="94558" autoAdjust="0"/>
  </p:normalViewPr>
  <p:slideViewPr>
    <p:cSldViewPr>
      <p:cViewPr varScale="1">
        <p:scale>
          <a:sx n="85" d="100"/>
          <a:sy n="85" d="100"/>
        </p:scale>
        <p:origin x="381" y="4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1/20/2022</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1/20/2022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35</a:t>
            </a:fld>
            <a:endParaRPr lang="en-US"/>
          </a:p>
        </p:txBody>
      </p:sp>
    </p:spTree>
    <p:extLst>
      <p:ext uri="{BB962C8B-B14F-4D97-AF65-F5344CB8AC3E}">
        <p14:creationId xmlns:p14="http://schemas.microsoft.com/office/powerpoint/2010/main" val="4280706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descr="A picture containing text, bottle, clipart&#10;&#10;Description automatically generated">
            <a:extLst>
              <a:ext uri="{FF2B5EF4-FFF2-40B4-BE49-F238E27FC236}">
                <a16:creationId xmlns:a16="http://schemas.microsoft.com/office/drawing/2014/main" id="{C726E0EC-02F6-4882-8CCE-72C5C903FB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D997-E13C-4419-A4B2-14B395A7A975}"/>
              </a:ext>
            </a:extLst>
          </p:cNvPr>
          <p:cNvSpPr>
            <a:spLocks noGrp="1"/>
          </p:cNvSpPr>
          <p:nvPr>
            <p:ph type="title"/>
          </p:nvPr>
        </p:nvSpPr>
        <p:spPr>
          <a:xfrm>
            <a:off x="1601696" y="274638"/>
            <a:ext cx="8964707" cy="1143000"/>
          </a:xfrm>
        </p:spPr>
        <p:txBody>
          <a:bodyPr/>
          <a:lstStyle>
            <a:lvl1pPr>
              <a:defRPr>
                <a:solidFill>
                  <a:schemeClr val="bg1"/>
                </a:solidFill>
                <a:latin typeface="Acumin Pro Condensed Black" panose="020B0906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5A21C4F5-EBE1-4C64-9E85-EB1C7981EEC4}"/>
              </a:ext>
            </a:extLst>
          </p:cNvPr>
          <p:cNvSpPr>
            <a:spLocks noGrp="1"/>
          </p:cNvSpPr>
          <p:nvPr>
            <p:ph type="body" sz="quarter" idx="10"/>
          </p:nvPr>
        </p:nvSpPr>
        <p:spPr>
          <a:xfrm>
            <a:off x="3226548" y="1952625"/>
            <a:ext cx="5715000" cy="3829050"/>
          </a:xfrm>
          <a:prstGeom prst="rect">
            <a:avLst/>
          </a:prstGeom>
        </p:spPr>
        <p:txBody>
          <a:bodyPr/>
          <a:lstStyle>
            <a:lvl1pPr>
              <a:defRPr>
                <a:solidFill>
                  <a:schemeClr val="bg1"/>
                </a:solidFill>
                <a:latin typeface="Acumin Pro Condensed" panose="020B0506020202020204" pitchFamily="34" charset="0"/>
              </a:defRPr>
            </a:lvl1pPr>
            <a:lvl2pPr>
              <a:defRPr>
                <a:solidFill>
                  <a:schemeClr val="bg1"/>
                </a:solidFill>
                <a:latin typeface="Acumin Pro Condensed" panose="020B0506020202020204" pitchFamily="34" charset="0"/>
              </a:defRPr>
            </a:lvl2pPr>
            <a:lvl3pPr>
              <a:defRPr>
                <a:solidFill>
                  <a:schemeClr val="bg1"/>
                </a:solidFill>
                <a:latin typeface="Acumin Pro Condensed" panose="020B0506020202020204" pitchFamily="34" charset="0"/>
              </a:defRPr>
            </a:lvl3pPr>
            <a:lvl4pPr>
              <a:defRPr>
                <a:solidFill>
                  <a:schemeClr val="bg1"/>
                </a:solidFill>
                <a:latin typeface="Acumin Pro Condensed" panose="020B0506020202020204" pitchFamily="34" charset="0"/>
              </a:defRPr>
            </a:lvl4pPr>
            <a:lvl5pPr>
              <a:defRPr>
                <a:solidFill>
                  <a:schemeClr val="bg1"/>
                </a:solidFill>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5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2" y="2725274"/>
            <a:ext cx="6980519" cy="703729"/>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2" y="4228613"/>
            <a:ext cx="2512157" cy="453142"/>
          </a:xfrm>
          <a:prstGeom prst="rect">
            <a:avLst/>
          </a:prstGeom>
        </p:spPr>
      </p:pic>
    </p:spTree>
    <p:extLst>
      <p:ext uri="{BB962C8B-B14F-4D97-AF65-F5344CB8AC3E}">
        <p14:creationId xmlns:p14="http://schemas.microsoft.com/office/powerpoint/2010/main" val="235249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1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4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2" y="1170879"/>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0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49"/>
            <a:ext cx="52578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8715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6"/>
            <a:ext cx="6172200" cy="4873625"/>
          </a:xfrm>
          <a:prstGeom prst="rect">
            <a:avLst/>
          </a:prstGeom>
        </p:spPr>
        <p:txBody>
          <a:bodyPr/>
          <a:lstStyle>
            <a:lvl1pPr>
              <a:defRPr sz="3200">
                <a:latin typeface="Acumin Pro Condensed" panose="020B0506020202020204" pitchFamily="34" charset="0"/>
              </a:defRPr>
            </a:lvl1pPr>
            <a:lvl2pPr>
              <a:defRPr sz="2800">
                <a:latin typeface="Acumin Pro Condensed" panose="020B0506020202020204" pitchFamily="34" charset="0"/>
              </a:defRPr>
            </a:lvl2pPr>
            <a:lvl3pPr>
              <a:defRPr sz="2400">
                <a:latin typeface="Acumin Pro Condensed" panose="020B0506020202020204" pitchFamily="34" charset="0"/>
              </a:defRPr>
            </a:lvl3pPr>
            <a:lvl4pPr>
              <a:defRPr sz="2000">
                <a:latin typeface="Acumin Pro Condensed" panose="020B0506020202020204" pitchFamily="34" charset="0"/>
              </a:defRPr>
            </a:lvl4pPr>
            <a:lvl5pPr>
              <a:defRPr sz="2000">
                <a:latin typeface="Acumin Pro Condensed" panose="020B0506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1/20/2022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43394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1/20/2022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66637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1" y="2725272"/>
            <a:ext cx="6980519" cy="703729"/>
          </a:xfrm>
          <a:prstGeom prst="rect">
            <a:avLst/>
          </a:prstGeom>
        </p:spPr>
        <p:txBody>
          <a:bodyPr>
            <a:normAutofit/>
          </a:bodyPr>
          <a:lstStyle>
            <a:lvl1pPr algn="l">
              <a:lnSpc>
                <a:spcPct val="70000"/>
              </a:lnSpc>
              <a:defRPr sz="540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1" y="4228613"/>
            <a:ext cx="2512157" cy="453142"/>
          </a:xfrm>
          <a:prstGeom prst="rect">
            <a:avLst/>
          </a:prstGeom>
        </p:spPr>
      </p:pic>
    </p:spTree>
    <p:extLst>
      <p:ext uri="{BB962C8B-B14F-4D97-AF65-F5344CB8AC3E}">
        <p14:creationId xmlns:p14="http://schemas.microsoft.com/office/powerpoint/2010/main" val="377448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9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0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51"/>
            <a:ext cx="52578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21449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8"/>
            <a:ext cx="6172200" cy="4873625"/>
          </a:xfrm>
          <a:prstGeom prst="rect">
            <a:avLst/>
          </a:prstGeom>
        </p:spPr>
        <p:txBody>
          <a:bodyPr/>
          <a:lstStyle>
            <a:lvl1pPr>
              <a:defRPr sz="2400">
                <a:latin typeface="Acumin Pro Condensed" panose="020B0506020202020204" pitchFamily="34" charset="0"/>
              </a:defRPr>
            </a:lvl1pPr>
            <a:lvl2pPr>
              <a:defRPr sz="2100">
                <a:latin typeface="Acumin Pro Condensed" panose="020B0506020202020204" pitchFamily="34" charset="0"/>
              </a:defRPr>
            </a:lvl2pPr>
            <a:lvl3pPr>
              <a:defRPr sz="1800">
                <a:latin typeface="Acumin Pro Condensed" panose="020B0506020202020204" pitchFamily="34" charset="0"/>
              </a:defRPr>
            </a:lvl3pPr>
            <a:lvl4pPr>
              <a:defRPr sz="1500">
                <a:latin typeface="Acumin Pro Condensed" panose="020B0506020202020204" pitchFamily="34" charset="0"/>
              </a:defRPr>
            </a:lvl4pPr>
            <a:lvl5pPr>
              <a:defRPr sz="1500">
                <a:latin typeface="Acumin Pro Condensed" panose="020B0506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1/20/2022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34396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8"/>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1/20/2022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99704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ic Title Slid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l="1" t="16296" r="828" b="26730"/>
          <a:stretch/>
        </p:blipFill>
        <p:spPr>
          <a:xfrm>
            <a:off x="0" y="-3"/>
            <a:ext cx="12192000" cy="4535424"/>
          </a:xfrm>
          <a:prstGeom prst="rect">
            <a:avLst/>
          </a:prstGeom>
        </p:spPr>
      </p:pic>
      <p:sp>
        <p:nvSpPr>
          <p:cNvPr id="6" name="Rechteck 5"/>
          <p:cNvSpPr/>
          <p:nvPr userDrawn="1"/>
        </p:nvSpPr>
        <p:spPr>
          <a:xfrm>
            <a:off x="0" y="3962400"/>
            <a:ext cx="12192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7" name="Rechteck 6"/>
          <p:cNvSpPr/>
          <p:nvPr userDrawn="1"/>
        </p:nvSpPr>
        <p:spPr>
          <a:xfrm>
            <a:off x="0" y="3962400"/>
            <a:ext cx="575733" cy="575733"/>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noProof="0" dirty="0">
              <a:solidFill>
                <a:srgbClr val="98B911"/>
              </a:solidFill>
            </a:endParaRPr>
          </a:p>
        </p:txBody>
      </p:sp>
      <p:pic>
        <p:nvPicPr>
          <p:cNvPr id="8"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0896" y="5489896"/>
            <a:ext cx="692339" cy="915435"/>
          </a:xfrm>
          <a:prstGeom prst="rect">
            <a:avLst/>
          </a:prstGeom>
        </p:spPr>
      </p:pic>
      <p:sp>
        <p:nvSpPr>
          <p:cNvPr id="9" name="Textfeld 5"/>
          <p:cNvSpPr txBox="1"/>
          <p:nvPr userDrawn="1"/>
        </p:nvSpPr>
        <p:spPr>
          <a:xfrm>
            <a:off x="9743261" y="6204747"/>
            <a:ext cx="1258735" cy="240503"/>
          </a:xfrm>
          <a:prstGeom prst="rect">
            <a:avLst/>
          </a:prstGeom>
          <a:noFill/>
        </p:spPr>
        <p:txBody>
          <a:bodyPr wrap="none" lIns="0" tIns="48000" rIns="48000" bIns="48000" rtlCol="0">
            <a:spAutoFit/>
          </a:bodyPr>
          <a:lstStyle/>
          <a:p>
            <a:pPr algn="r"/>
            <a:r>
              <a:rPr lang="en-US" sz="933" b="1" noProof="0" dirty="0">
                <a:solidFill>
                  <a:srgbClr val="245B9C"/>
                </a:solidFill>
                <a:cs typeface="Arial" panose="020B0604020202020204" pitchFamily="34" charset="0"/>
              </a:rPr>
              <a:t>Truth In Compressed Air</a:t>
            </a:r>
          </a:p>
        </p:txBody>
      </p:sp>
      <p:sp>
        <p:nvSpPr>
          <p:cNvPr id="10" name="Untertitel 2"/>
          <p:cNvSpPr>
            <a:spLocks noGrp="1"/>
          </p:cNvSpPr>
          <p:nvPr>
            <p:ph type="subTitle" idx="1"/>
          </p:nvPr>
        </p:nvSpPr>
        <p:spPr>
          <a:xfrm>
            <a:off x="729950" y="4815840"/>
            <a:ext cx="5462059" cy="1272547"/>
          </a:xfrm>
          <a:prstGeom prst="rect">
            <a:avLst/>
          </a:prstGeom>
        </p:spPr>
        <p:txBody>
          <a:bodyPr/>
          <a:lstStyle>
            <a:lvl1pPr marL="0" indent="0" algn="l">
              <a:buNone/>
              <a:defRPr sz="2133" b="0" baseline="0">
                <a:solidFill>
                  <a:schemeClr val="accent3"/>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endParaRPr lang="en-US" noProof="0" dirty="0"/>
          </a:p>
        </p:txBody>
      </p:sp>
      <p:sp>
        <p:nvSpPr>
          <p:cNvPr id="11" name="Titel 1"/>
          <p:cNvSpPr>
            <a:spLocks noGrp="1"/>
          </p:cNvSpPr>
          <p:nvPr>
            <p:ph type="ctrTitle"/>
          </p:nvPr>
        </p:nvSpPr>
        <p:spPr>
          <a:xfrm>
            <a:off x="734052" y="3962400"/>
            <a:ext cx="11455829" cy="576000"/>
          </a:xfrm>
          <a:prstGeom prst="rect">
            <a:avLst/>
          </a:prstGeom>
          <a:noFill/>
          <a:ln>
            <a:noFill/>
          </a:ln>
        </p:spPr>
        <p:txBody>
          <a:bodyPr/>
          <a:lstStyle>
            <a:lvl1pPr>
              <a:defRPr sz="2667" b="1">
                <a:solidFill>
                  <a:schemeClr val="accent3"/>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4981263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Menu 1"/>
          <p:cNvSpPr/>
          <p:nvPr userDrawn="1"/>
        </p:nvSpPr>
        <p:spPr>
          <a:xfrm>
            <a:off x="304800" y="1354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General Info</a:t>
            </a:r>
          </a:p>
        </p:txBody>
      </p:sp>
      <p:sp>
        <p:nvSpPr>
          <p:cNvPr id="4" name="Menu 1"/>
          <p:cNvSpPr/>
          <p:nvPr userDrawn="1"/>
        </p:nvSpPr>
        <p:spPr>
          <a:xfrm>
            <a:off x="307652" y="2370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Product Line</a:t>
            </a:r>
          </a:p>
        </p:txBody>
      </p:sp>
      <p:sp>
        <p:nvSpPr>
          <p:cNvPr id="5" name="Menu 1"/>
          <p:cNvSpPr/>
          <p:nvPr userDrawn="1"/>
        </p:nvSpPr>
        <p:spPr>
          <a:xfrm>
            <a:off x="307652" y="3386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Function</a:t>
            </a:r>
          </a:p>
        </p:txBody>
      </p:sp>
      <p:sp>
        <p:nvSpPr>
          <p:cNvPr id="6" name="Menu 1"/>
          <p:cNvSpPr/>
          <p:nvPr userDrawn="1"/>
        </p:nvSpPr>
        <p:spPr>
          <a:xfrm>
            <a:off x="307652" y="5418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Applications and Sizing</a:t>
            </a:r>
          </a:p>
        </p:txBody>
      </p:sp>
      <p:sp>
        <p:nvSpPr>
          <p:cNvPr id="7" name="Menu 1"/>
          <p:cNvSpPr/>
          <p:nvPr userDrawn="1"/>
        </p:nvSpPr>
        <p:spPr>
          <a:xfrm>
            <a:off x="337458" y="4402667"/>
            <a:ext cx="2988733"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rgbClr val="00529C"/>
                </a:solidFill>
              </a:rPr>
              <a:t>Why BEKO</a:t>
            </a:r>
            <a:br>
              <a:rPr lang="en-US" sz="2133" noProof="0" dirty="0">
                <a:solidFill>
                  <a:srgbClr val="00529C"/>
                </a:solidFill>
              </a:rPr>
            </a:br>
            <a:r>
              <a:rPr lang="en-US" sz="2133" noProof="0" dirty="0">
                <a:solidFill>
                  <a:srgbClr val="00529C"/>
                </a:solidFill>
              </a:rPr>
              <a:t>Technologies?</a:t>
            </a:r>
          </a:p>
        </p:txBody>
      </p:sp>
      <p:sp>
        <p:nvSpPr>
          <p:cNvPr id="8" name="Picture Placeholder 14"/>
          <p:cNvSpPr>
            <a:spLocks noGrp="1"/>
          </p:cNvSpPr>
          <p:nvPr>
            <p:ph type="pic" sz="quarter" idx="10"/>
          </p:nvPr>
        </p:nvSpPr>
        <p:spPr>
          <a:xfrm>
            <a:off x="3657600" y="990600"/>
            <a:ext cx="8229600" cy="4267200"/>
          </a:xfrm>
          <a:prstGeom prst="rect">
            <a:avLst/>
          </a:prstGeom>
        </p:spPr>
        <p:txBody>
          <a:bodyPr/>
          <a:lstStyle>
            <a:lvl1pPr>
              <a:defRPr sz="1867">
                <a:solidFill>
                  <a:schemeClr val="accent1">
                    <a:lumMod val="50000"/>
                  </a:schemeClr>
                </a:solidFill>
                <a:latin typeface="+mn-lt"/>
              </a:defRPr>
            </a:lvl1pPr>
          </a:lstStyle>
          <a:p>
            <a:r>
              <a:rPr lang="en-US" noProof="0"/>
              <a:t>Click icon to add picture</a:t>
            </a:r>
            <a:endParaRPr lang="en-US" noProof="0" dirty="0"/>
          </a:p>
        </p:txBody>
      </p:sp>
      <p:sp>
        <p:nvSpPr>
          <p:cNvPr id="9" name="TextBox 8"/>
          <p:cNvSpPr txBox="1"/>
          <p:nvPr userDrawn="1"/>
        </p:nvSpPr>
        <p:spPr>
          <a:xfrm>
            <a:off x="487680" y="-36576"/>
            <a:ext cx="9753600" cy="502766"/>
          </a:xfrm>
          <a:prstGeom prst="rect">
            <a:avLst/>
          </a:prstGeom>
          <a:noFill/>
        </p:spPr>
        <p:txBody>
          <a:bodyPr wrap="square" rtlCol="0">
            <a:spAutoFit/>
          </a:bodyPr>
          <a:lstStyle/>
          <a:p>
            <a:r>
              <a:rPr lang="en-US" sz="2667" noProof="0" dirty="0">
                <a:solidFill>
                  <a:srgbClr val="00529C"/>
                </a:solidFill>
                <a:latin typeface="+mn-lt"/>
              </a:rPr>
              <a:t>Main Menu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8767973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4876800" y="990600"/>
            <a:ext cx="7010400" cy="4267200"/>
          </a:xfrm>
          <a:prstGeom prst="rect">
            <a:avLst/>
          </a:prstGeom>
        </p:spPr>
        <p:txBody>
          <a:bodyPr/>
          <a:lstStyle>
            <a:lvl1pPr>
              <a:defRPr sz="1867">
                <a:solidFill>
                  <a:schemeClr val="accent1">
                    <a:lumMod val="50000"/>
                  </a:schemeClr>
                </a:solidFill>
                <a:latin typeface="+mn-lt"/>
              </a:defRPr>
            </a:lvl1pPr>
          </a:lstStyle>
          <a:p>
            <a:r>
              <a:rPr lang="en-US"/>
              <a:t>Click icon to add picture</a:t>
            </a:r>
            <a:endParaRPr lang="en-US" dirty="0"/>
          </a:p>
        </p:txBody>
      </p:sp>
      <p:sp>
        <p:nvSpPr>
          <p:cNvPr id="4" name="Text Placeholder 5"/>
          <p:cNvSpPr>
            <a:spLocks noGrp="1"/>
          </p:cNvSpPr>
          <p:nvPr>
            <p:ph type="body" sz="quarter" idx="12"/>
          </p:nvPr>
        </p:nvSpPr>
        <p:spPr>
          <a:xfrm>
            <a:off x="304800" y="990600"/>
            <a:ext cx="4368800" cy="5283200"/>
          </a:xfrm>
          <a:prstGeom prst="rect">
            <a:avLst/>
          </a:prstGeom>
        </p:spPr>
        <p:txBody>
          <a:bodyPr>
            <a:norm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4"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4237159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ic Slide without Bullets">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04800" y="990600"/>
            <a:ext cx="11582400" cy="5486400"/>
          </a:xfrm>
          <a:prstGeom prst="rect">
            <a:avLst/>
          </a:prstGeom>
        </p:spPr>
        <p:txBody>
          <a:bodyPr/>
          <a:lstStyle>
            <a:lvl1pPr>
              <a:defRPr sz="1867">
                <a:solidFill>
                  <a:schemeClr val="accent1">
                    <a:lumMod val="50000"/>
                  </a:schemeClr>
                </a:solidFill>
                <a:latin typeface="+mn-lt"/>
              </a:defRPr>
            </a:lvl1pPr>
          </a:lstStyle>
          <a:p>
            <a:r>
              <a:rPr lang="en-US"/>
              <a:t>Click icon to add picture</a:t>
            </a:r>
            <a:endParaRPr lang="en-US" dirty="0"/>
          </a:p>
        </p:txBody>
      </p:sp>
      <p:sp>
        <p:nvSpPr>
          <p:cNvPr id="5"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2676946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ic Slide with Bulle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2" name="Text Placeholder 13"/>
          <p:cNvSpPr>
            <a:spLocks noGrp="1"/>
          </p:cNvSpPr>
          <p:nvPr>
            <p:ph type="body" sz="quarter" idx="16"/>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79447114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Function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3001963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1/20/2022</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Features and Benefits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388155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lications and Sizing">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Applications and Sizing</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5194274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y BEKO">
    <p:spTree>
      <p:nvGrpSpPr>
        <p:cNvPr id="1" name=""/>
        <p:cNvGrpSpPr/>
        <p:nvPr/>
      </p:nvGrpSpPr>
      <p:grpSpPr>
        <a:xfrm>
          <a:off x="0" y="0"/>
          <a:ext cx="0" cy="0"/>
          <a:chOff x="0" y="0"/>
          <a:chExt cx="0" cy="0"/>
        </a:xfrm>
      </p:grpSpPr>
      <p:sp>
        <p:nvSpPr>
          <p:cNvPr id="3" name="Menu 1"/>
          <p:cNvSpPr/>
          <p:nvPr userDrawn="1"/>
        </p:nvSpPr>
        <p:spPr>
          <a:xfrm>
            <a:off x="812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422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422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0" name="Menu 1"/>
          <p:cNvSpPr/>
          <p:nvPr userDrawn="1"/>
        </p:nvSpPr>
        <p:spPr>
          <a:xfrm>
            <a:off x="6400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1" name="Menu 1"/>
          <p:cNvSpPr/>
          <p:nvPr userDrawn="1"/>
        </p:nvSpPr>
        <p:spPr>
          <a:xfrm>
            <a:off x="6400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2" name="Menu 1"/>
          <p:cNvSpPr/>
          <p:nvPr userDrawn="1"/>
        </p:nvSpPr>
        <p:spPr>
          <a:xfrm>
            <a:off x="6400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3" name="Menu 1"/>
          <p:cNvSpPr/>
          <p:nvPr userDrawn="1"/>
        </p:nvSpPr>
        <p:spPr>
          <a:xfrm>
            <a:off x="6400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4" name="Text Placeholder 20"/>
          <p:cNvSpPr>
            <a:spLocks noGrp="1"/>
          </p:cNvSpPr>
          <p:nvPr>
            <p:ph type="body" sz="quarter" idx="15"/>
          </p:nvPr>
        </p:nvSpPr>
        <p:spPr>
          <a:xfrm>
            <a:off x="7010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5" name="Text Placeholder 20"/>
          <p:cNvSpPr>
            <a:spLocks noGrp="1"/>
          </p:cNvSpPr>
          <p:nvPr>
            <p:ph type="body" sz="quarter" idx="16"/>
          </p:nvPr>
        </p:nvSpPr>
        <p:spPr>
          <a:xfrm>
            <a:off x="7010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6" name="Text Placeholder 20"/>
          <p:cNvSpPr>
            <a:spLocks noGrp="1"/>
          </p:cNvSpPr>
          <p:nvPr>
            <p:ph type="body" sz="quarter" idx="17"/>
          </p:nvPr>
        </p:nvSpPr>
        <p:spPr>
          <a:xfrm>
            <a:off x="7010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7" name="Text Placeholder 20"/>
          <p:cNvSpPr>
            <a:spLocks noGrp="1"/>
          </p:cNvSpPr>
          <p:nvPr>
            <p:ph type="body" sz="quarter" idx="18"/>
          </p:nvPr>
        </p:nvSpPr>
        <p:spPr>
          <a:xfrm>
            <a:off x="7010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18" name="TextBox 17"/>
          <p:cNvSpPr txBox="1"/>
          <p:nvPr userDrawn="1"/>
        </p:nvSpPr>
        <p:spPr>
          <a:xfrm>
            <a:off x="101600" y="585216"/>
            <a:ext cx="11988800" cy="666786"/>
          </a:xfrm>
          <a:prstGeom prst="rect">
            <a:avLst/>
          </a:prstGeom>
          <a:noFill/>
        </p:spPr>
        <p:txBody>
          <a:bodyPr wrap="square" rtlCol="0">
            <a:spAutoFit/>
          </a:bodyPr>
          <a:lstStyle/>
          <a:p>
            <a:pPr algn="ctr"/>
            <a:r>
              <a:rPr lang="en-US" sz="3733" dirty="0">
                <a:solidFill>
                  <a:srgbClr val="989FA5"/>
                </a:solidFill>
                <a:latin typeface="+mn-lt"/>
              </a:rPr>
              <a:t>Reliable</a:t>
            </a:r>
            <a:r>
              <a:rPr lang="en-US" sz="3733" baseline="0" dirty="0">
                <a:solidFill>
                  <a:schemeClr val="bg1">
                    <a:lumMod val="75000"/>
                  </a:schemeClr>
                </a:solidFill>
              </a:rPr>
              <a:t>  </a:t>
            </a:r>
            <a:r>
              <a:rPr lang="en-US" sz="3733" dirty="0">
                <a:solidFill>
                  <a:srgbClr val="00529C"/>
                </a:solidFill>
              </a:rPr>
              <a:t>|</a:t>
            </a:r>
            <a:r>
              <a:rPr lang="en-US" sz="3733" baseline="0" dirty="0">
                <a:solidFill>
                  <a:schemeClr val="tx1"/>
                </a:solidFill>
              </a:rPr>
              <a:t>  </a:t>
            </a:r>
            <a:r>
              <a:rPr lang="en-US" sz="3733" dirty="0">
                <a:solidFill>
                  <a:srgbClr val="989FA5"/>
                </a:solidFill>
                <a:latin typeface="+mn-lt"/>
              </a:rPr>
              <a:t>Efficient</a:t>
            </a:r>
            <a:r>
              <a:rPr lang="en-US" sz="3733" baseline="0" dirty="0">
                <a:solidFill>
                  <a:srgbClr val="989FA5"/>
                </a:solidFill>
                <a:latin typeface="+mn-lt"/>
              </a:rPr>
              <a:t> </a:t>
            </a:r>
            <a:r>
              <a:rPr lang="en-US" sz="3733" baseline="0" dirty="0">
                <a:solidFill>
                  <a:srgbClr val="989FA5"/>
                </a:solidFill>
              </a:rPr>
              <a:t> </a:t>
            </a:r>
            <a:r>
              <a:rPr lang="en-US" sz="3733" baseline="0" dirty="0">
                <a:solidFill>
                  <a:srgbClr val="00529C"/>
                </a:solidFill>
              </a:rPr>
              <a:t>|</a:t>
            </a:r>
            <a:r>
              <a:rPr lang="en-US" sz="3733" baseline="0" dirty="0">
                <a:solidFill>
                  <a:schemeClr val="tx1"/>
                </a:solidFill>
              </a:rPr>
              <a:t>  </a:t>
            </a:r>
            <a:r>
              <a:rPr lang="en-US" sz="3733" baseline="0" dirty="0">
                <a:solidFill>
                  <a:srgbClr val="989FA5"/>
                </a:solidFill>
                <a:latin typeface="+mn-lt"/>
              </a:rPr>
              <a:t>Innovative</a:t>
            </a:r>
            <a:endParaRPr lang="en-US" sz="3733" dirty="0">
              <a:solidFill>
                <a:srgbClr val="989FA5"/>
              </a:solidFill>
              <a:latin typeface="+mn-lt"/>
            </a:endParaRPr>
          </a:p>
        </p:txBody>
      </p:sp>
      <p:sp>
        <p:nvSpPr>
          <p:cNvPr id="19" name="TextBox 18"/>
          <p:cNvSpPr txBox="1"/>
          <p:nvPr userDrawn="1"/>
        </p:nvSpPr>
        <p:spPr>
          <a:xfrm>
            <a:off x="711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Our Performance</a:t>
            </a:r>
          </a:p>
        </p:txBody>
      </p:sp>
      <p:sp>
        <p:nvSpPr>
          <p:cNvPr id="20" name="TextBox 19"/>
          <p:cNvSpPr txBox="1"/>
          <p:nvPr userDrawn="1"/>
        </p:nvSpPr>
        <p:spPr>
          <a:xfrm>
            <a:off x="6299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Your Advantage</a:t>
            </a:r>
          </a:p>
        </p:txBody>
      </p:sp>
      <p:sp>
        <p:nvSpPr>
          <p:cNvPr id="21" name="Menu 1"/>
          <p:cNvSpPr/>
          <p:nvPr userDrawn="1"/>
        </p:nvSpPr>
        <p:spPr>
          <a:xfrm>
            <a:off x="812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2" name="Text Placeholder 20"/>
          <p:cNvSpPr>
            <a:spLocks noGrp="1"/>
          </p:cNvSpPr>
          <p:nvPr>
            <p:ph type="body" sz="quarter" idx="19"/>
          </p:nvPr>
        </p:nvSpPr>
        <p:spPr>
          <a:xfrm>
            <a:off x="1422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23" name="Menu 1"/>
          <p:cNvSpPr/>
          <p:nvPr userDrawn="1"/>
        </p:nvSpPr>
        <p:spPr>
          <a:xfrm>
            <a:off x="6400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4" name="Text Placeholder 20"/>
          <p:cNvSpPr>
            <a:spLocks noGrp="1"/>
          </p:cNvSpPr>
          <p:nvPr>
            <p:ph type="body" sz="quarter" idx="21"/>
          </p:nvPr>
        </p:nvSpPr>
        <p:spPr>
          <a:xfrm>
            <a:off x="7010400" y="5867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sp>
        <p:nvSpPr>
          <p:cNvPr id="27" name="TextBox 26"/>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Why BEKO Technologies?</a:t>
            </a:r>
          </a:p>
        </p:txBody>
      </p:sp>
      <p:sp>
        <p:nvSpPr>
          <p:cNvPr id="28" name="Text Placeholder 20"/>
          <p:cNvSpPr>
            <a:spLocks noGrp="1"/>
          </p:cNvSpPr>
          <p:nvPr>
            <p:ph type="body" sz="quarter" idx="22"/>
          </p:nvPr>
        </p:nvSpPr>
        <p:spPr>
          <a:xfrm>
            <a:off x="1426464" y="5864352"/>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Edit Master text styles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84205871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101600" y="-25400"/>
            <a:ext cx="122936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 action="ppaction://noaction"/>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6754" y="2921000"/>
            <a:ext cx="756893" cy="990600"/>
          </a:xfrm>
          <a:prstGeom prst="rect">
            <a:avLst/>
          </a:prstGeom>
        </p:spPr>
      </p:pic>
    </p:spTree>
    <p:extLst>
      <p:ext uri="{BB962C8B-B14F-4D97-AF65-F5344CB8AC3E}">
        <p14:creationId xmlns:p14="http://schemas.microsoft.com/office/powerpoint/2010/main" val="8700358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1/20/2022</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1/20/2022</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1/20/2022</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5" name="Content Placeholder 2"/>
          <p:cNvSpPr>
            <a:spLocks noGrp="1"/>
          </p:cNvSpPr>
          <p:nvPr>
            <p:ph idx="1"/>
          </p:nvPr>
        </p:nvSpPr>
        <p:spPr>
          <a:xfrm>
            <a:off x="6466540" y="1997245"/>
            <a:ext cx="5416200" cy="4005059"/>
          </a:xfrm>
          <a:prstGeom prst="rect">
            <a:avLst/>
          </a:prstGeom>
        </p:spPr>
        <p:txBody>
          <a:bodyPr>
            <a:normAutofit/>
          </a:bodyPr>
          <a:lstStyle>
            <a:lvl1pPr>
              <a:lnSpc>
                <a:spcPct val="110000"/>
              </a:lnSpc>
              <a:defRPr sz="2100">
                <a:solidFill>
                  <a:srgbClr val="32424D"/>
                </a:solidFill>
                <a:latin typeface="Acumin Pro SemiCondensed" panose="020B0506020202020204" pitchFamily="34" charset="0"/>
                <a:cs typeface="Arial"/>
              </a:defRPr>
            </a:lvl1pPr>
            <a:lvl2pPr>
              <a:lnSpc>
                <a:spcPct val="90000"/>
              </a:lnSpc>
              <a:defRPr sz="1875">
                <a:solidFill>
                  <a:schemeClr val="tx1"/>
                </a:solidFill>
                <a:latin typeface="Acumin Pro SemiCondensed" panose="020B0506020202020204" pitchFamily="34" charset="0"/>
                <a:cs typeface="Arial"/>
              </a:defRPr>
            </a:lvl2pPr>
            <a:lvl3pPr>
              <a:lnSpc>
                <a:spcPct val="90000"/>
              </a:lnSpc>
              <a:defRPr sz="1650">
                <a:latin typeface="Acumin Pro SemiCondensed" panose="020B0506020202020204" pitchFamily="34" charset="0"/>
                <a:cs typeface="Arial"/>
              </a:defRPr>
            </a:lvl3pPr>
            <a:lvl4pPr>
              <a:lnSpc>
                <a:spcPct val="90000"/>
              </a:lnSpc>
              <a:defRPr sz="1350">
                <a:latin typeface="Acumin Pro SemiCondensed" panose="020B0506020202020204" pitchFamily="34" charset="0"/>
                <a:cs typeface="Arial"/>
              </a:defRPr>
            </a:lvl4pPr>
            <a:lvl5pPr marL="1543050" indent="-171450">
              <a:lnSpc>
                <a:spcPct val="90000"/>
              </a:lnSpc>
              <a:buFont typeface="Arial"/>
              <a:buChar char="•"/>
              <a:defRPr sz="1200">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p:cNvSpPr>
            <a:spLocks noGrp="1"/>
          </p:cNvSpPr>
          <p:nvPr>
            <p:ph type="body" sz="quarter" idx="10" hasCustomPrompt="1"/>
          </p:nvPr>
        </p:nvSpPr>
        <p:spPr>
          <a:xfrm>
            <a:off x="6466540" y="1238599"/>
            <a:ext cx="5416200" cy="598487"/>
          </a:xfrm>
          <a:prstGeom prst="rect">
            <a:avLst/>
          </a:prstGeom>
        </p:spPr>
        <p:txBody>
          <a:bodyPr vert="horz">
            <a:normAutofit/>
          </a:bodyPr>
          <a:lstStyle>
            <a:lvl1pPr marL="0" indent="0">
              <a:buFontTx/>
              <a:buNone/>
              <a:defRPr sz="2250" cap="all" baseline="0">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7" name="Picture Placeholder 6">
            <a:extLst>
              <a:ext uri="{FF2B5EF4-FFF2-40B4-BE49-F238E27FC236}">
                <a16:creationId xmlns:a16="http://schemas.microsoft.com/office/drawing/2014/main" id="{95C02FEA-9732-4858-ACBB-6BC23A66E1AA}"/>
              </a:ext>
            </a:extLst>
          </p:cNvPr>
          <p:cNvSpPr>
            <a:spLocks noGrp="1"/>
          </p:cNvSpPr>
          <p:nvPr>
            <p:ph type="pic" sz="quarter" idx="11"/>
          </p:nvPr>
        </p:nvSpPr>
        <p:spPr>
          <a:xfrm>
            <a:off x="626535" y="1238598"/>
            <a:ext cx="5314079" cy="4730405"/>
          </a:xfrm>
          <a:prstGeom prst="rect">
            <a:avLst/>
          </a:prstGeom>
        </p:spPr>
        <p:txBody>
          <a:bodyPr/>
          <a:lstStyle>
            <a:lvl1pPr>
              <a:defRPr sz="2100">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95112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6595534" y="1145430"/>
            <a:ext cx="5596468" cy="4005263"/>
          </a:xfrm>
          <a:prstGeom prst="rect">
            <a:avLst/>
          </a:prstGeom>
        </p:spPr>
        <p:txBody>
          <a:bodyPr/>
          <a:lstStyle>
            <a:lvl1pPr>
              <a:defRPr sz="2100">
                <a:latin typeface="Arial" pitchFamily="34" charset="0"/>
                <a:cs typeface="Arial" pitchFamily="34" charset="0"/>
              </a:defRPr>
            </a:lvl1pPr>
          </a:lstStyle>
          <a:p>
            <a:endParaRPr lang="en-US"/>
          </a:p>
        </p:txBody>
      </p:sp>
      <p:sp>
        <p:nvSpPr>
          <p:cNvPr id="6" name="Title 1">
            <a:extLst>
              <a:ext uri="{FF2B5EF4-FFF2-40B4-BE49-F238E27FC236}">
                <a16:creationId xmlns:a16="http://schemas.microsoft.com/office/drawing/2014/main" id="{64934240-E658-4E48-B5B5-DB3BCEEFFEBD}"/>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6D2A5200-128D-4572-9326-823ED8E60B86}"/>
              </a:ext>
            </a:extLst>
          </p:cNvPr>
          <p:cNvSpPr>
            <a:spLocks noGrp="1"/>
          </p:cNvSpPr>
          <p:nvPr>
            <p:ph idx="1"/>
          </p:nvPr>
        </p:nvSpPr>
        <p:spPr>
          <a:xfrm>
            <a:off x="418352" y="1923472"/>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a:extLst>
              <a:ext uri="{FF2B5EF4-FFF2-40B4-BE49-F238E27FC236}">
                <a16:creationId xmlns:a16="http://schemas.microsoft.com/office/drawing/2014/main" id="{D041A47D-1E3A-4C06-AE8F-4777F5B41BE4}"/>
              </a:ext>
            </a:extLst>
          </p:cNvPr>
          <p:cNvSpPr>
            <a:spLocks noGrp="1"/>
          </p:cNvSpPr>
          <p:nvPr>
            <p:ph type="body" sz="quarter" idx="10" hasCustomPrompt="1"/>
          </p:nvPr>
        </p:nvSpPr>
        <p:spPr>
          <a:xfrm>
            <a:off x="418352" y="1164826"/>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1534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hart Placeholder 5"/>
          <p:cNvSpPr>
            <a:spLocks noGrp="1"/>
          </p:cNvSpPr>
          <p:nvPr>
            <p:ph type="chart" sz="quarter" idx="11"/>
          </p:nvPr>
        </p:nvSpPr>
        <p:spPr>
          <a:xfrm>
            <a:off x="6656204" y="1232594"/>
            <a:ext cx="5438429" cy="4005072"/>
          </a:xfrm>
          <a:prstGeom prst="rect">
            <a:avLst/>
          </a:prstGeom>
        </p:spPr>
        <p:txBody>
          <a:bodyPr/>
          <a:lstStyle>
            <a:lvl1pPr>
              <a:defRPr sz="2100">
                <a:latin typeface="Acumin Pro Condensed" panose="020B0506020202020204" pitchFamily="34" charset="0"/>
                <a:cs typeface="Arial" pitchFamily="34" charset="0"/>
              </a:defRPr>
            </a:lvl1pPr>
          </a:lstStyle>
          <a:p>
            <a:endParaRPr lang="en-US" dirty="0"/>
          </a:p>
        </p:txBody>
      </p:sp>
      <p:sp>
        <p:nvSpPr>
          <p:cNvPr id="8" name="Content Placeholder 2">
            <a:extLst>
              <a:ext uri="{FF2B5EF4-FFF2-40B4-BE49-F238E27FC236}">
                <a16:creationId xmlns:a16="http://schemas.microsoft.com/office/drawing/2014/main" id="{59A41F73-7C41-433E-8DBE-81E947C18180}"/>
              </a:ext>
            </a:extLst>
          </p:cNvPr>
          <p:cNvSpPr>
            <a:spLocks noGrp="1"/>
          </p:cNvSpPr>
          <p:nvPr>
            <p:ph idx="1"/>
          </p:nvPr>
        </p:nvSpPr>
        <p:spPr>
          <a:xfrm>
            <a:off x="525997" y="1986220"/>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C8300BD7-D508-4AD2-AB99-500EC82856D5}"/>
              </a:ext>
            </a:extLst>
          </p:cNvPr>
          <p:cNvSpPr>
            <a:spLocks noGrp="1"/>
          </p:cNvSpPr>
          <p:nvPr>
            <p:ph type="body" sz="quarter" idx="10" hasCustomPrompt="1"/>
          </p:nvPr>
        </p:nvSpPr>
        <p:spPr>
          <a:xfrm>
            <a:off x="525997" y="1227577"/>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13" name="Title 1">
            <a:extLst>
              <a:ext uri="{FF2B5EF4-FFF2-40B4-BE49-F238E27FC236}">
                <a16:creationId xmlns:a16="http://schemas.microsoft.com/office/drawing/2014/main" id="{2B9F1D78-F14A-41BB-A43A-FDB6C00CB7B8}"/>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Tree>
    <p:extLst>
      <p:ext uri="{BB962C8B-B14F-4D97-AF65-F5344CB8AC3E}">
        <p14:creationId xmlns:p14="http://schemas.microsoft.com/office/powerpoint/2010/main" val="40135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10.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7.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9.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8" name="Picture 7" descr="A picture containing text, bottle, clipart&#10;&#10;Description automatically generated">
            <a:extLst>
              <a:ext uri="{FF2B5EF4-FFF2-40B4-BE49-F238E27FC236}">
                <a16:creationId xmlns:a16="http://schemas.microsoft.com/office/drawing/2014/main" id="{DAD808F0-708E-4526-8643-84A83F4DDD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2"/>
          <p:cNvSpPr/>
          <p:nvPr userDrawn="1"/>
        </p:nvSpPr>
        <p:spPr>
          <a:xfrm>
            <a:off x="0" y="1"/>
            <a:ext cx="12192000" cy="480484"/>
          </a:xfrm>
          <a:prstGeom prst="rect">
            <a:avLst/>
          </a:prstGeom>
          <a:solidFill>
            <a:srgbClr val="989F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400"/>
          </a:p>
        </p:txBody>
      </p:sp>
      <p:sp>
        <p:nvSpPr>
          <p:cNvPr id="6" name="Rechteck 8"/>
          <p:cNvSpPr/>
          <p:nvPr userDrawn="1"/>
        </p:nvSpPr>
        <p:spPr>
          <a:xfrm>
            <a:off x="1" y="1"/>
            <a:ext cx="480484" cy="478367"/>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a:solidFill>
                <a:srgbClr val="98B911"/>
              </a:solidFill>
            </a:endParaRPr>
          </a:p>
        </p:txBody>
      </p:sp>
    </p:spTree>
    <p:extLst>
      <p:ext uri="{BB962C8B-B14F-4D97-AF65-F5344CB8AC3E}">
        <p14:creationId xmlns:p14="http://schemas.microsoft.com/office/powerpoint/2010/main" val="39821324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ransition/>
  <p:hf hdr="0"/>
  <p:txStyles>
    <p:titleStyle>
      <a:lvl1pPr algn="l" rtl="0" eaLnBrk="1" fontAlgn="base" hangingPunct="1">
        <a:spcBef>
          <a:spcPct val="0"/>
        </a:spcBef>
        <a:spcAft>
          <a:spcPct val="0"/>
        </a:spcAft>
        <a:defRPr sz="2267"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234945" indent="-234945" algn="l" rtl="0" eaLnBrk="1" fontAlgn="base" hangingPunct="1">
        <a:spcBef>
          <a:spcPct val="20000"/>
        </a:spcBef>
        <a:spcAft>
          <a:spcPct val="0"/>
        </a:spcAft>
        <a:buFont typeface="Wingdings" panose="05000000000000000000" pitchFamily="2" charset="2"/>
        <a:buChar char="§"/>
        <a:defRPr sz="1733" kern="1200">
          <a:solidFill>
            <a:schemeClr val="accent1">
              <a:lumMod val="75000"/>
            </a:schemeClr>
          </a:solidFill>
          <a:latin typeface="Arial"/>
          <a:ea typeface="ＭＳ Ｐゴシック" pitchFamily="-110" charset="-128"/>
          <a:cs typeface="Arial"/>
        </a:defRPr>
      </a:lvl1pPr>
      <a:lvl2pPr marL="990575" indent="-380990" algn="l" rtl="0" eaLnBrk="1" fontAlgn="base" hangingPunct="1">
        <a:spcBef>
          <a:spcPct val="20000"/>
        </a:spcBef>
        <a:spcAft>
          <a:spcPct val="0"/>
        </a:spcAft>
        <a:buFont typeface="Arial" panose="020B0604020202020204" pitchFamily="34" charset="0"/>
        <a:buChar char="–"/>
        <a:defRPr sz="1733" kern="1200">
          <a:solidFill>
            <a:schemeClr val="accent1"/>
          </a:solidFill>
          <a:latin typeface="+mn-lt"/>
          <a:ea typeface="ＭＳ Ｐゴシック" pitchFamily="-110" charset="-128"/>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mn-cs"/>
        </a:defRPr>
      </a:lvl3pPr>
      <a:lvl4pPr marL="1828754" algn="l" rtl="0" eaLnBrk="1" fontAlgn="base" hangingPunct="1">
        <a:spcBef>
          <a:spcPct val="20000"/>
        </a:spcBef>
        <a:spcAft>
          <a:spcPct val="0"/>
        </a:spcAft>
        <a:buFont typeface="Arial" panose="020B0604020202020204" pitchFamily="34" charset="0"/>
        <a:defRPr sz="2667" kern="1200">
          <a:solidFill>
            <a:schemeClr val="tx1"/>
          </a:solidFill>
          <a:latin typeface="+mn-lt"/>
          <a:ea typeface="ＭＳ Ｐゴシック" pitchFamily="-110" charset="-128"/>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ＭＳ Ｐゴシック" pitchFamily="-110"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929556"/>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DC0E9-D915-4A04-B5A1-F15318B07370}"/>
              </a:ext>
            </a:extLst>
          </p:cNvPr>
          <p:cNvPicPr>
            <a:picLocks noChangeAspect="1"/>
          </p:cNvPicPr>
          <p:nvPr userDrawn="1"/>
        </p:nvPicPr>
        <p:blipFill rotWithShape="1">
          <a:blip r:embed="rId5"/>
          <a:srcRect l="3" r="53776"/>
          <a:stretch/>
        </p:blipFill>
        <p:spPr>
          <a:xfrm>
            <a:off x="0" y="0"/>
            <a:ext cx="6339840" cy="6858000"/>
          </a:xfrm>
          <a:prstGeom prst="rect">
            <a:avLst/>
          </a:prstGeom>
        </p:spPr>
      </p:pic>
      <p:sp>
        <p:nvSpPr>
          <p:cNvPr id="6" name="Rectangle 5">
            <a:extLst>
              <a:ext uri="{FF2B5EF4-FFF2-40B4-BE49-F238E27FC236}">
                <a16:creationId xmlns:a16="http://schemas.microsoft.com/office/drawing/2014/main" id="{E04B60F0-6D86-4636-9975-41393A303F5C}"/>
              </a:ext>
            </a:extLst>
          </p:cNvPr>
          <p:cNvSpPr/>
          <p:nvPr userDrawn="1"/>
        </p:nvSpPr>
        <p:spPr>
          <a:xfrm>
            <a:off x="1" y="0"/>
            <a:ext cx="633983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670884B8-1266-42E8-963E-24899BD779E7}"/>
              </a:ext>
            </a:extLst>
          </p:cNvPr>
          <p:cNvSpPr/>
          <p:nvPr userDrawn="1"/>
        </p:nvSpPr>
        <p:spPr>
          <a:xfrm>
            <a:off x="0" y="98612"/>
            <a:ext cx="6339840" cy="385482"/>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907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610660" y="0"/>
            <a:ext cx="8970683"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54178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4"/>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4"/>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27271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7498788"/>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1"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60297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2"/>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2746363"/>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2"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830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9.png"/><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jpe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hyperlink" Target="https://www.beko-technologies.us/en-us/contact" TargetMode="External"/><Relationship Id="rId2" Type="http://schemas.openxmlformats.org/officeDocument/2006/relationships/hyperlink" Target="http://www.bekousa.com/" TargetMode="Externa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airbestpractices.com/webina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hyperlink" Target="http://www.airbestpractices.com/magazine/webinar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4038600" y="381000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219200" y="1620062"/>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Air Compressor Component Function, Troubleshooting &amp; Maintenance</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1292662"/>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Loran Circle, Circle Training &amp; Consulting</a:t>
            </a: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26" name="Picture 2" descr="Beko Logo">
            <a:extLst>
              <a:ext uri="{FF2B5EF4-FFF2-40B4-BE49-F238E27FC236}">
                <a16:creationId xmlns:a16="http://schemas.microsoft.com/office/drawing/2014/main" id="{E4426B71-F557-4DA7-A9ED-22389DECF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924B-82CC-467F-B9BF-49E5969FA350}"/>
              </a:ext>
            </a:extLst>
          </p:cNvPr>
          <p:cNvSpPr>
            <a:spLocks noGrp="1"/>
          </p:cNvSpPr>
          <p:nvPr>
            <p:ph type="title"/>
          </p:nvPr>
        </p:nvSpPr>
        <p:spPr/>
        <p:txBody>
          <a:bodyPr/>
          <a:lstStyle/>
          <a:p>
            <a:r>
              <a:rPr lang="en-US" dirty="0"/>
              <a:t>Rotary Screw Air Compressor Components</a:t>
            </a:r>
          </a:p>
        </p:txBody>
      </p:sp>
      <p:pic>
        <p:nvPicPr>
          <p:cNvPr id="5" name="Content Placeholder 4">
            <a:extLst>
              <a:ext uri="{FF2B5EF4-FFF2-40B4-BE49-F238E27FC236}">
                <a16:creationId xmlns:a16="http://schemas.microsoft.com/office/drawing/2014/main" id="{C74BDBC2-53A2-4408-A9E1-D5B8891C4BBD}"/>
              </a:ext>
            </a:extLst>
          </p:cNvPr>
          <p:cNvPicPr>
            <a:picLocks noGrp="1" noChangeAspect="1"/>
          </p:cNvPicPr>
          <p:nvPr>
            <p:ph sz="quarter" idx="1"/>
          </p:nvPr>
        </p:nvPicPr>
        <p:blipFill>
          <a:blip r:embed="rId2"/>
          <a:stretch>
            <a:fillRect/>
          </a:stretch>
        </p:blipFill>
        <p:spPr>
          <a:xfrm>
            <a:off x="4724400" y="993706"/>
            <a:ext cx="7239000" cy="4870588"/>
          </a:xfrm>
        </p:spPr>
      </p:pic>
      <p:sp>
        <p:nvSpPr>
          <p:cNvPr id="6" name="TextBox 5">
            <a:extLst>
              <a:ext uri="{FF2B5EF4-FFF2-40B4-BE49-F238E27FC236}">
                <a16:creationId xmlns:a16="http://schemas.microsoft.com/office/drawing/2014/main" id="{14B8AA04-4900-41F1-A147-5BB85C058A1A}"/>
              </a:ext>
            </a:extLst>
          </p:cNvPr>
          <p:cNvSpPr txBox="1"/>
          <p:nvPr/>
        </p:nvSpPr>
        <p:spPr>
          <a:xfrm>
            <a:off x="228600" y="993706"/>
            <a:ext cx="4343400" cy="4939814"/>
          </a:xfrm>
          <a:prstGeom prst="rect">
            <a:avLst/>
          </a:prstGeom>
          <a:noFill/>
        </p:spPr>
        <p:txBody>
          <a:bodyPr wrap="square" rtlCol="0">
            <a:spAutoFit/>
          </a:bodyPr>
          <a:lstStyle/>
          <a:p>
            <a:r>
              <a:rPr lang="en-US" sz="1500" dirty="0">
                <a:solidFill>
                  <a:schemeClr val="accent3"/>
                </a:solidFill>
              </a:rPr>
              <a:t>The Air End of the compressor takes air in through the inlet filter under a VACUUM condition</a:t>
            </a:r>
          </a:p>
          <a:p>
            <a:endParaRPr lang="en-US" sz="1500" dirty="0">
              <a:solidFill>
                <a:schemeClr val="accent3"/>
              </a:solidFill>
            </a:endParaRPr>
          </a:p>
          <a:p>
            <a:r>
              <a:rPr lang="en-US" sz="1500" dirty="0">
                <a:solidFill>
                  <a:schemeClr val="accent3"/>
                </a:solidFill>
              </a:rPr>
              <a:t>The atmospheric air is mixed with a lubricant. This provides for cooling, sealing and lubrication</a:t>
            </a:r>
          </a:p>
          <a:p>
            <a:endParaRPr lang="en-US" sz="1500" dirty="0">
              <a:solidFill>
                <a:schemeClr val="accent3"/>
              </a:solidFill>
            </a:endParaRPr>
          </a:p>
          <a:p>
            <a:r>
              <a:rPr lang="en-US" sz="1500" dirty="0">
                <a:solidFill>
                  <a:schemeClr val="accent3"/>
                </a:solidFill>
              </a:rPr>
              <a:t>The compressed air/lubricant mixture leaves the air end and travels through the oil separator</a:t>
            </a:r>
          </a:p>
          <a:p>
            <a:endParaRPr lang="en-US" sz="1500" dirty="0">
              <a:solidFill>
                <a:schemeClr val="accent3"/>
              </a:solidFill>
            </a:endParaRPr>
          </a:p>
          <a:p>
            <a:r>
              <a:rPr lang="en-US" sz="1500" dirty="0">
                <a:solidFill>
                  <a:schemeClr val="accent3"/>
                </a:solidFill>
              </a:rPr>
              <a:t>The oil is separated and is circulated through the lubricant cooling system</a:t>
            </a:r>
          </a:p>
          <a:p>
            <a:endParaRPr lang="en-US" sz="1500" dirty="0">
              <a:solidFill>
                <a:schemeClr val="accent3"/>
              </a:solidFill>
            </a:endParaRPr>
          </a:p>
          <a:p>
            <a:r>
              <a:rPr lang="en-US" sz="1500" dirty="0">
                <a:solidFill>
                  <a:schemeClr val="accent3"/>
                </a:solidFill>
              </a:rPr>
              <a:t>The “clean” air is sent to the aftercooler for cooling to reduce moisture content. Once vapor is condensed to water, the moisture separator removes the water.</a:t>
            </a:r>
          </a:p>
          <a:p>
            <a:endParaRPr lang="en-US" sz="1500" dirty="0">
              <a:solidFill>
                <a:schemeClr val="accent3"/>
              </a:solidFill>
            </a:endParaRPr>
          </a:p>
          <a:p>
            <a:r>
              <a:rPr lang="en-US" sz="1500" dirty="0">
                <a:solidFill>
                  <a:schemeClr val="accent3"/>
                </a:solidFill>
              </a:rPr>
              <a:t>Note: If you are seeing visible moisture in your system, the issue could be the moisture separator</a:t>
            </a:r>
          </a:p>
        </p:txBody>
      </p:sp>
    </p:spTree>
    <p:extLst>
      <p:ext uri="{BB962C8B-B14F-4D97-AF65-F5344CB8AC3E}">
        <p14:creationId xmlns:p14="http://schemas.microsoft.com/office/powerpoint/2010/main" val="54928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2B64-3702-4542-BD1B-50DC7BE46AE1}"/>
              </a:ext>
            </a:extLst>
          </p:cNvPr>
          <p:cNvSpPr>
            <a:spLocks noGrp="1"/>
          </p:cNvSpPr>
          <p:nvPr>
            <p:ph type="title"/>
          </p:nvPr>
        </p:nvSpPr>
        <p:spPr/>
        <p:txBody>
          <a:bodyPr/>
          <a:lstStyle/>
          <a:p>
            <a:r>
              <a:rPr lang="en-US" dirty="0"/>
              <a:t>Reciprocating Air Compressor Components</a:t>
            </a:r>
          </a:p>
        </p:txBody>
      </p:sp>
      <p:sp>
        <p:nvSpPr>
          <p:cNvPr id="3" name="Content Placeholder 2">
            <a:extLst>
              <a:ext uri="{FF2B5EF4-FFF2-40B4-BE49-F238E27FC236}">
                <a16:creationId xmlns:a16="http://schemas.microsoft.com/office/drawing/2014/main" id="{5DFBAA17-1B1D-48C2-B334-A8E8214B30A9}"/>
              </a:ext>
            </a:extLst>
          </p:cNvPr>
          <p:cNvSpPr>
            <a:spLocks noGrp="1"/>
          </p:cNvSpPr>
          <p:nvPr>
            <p:ph sz="quarter" idx="1"/>
          </p:nvPr>
        </p:nvSpPr>
        <p:spPr>
          <a:xfrm>
            <a:off x="584703" y="1371600"/>
            <a:ext cx="5486400" cy="3962400"/>
          </a:xfrm>
        </p:spPr>
        <p:txBody>
          <a:bodyPr>
            <a:normAutofit lnSpcReduction="10000"/>
          </a:bodyPr>
          <a:lstStyle/>
          <a:p>
            <a:r>
              <a:rPr lang="en-US" dirty="0">
                <a:solidFill>
                  <a:schemeClr val="tx2"/>
                </a:solidFill>
              </a:rPr>
              <a:t>Reciprocating compressors are the simplest compressors as far as their complexity</a:t>
            </a:r>
          </a:p>
          <a:p>
            <a:r>
              <a:rPr lang="en-US" dirty="0">
                <a:solidFill>
                  <a:schemeClr val="tx2"/>
                </a:solidFill>
              </a:rPr>
              <a:t>Either loaded or unloaded</a:t>
            </a:r>
          </a:p>
          <a:p>
            <a:r>
              <a:rPr lang="en-US" dirty="0">
                <a:solidFill>
                  <a:schemeClr val="tx2"/>
                </a:solidFill>
              </a:rPr>
              <a:t>Start/Stop</a:t>
            </a:r>
          </a:p>
          <a:p>
            <a:r>
              <a:rPr lang="en-US" dirty="0">
                <a:solidFill>
                  <a:schemeClr val="tx2"/>
                </a:solidFill>
              </a:rPr>
              <a:t>They also can be multiple stages depending on discharge pressure</a:t>
            </a:r>
          </a:p>
          <a:p>
            <a:r>
              <a:rPr lang="en-US" dirty="0">
                <a:solidFill>
                  <a:schemeClr val="tx2"/>
                </a:solidFill>
              </a:rPr>
              <a:t>Very few parts</a:t>
            </a:r>
          </a:p>
          <a:p>
            <a:r>
              <a:rPr lang="en-US" dirty="0">
                <a:solidFill>
                  <a:schemeClr val="tx2"/>
                </a:solidFill>
              </a:rPr>
              <a:t>Operates on an adjustable or fixed pressure range switch</a:t>
            </a:r>
          </a:p>
          <a:p>
            <a:endParaRPr lang="en-US" dirty="0"/>
          </a:p>
          <a:p>
            <a:endParaRPr lang="en-US" dirty="0"/>
          </a:p>
        </p:txBody>
      </p:sp>
      <p:pic>
        <p:nvPicPr>
          <p:cNvPr id="5122" name="Picture 2">
            <a:extLst>
              <a:ext uri="{FF2B5EF4-FFF2-40B4-BE49-F238E27FC236}">
                <a16:creationId xmlns:a16="http://schemas.microsoft.com/office/drawing/2014/main" id="{C9147391-9699-46E0-8EF1-7F1CB950E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66800"/>
            <a:ext cx="23145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6C2A1B-AC54-4F10-9B8C-6D2635C6D251}"/>
              </a:ext>
            </a:extLst>
          </p:cNvPr>
          <p:cNvPicPr>
            <a:picLocks noChangeAspect="1"/>
          </p:cNvPicPr>
          <p:nvPr/>
        </p:nvPicPr>
        <p:blipFill>
          <a:blip r:embed="rId3"/>
          <a:stretch>
            <a:fillRect/>
          </a:stretch>
        </p:blipFill>
        <p:spPr>
          <a:xfrm>
            <a:off x="8787048" y="2438400"/>
            <a:ext cx="3103145" cy="2286000"/>
          </a:xfrm>
          <a:prstGeom prst="rect">
            <a:avLst/>
          </a:prstGeom>
        </p:spPr>
      </p:pic>
      <p:pic>
        <p:nvPicPr>
          <p:cNvPr id="8" name="Picture 7">
            <a:extLst>
              <a:ext uri="{FF2B5EF4-FFF2-40B4-BE49-F238E27FC236}">
                <a16:creationId xmlns:a16="http://schemas.microsoft.com/office/drawing/2014/main" id="{89E2CFF3-F9B2-4A71-8996-03AAAE77FC77}"/>
              </a:ext>
            </a:extLst>
          </p:cNvPr>
          <p:cNvPicPr>
            <a:picLocks noChangeAspect="1"/>
          </p:cNvPicPr>
          <p:nvPr/>
        </p:nvPicPr>
        <p:blipFill>
          <a:blip r:embed="rId4"/>
          <a:stretch>
            <a:fillRect/>
          </a:stretch>
        </p:blipFill>
        <p:spPr>
          <a:xfrm>
            <a:off x="6612377" y="3298170"/>
            <a:ext cx="2057400" cy="2495293"/>
          </a:xfrm>
          <a:prstGeom prst="rect">
            <a:avLst/>
          </a:prstGeom>
        </p:spPr>
      </p:pic>
    </p:spTree>
    <p:extLst>
      <p:ext uri="{BB962C8B-B14F-4D97-AF65-F5344CB8AC3E}">
        <p14:creationId xmlns:p14="http://schemas.microsoft.com/office/powerpoint/2010/main" val="371070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1617-698B-4725-9D59-7BA2BC9245DF}"/>
              </a:ext>
            </a:extLst>
          </p:cNvPr>
          <p:cNvSpPr>
            <a:spLocks noGrp="1"/>
          </p:cNvSpPr>
          <p:nvPr>
            <p:ph type="title"/>
          </p:nvPr>
        </p:nvSpPr>
        <p:spPr/>
        <p:txBody>
          <a:bodyPr/>
          <a:lstStyle/>
          <a:p>
            <a:r>
              <a:rPr lang="en-US" dirty="0"/>
              <a:t>Centrifugal Air Compressor Components</a:t>
            </a:r>
          </a:p>
        </p:txBody>
      </p:sp>
      <p:sp>
        <p:nvSpPr>
          <p:cNvPr id="3" name="Content Placeholder 2">
            <a:extLst>
              <a:ext uri="{FF2B5EF4-FFF2-40B4-BE49-F238E27FC236}">
                <a16:creationId xmlns:a16="http://schemas.microsoft.com/office/drawing/2014/main" id="{C585A039-6F88-471D-B9DD-03A745F221D9}"/>
              </a:ext>
            </a:extLst>
          </p:cNvPr>
          <p:cNvSpPr>
            <a:spLocks noGrp="1"/>
          </p:cNvSpPr>
          <p:nvPr>
            <p:ph sz="quarter" idx="1"/>
          </p:nvPr>
        </p:nvSpPr>
        <p:spPr>
          <a:xfrm>
            <a:off x="609600" y="914400"/>
            <a:ext cx="4648200" cy="4895850"/>
          </a:xfrm>
        </p:spPr>
        <p:txBody>
          <a:bodyPr/>
          <a:lstStyle/>
          <a:p>
            <a:endParaRPr lang="en-US" dirty="0"/>
          </a:p>
          <a:p>
            <a:endParaRPr lang="en-US" dirty="0"/>
          </a:p>
        </p:txBody>
      </p:sp>
      <p:pic>
        <p:nvPicPr>
          <p:cNvPr id="5" name="Picture 4">
            <a:extLst>
              <a:ext uri="{FF2B5EF4-FFF2-40B4-BE49-F238E27FC236}">
                <a16:creationId xmlns:a16="http://schemas.microsoft.com/office/drawing/2014/main" id="{D0933015-EAD0-4703-A947-F4A8F38CB900}"/>
              </a:ext>
            </a:extLst>
          </p:cNvPr>
          <p:cNvPicPr>
            <a:picLocks noChangeAspect="1"/>
          </p:cNvPicPr>
          <p:nvPr/>
        </p:nvPicPr>
        <p:blipFill>
          <a:blip r:embed="rId2"/>
          <a:stretch>
            <a:fillRect/>
          </a:stretch>
        </p:blipFill>
        <p:spPr>
          <a:xfrm>
            <a:off x="4368651" y="1006898"/>
            <a:ext cx="6985149" cy="4864996"/>
          </a:xfrm>
          <a:prstGeom prst="rect">
            <a:avLst/>
          </a:prstGeom>
        </p:spPr>
      </p:pic>
      <p:sp>
        <p:nvSpPr>
          <p:cNvPr id="4" name="TextBox 3">
            <a:extLst>
              <a:ext uri="{FF2B5EF4-FFF2-40B4-BE49-F238E27FC236}">
                <a16:creationId xmlns:a16="http://schemas.microsoft.com/office/drawing/2014/main" id="{0205C6D0-7EE8-4329-8881-35C60244E9F2}"/>
              </a:ext>
            </a:extLst>
          </p:cNvPr>
          <p:cNvSpPr txBox="1"/>
          <p:nvPr/>
        </p:nvSpPr>
        <p:spPr>
          <a:xfrm>
            <a:off x="533400" y="1752600"/>
            <a:ext cx="2971800" cy="2585323"/>
          </a:xfrm>
          <a:prstGeom prst="rect">
            <a:avLst/>
          </a:prstGeom>
          <a:noFill/>
        </p:spPr>
        <p:txBody>
          <a:bodyPr wrap="square" rtlCol="0">
            <a:spAutoFit/>
          </a:bodyPr>
          <a:lstStyle/>
          <a:p>
            <a:r>
              <a:rPr lang="en-US" sz="1600" dirty="0">
                <a:solidFill>
                  <a:schemeClr val="accent3"/>
                </a:solidFill>
              </a:rPr>
              <a:t>Air End of the compressor takes air in through the inlet filter under a VACUUM condition</a:t>
            </a:r>
          </a:p>
          <a:p>
            <a:endParaRPr lang="en-US" sz="1600" dirty="0">
              <a:solidFill>
                <a:schemeClr val="accent3"/>
              </a:solidFill>
            </a:endParaRPr>
          </a:p>
          <a:p>
            <a:r>
              <a:rPr lang="en-US" sz="1600" dirty="0">
                <a:solidFill>
                  <a:schemeClr val="accent3"/>
                </a:solidFill>
              </a:rPr>
              <a:t>The atmospheric air is started spinning and enters the impeller</a:t>
            </a:r>
          </a:p>
          <a:p>
            <a:endParaRPr lang="en-US" sz="1600" dirty="0">
              <a:solidFill>
                <a:schemeClr val="accent3"/>
              </a:solidFill>
            </a:endParaRPr>
          </a:p>
          <a:p>
            <a:r>
              <a:rPr lang="en-US" dirty="0"/>
              <a:t> </a:t>
            </a:r>
          </a:p>
        </p:txBody>
      </p:sp>
    </p:spTree>
    <p:extLst>
      <p:ext uri="{BB962C8B-B14F-4D97-AF65-F5344CB8AC3E}">
        <p14:creationId xmlns:p14="http://schemas.microsoft.com/office/powerpoint/2010/main" val="412784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9264-CC79-4AD7-BA19-0015A0849700}"/>
              </a:ext>
            </a:extLst>
          </p:cNvPr>
          <p:cNvSpPr>
            <a:spLocks noGrp="1"/>
          </p:cNvSpPr>
          <p:nvPr>
            <p:ph type="title"/>
          </p:nvPr>
        </p:nvSpPr>
        <p:spPr/>
        <p:txBody>
          <a:bodyPr/>
          <a:lstStyle/>
          <a:p>
            <a:r>
              <a:rPr lang="en-US" dirty="0"/>
              <a:t>Centrifugal Air Compressor Components</a:t>
            </a:r>
          </a:p>
        </p:txBody>
      </p:sp>
      <p:sp>
        <p:nvSpPr>
          <p:cNvPr id="3" name="Content Placeholder 2">
            <a:extLst>
              <a:ext uri="{FF2B5EF4-FFF2-40B4-BE49-F238E27FC236}">
                <a16:creationId xmlns:a16="http://schemas.microsoft.com/office/drawing/2014/main" id="{0CB656F4-043F-4D97-8878-DCDCAC58FFCD}"/>
              </a:ext>
            </a:extLst>
          </p:cNvPr>
          <p:cNvSpPr>
            <a:spLocks noGrp="1"/>
          </p:cNvSpPr>
          <p:nvPr>
            <p:ph sz="quarter" idx="1"/>
          </p:nvPr>
        </p:nvSpPr>
        <p:spPr>
          <a:xfrm>
            <a:off x="609600" y="990600"/>
            <a:ext cx="3505200" cy="4876800"/>
          </a:xfrm>
        </p:spPr>
        <p:txBody>
          <a:bodyPr>
            <a:normAutofit fontScale="70000" lnSpcReduction="20000"/>
          </a:bodyPr>
          <a:lstStyle/>
          <a:p>
            <a:r>
              <a:rPr lang="en-US" sz="2400" dirty="0">
                <a:solidFill>
                  <a:schemeClr val="accent3"/>
                </a:solidFill>
              </a:rPr>
              <a:t>In the first stage the air is compressed to “x” psig to start the compression to end with the desired discharge pressure. Centrifugal compressors are typically 2-4 stages, however desired discharge pressure is what determines the number of stages.</a:t>
            </a:r>
          </a:p>
          <a:p>
            <a:endParaRPr lang="en-US" sz="2400" dirty="0">
              <a:solidFill>
                <a:schemeClr val="accent3"/>
              </a:solidFill>
            </a:endParaRPr>
          </a:p>
          <a:p>
            <a:r>
              <a:rPr lang="en-US" sz="2400" dirty="0">
                <a:solidFill>
                  <a:schemeClr val="accent3"/>
                </a:solidFill>
              </a:rPr>
              <a:t>The air, after traveling through the different stages is sent to the aftercooler for cooling to reduce moisture content. Once vapor is condensed to water, the moisture separator removes the water.</a:t>
            </a:r>
          </a:p>
          <a:p>
            <a:endParaRPr lang="en-US" sz="2800" dirty="0">
              <a:solidFill>
                <a:schemeClr val="accent3"/>
              </a:solidFill>
            </a:endParaRPr>
          </a:p>
          <a:p>
            <a:r>
              <a:rPr lang="en-US" dirty="0">
                <a:solidFill>
                  <a:schemeClr val="accent3"/>
                </a:solidFill>
              </a:rPr>
              <a:t>*</a:t>
            </a:r>
            <a:r>
              <a:rPr lang="en-US" sz="1800" dirty="0">
                <a:solidFill>
                  <a:schemeClr val="accent3"/>
                </a:solidFill>
              </a:rPr>
              <a:t>The next presentation will cover the different types of drying from the discharge of the aftercooler downstream.</a:t>
            </a:r>
            <a:endParaRPr lang="en-US" sz="2800" dirty="0">
              <a:solidFill>
                <a:schemeClr val="accent3"/>
              </a:solidFill>
            </a:endParaRPr>
          </a:p>
          <a:p>
            <a:endParaRPr lang="en-US" dirty="0"/>
          </a:p>
        </p:txBody>
      </p:sp>
      <p:pic>
        <p:nvPicPr>
          <p:cNvPr id="4" name="Picture 3">
            <a:extLst>
              <a:ext uri="{FF2B5EF4-FFF2-40B4-BE49-F238E27FC236}">
                <a16:creationId xmlns:a16="http://schemas.microsoft.com/office/drawing/2014/main" id="{AF5C6560-5B34-4CE1-A225-21852FF5BFA4}"/>
              </a:ext>
            </a:extLst>
          </p:cNvPr>
          <p:cNvPicPr>
            <a:picLocks noChangeAspect="1"/>
          </p:cNvPicPr>
          <p:nvPr/>
        </p:nvPicPr>
        <p:blipFill>
          <a:blip r:embed="rId2"/>
          <a:stretch>
            <a:fillRect/>
          </a:stretch>
        </p:blipFill>
        <p:spPr>
          <a:xfrm>
            <a:off x="4086741" y="1409700"/>
            <a:ext cx="7980922" cy="4038600"/>
          </a:xfrm>
          <a:prstGeom prst="rect">
            <a:avLst/>
          </a:prstGeom>
        </p:spPr>
      </p:pic>
    </p:spTree>
    <p:extLst>
      <p:ext uri="{BB962C8B-B14F-4D97-AF65-F5344CB8AC3E}">
        <p14:creationId xmlns:p14="http://schemas.microsoft.com/office/powerpoint/2010/main" val="386824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17A2-1A24-4D91-883F-EA7CE7A30E78}"/>
              </a:ext>
            </a:extLst>
          </p:cNvPr>
          <p:cNvSpPr>
            <a:spLocks noGrp="1"/>
          </p:cNvSpPr>
          <p:nvPr>
            <p:ph type="title"/>
          </p:nvPr>
        </p:nvSpPr>
        <p:spPr/>
        <p:txBody>
          <a:bodyPr/>
          <a:lstStyle/>
          <a:p>
            <a:r>
              <a:rPr lang="en-US" dirty="0"/>
              <a:t>Coolers</a:t>
            </a:r>
          </a:p>
        </p:txBody>
      </p:sp>
      <p:sp>
        <p:nvSpPr>
          <p:cNvPr id="3" name="Content Placeholder 2">
            <a:extLst>
              <a:ext uri="{FF2B5EF4-FFF2-40B4-BE49-F238E27FC236}">
                <a16:creationId xmlns:a16="http://schemas.microsoft.com/office/drawing/2014/main" id="{F0D41B59-ED9E-4638-B374-1AC692289958}"/>
              </a:ext>
            </a:extLst>
          </p:cNvPr>
          <p:cNvSpPr>
            <a:spLocks noGrp="1"/>
          </p:cNvSpPr>
          <p:nvPr>
            <p:ph sz="quarter" idx="1"/>
          </p:nvPr>
        </p:nvSpPr>
        <p:spPr>
          <a:xfrm>
            <a:off x="609600" y="1600200"/>
            <a:ext cx="4648200" cy="3886200"/>
          </a:xfrm>
        </p:spPr>
        <p:txBody>
          <a:bodyPr>
            <a:normAutofit fontScale="92500" lnSpcReduction="10000"/>
          </a:bodyPr>
          <a:lstStyle/>
          <a:p>
            <a:r>
              <a:rPr lang="en-US" sz="2800" dirty="0">
                <a:solidFill>
                  <a:schemeClr val="accent3"/>
                </a:solidFill>
              </a:rPr>
              <a:t>Usually there are two different coolers on the compressor</a:t>
            </a:r>
          </a:p>
          <a:p>
            <a:r>
              <a:rPr lang="en-US" sz="2800" dirty="0">
                <a:solidFill>
                  <a:schemeClr val="accent3"/>
                </a:solidFill>
              </a:rPr>
              <a:t>One is for air</a:t>
            </a:r>
          </a:p>
          <a:p>
            <a:r>
              <a:rPr lang="en-US" sz="2800" dirty="0">
                <a:solidFill>
                  <a:schemeClr val="accent3"/>
                </a:solidFill>
              </a:rPr>
              <a:t>One is for lubricant</a:t>
            </a:r>
          </a:p>
          <a:p>
            <a:r>
              <a:rPr lang="en-US" sz="2800" dirty="0">
                <a:solidFill>
                  <a:schemeClr val="accent3"/>
                </a:solidFill>
              </a:rPr>
              <a:t>Air to Air heat exchanger (fin/fan)</a:t>
            </a:r>
          </a:p>
          <a:p>
            <a:r>
              <a:rPr lang="en-US" sz="2800" dirty="0">
                <a:solidFill>
                  <a:schemeClr val="accent3"/>
                </a:solidFill>
              </a:rPr>
              <a:t>Water-cooled heat exchanger (tube and shell)</a:t>
            </a:r>
          </a:p>
          <a:p>
            <a:pPr marL="0" indent="0">
              <a:buNone/>
            </a:pPr>
            <a:endParaRPr lang="en-US" sz="2800" dirty="0">
              <a:solidFill>
                <a:schemeClr val="accent3"/>
              </a:solidFill>
            </a:endParaRPr>
          </a:p>
        </p:txBody>
      </p:sp>
      <p:graphicFrame>
        <p:nvGraphicFramePr>
          <p:cNvPr id="6" name="Object 1029">
            <a:extLst>
              <a:ext uri="{FF2B5EF4-FFF2-40B4-BE49-F238E27FC236}">
                <a16:creationId xmlns:a16="http://schemas.microsoft.com/office/drawing/2014/main" id="{BBB8B6F5-F17B-41BF-8919-FBA140486EF7}"/>
              </a:ext>
            </a:extLst>
          </p:cNvPr>
          <p:cNvGraphicFramePr>
            <a:graphicFrameLocks noChangeAspect="1"/>
          </p:cNvGraphicFramePr>
          <p:nvPr/>
        </p:nvGraphicFramePr>
        <p:xfrm>
          <a:off x="6324600" y="914400"/>
          <a:ext cx="4129223" cy="2286000"/>
        </p:xfrm>
        <a:graphic>
          <a:graphicData uri="http://schemas.openxmlformats.org/presentationml/2006/ole">
            <mc:AlternateContent xmlns:mc="http://schemas.openxmlformats.org/markup-compatibility/2006">
              <mc:Choice xmlns:v="urn:schemas-microsoft-com:vml" Requires="v">
                <p:oleObj spid="_x0000_s4178" name="Bitmap Image" r:id="rId3" imgW="3476190" imgH="1924319" progId="Paint.Picture">
                  <p:embed/>
                </p:oleObj>
              </mc:Choice>
              <mc:Fallback>
                <p:oleObj name="Bitmap Image" r:id="rId3" imgW="3476190" imgH="1924319" progId="Paint.Picture">
                  <p:embed/>
                  <p:pic>
                    <p:nvPicPr>
                      <p:cNvPr id="6" name="Object 1029">
                        <a:extLst>
                          <a:ext uri="{FF2B5EF4-FFF2-40B4-BE49-F238E27FC236}">
                            <a16:creationId xmlns:a16="http://schemas.microsoft.com/office/drawing/2014/main" id="{BBB8B6F5-F17B-41BF-8919-FBA140486EF7}"/>
                          </a:ext>
                        </a:extLst>
                      </p:cNvPr>
                      <p:cNvPicPr>
                        <a:picLocks noChangeAspect="1" noChangeArrowheads="1"/>
                      </p:cNvPicPr>
                      <p:nvPr/>
                    </p:nvPicPr>
                    <p:blipFill>
                      <a:blip r:embed="rId4">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a:stretch>
                        <a:fillRect/>
                      </a:stretch>
                    </p:blipFill>
                    <p:spPr bwMode="auto">
                      <a:xfrm>
                        <a:off x="6324600" y="914400"/>
                        <a:ext cx="4129223" cy="2286000"/>
                      </a:xfrm>
                      <a:prstGeom prst="rect">
                        <a:avLst/>
                      </a:prstGeom>
                      <a:noFill/>
                      <a:ln>
                        <a:noFill/>
                      </a:ln>
                      <a:effectLst/>
                    </p:spPr>
                  </p:pic>
                </p:oleObj>
              </mc:Fallback>
            </mc:AlternateContent>
          </a:graphicData>
        </a:graphic>
      </p:graphicFrame>
      <p:graphicFrame>
        <p:nvGraphicFramePr>
          <p:cNvPr id="7" name="Object 1030">
            <a:extLst>
              <a:ext uri="{FF2B5EF4-FFF2-40B4-BE49-F238E27FC236}">
                <a16:creationId xmlns:a16="http://schemas.microsoft.com/office/drawing/2014/main" id="{BBBBA7F6-E377-4050-8028-D2A2563405D0}"/>
              </a:ext>
            </a:extLst>
          </p:cNvPr>
          <p:cNvGraphicFramePr>
            <a:graphicFrameLocks noChangeAspect="1"/>
          </p:cNvGraphicFramePr>
          <p:nvPr/>
        </p:nvGraphicFramePr>
        <p:xfrm>
          <a:off x="5791200" y="3429000"/>
          <a:ext cx="5664011" cy="2590800"/>
        </p:xfrm>
        <a:graphic>
          <a:graphicData uri="http://schemas.openxmlformats.org/presentationml/2006/ole">
            <mc:AlternateContent xmlns:mc="http://schemas.openxmlformats.org/markup-compatibility/2006">
              <mc:Choice xmlns:v="urn:schemas-microsoft-com:vml" Requires="v">
                <p:oleObj spid="_x0000_s4179" name="Bitmap Image" r:id="rId5" imgW="3847619" imgH="2295238" progId="Paint.Picture">
                  <p:embed/>
                </p:oleObj>
              </mc:Choice>
              <mc:Fallback>
                <p:oleObj name="Bitmap Image" r:id="rId5" imgW="3847619" imgH="2295238" progId="Paint.Picture">
                  <p:embed/>
                  <p:pic>
                    <p:nvPicPr>
                      <p:cNvPr id="7" name="Object 1030">
                        <a:extLst>
                          <a:ext uri="{FF2B5EF4-FFF2-40B4-BE49-F238E27FC236}">
                            <a16:creationId xmlns:a16="http://schemas.microsoft.com/office/drawing/2014/main" id="{BBBBA7F6-E377-4050-8028-D2A2563405D0}"/>
                          </a:ext>
                        </a:extLst>
                      </p:cNvPr>
                      <p:cNvPicPr>
                        <a:picLocks noChangeAspect="1" noChangeArrowheads="1"/>
                      </p:cNvPicPr>
                      <p:nvPr/>
                    </p:nvPicPr>
                    <p:blipFill>
                      <a:blip r:embed="rId6">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l="2817" t="26556" r="1408"/>
                      <a:stretch>
                        <a:fillRect/>
                      </a:stretch>
                    </p:blipFill>
                    <p:spPr bwMode="auto">
                      <a:xfrm>
                        <a:off x="5791200" y="3429000"/>
                        <a:ext cx="5664011" cy="2590800"/>
                      </a:xfrm>
                      <a:prstGeom prst="rect">
                        <a:avLst/>
                      </a:prstGeom>
                      <a:noFill/>
                      <a:ln>
                        <a:noFill/>
                      </a:ln>
                      <a:effectLst/>
                    </p:spPr>
                  </p:pic>
                </p:oleObj>
              </mc:Fallback>
            </mc:AlternateContent>
          </a:graphicData>
        </a:graphic>
      </p:graphicFrame>
      <p:sp>
        <p:nvSpPr>
          <p:cNvPr id="8" name="Text Box 1040">
            <a:extLst>
              <a:ext uri="{FF2B5EF4-FFF2-40B4-BE49-F238E27FC236}">
                <a16:creationId xmlns:a16="http://schemas.microsoft.com/office/drawing/2014/main" id="{AD75301C-2A26-4C6F-82DC-553D6BA04A98}"/>
              </a:ext>
            </a:extLst>
          </p:cNvPr>
          <p:cNvSpPr txBox="1">
            <a:spLocks noChangeArrowheads="1"/>
          </p:cNvSpPr>
          <p:nvPr/>
        </p:nvSpPr>
        <p:spPr bwMode="auto">
          <a:xfrm>
            <a:off x="5029200" y="4293156"/>
            <a:ext cx="140371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t>Water cooled</a:t>
            </a:r>
          </a:p>
        </p:txBody>
      </p:sp>
      <p:sp>
        <p:nvSpPr>
          <p:cNvPr id="9" name="Text Box 1037">
            <a:extLst>
              <a:ext uri="{FF2B5EF4-FFF2-40B4-BE49-F238E27FC236}">
                <a16:creationId xmlns:a16="http://schemas.microsoft.com/office/drawing/2014/main" id="{EAB96118-006C-4E37-AEDB-89999E72DE72}"/>
              </a:ext>
            </a:extLst>
          </p:cNvPr>
          <p:cNvSpPr txBox="1">
            <a:spLocks noChangeArrowheads="1"/>
          </p:cNvSpPr>
          <p:nvPr/>
        </p:nvSpPr>
        <p:spPr bwMode="auto">
          <a:xfrm>
            <a:off x="5522768" y="1828800"/>
            <a:ext cx="12573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t>Air Cooled</a:t>
            </a:r>
          </a:p>
        </p:txBody>
      </p:sp>
    </p:spTree>
    <p:extLst>
      <p:ext uri="{BB962C8B-B14F-4D97-AF65-F5344CB8AC3E}">
        <p14:creationId xmlns:p14="http://schemas.microsoft.com/office/powerpoint/2010/main" val="248365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04B9-8C69-44D3-A9F2-151445DA7A33}"/>
              </a:ext>
            </a:extLst>
          </p:cNvPr>
          <p:cNvSpPr>
            <a:spLocks noGrp="1"/>
          </p:cNvSpPr>
          <p:nvPr>
            <p:ph type="title"/>
          </p:nvPr>
        </p:nvSpPr>
        <p:spPr/>
        <p:txBody>
          <a:bodyPr/>
          <a:lstStyle/>
          <a:p>
            <a:r>
              <a:rPr lang="en-US" dirty="0"/>
              <a:t>Air Compressor Drive Motors</a:t>
            </a:r>
          </a:p>
        </p:txBody>
      </p:sp>
      <p:sp>
        <p:nvSpPr>
          <p:cNvPr id="3" name="Content Placeholder 2">
            <a:extLst>
              <a:ext uri="{FF2B5EF4-FFF2-40B4-BE49-F238E27FC236}">
                <a16:creationId xmlns:a16="http://schemas.microsoft.com/office/drawing/2014/main" id="{B9B57130-951E-41DE-A68E-D2B5FFEF1141}"/>
              </a:ext>
            </a:extLst>
          </p:cNvPr>
          <p:cNvSpPr>
            <a:spLocks noGrp="1"/>
          </p:cNvSpPr>
          <p:nvPr>
            <p:ph sz="quarter" idx="1"/>
          </p:nvPr>
        </p:nvSpPr>
        <p:spPr>
          <a:xfrm>
            <a:off x="637308" y="1066800"/>
            <a:ext cx="5077692" cy="4572000"/>
          </a:xfrm>
        </p:spPr>
        <p:txBody>
          <a:bodyPr>
            <a:normAutofit fontScale="92500" lnSpcReduction="10000"/>
          </a:bodyPr>
          <a:lstStyle/>
          <a:p>
            <a:pPr algn="l">
              <a:buFont typeface="Arial" panose="020B0604020202020204" pitchFamily="34" charset="0"/>
              <a:buChar char="•"/>
            </a:pPr>
            <a:r>
              <a:rPr lang="en-US" sz="3200" b="0" i="0" dirty="0">
                <a:solidFill>
                  <a:schemeClr val="accent3"/>
                </a:solidFill>
                <a:effectLst/>
                <a:latin typeface="Roboto" panose="02000000000000000000" pitchFamily="2" charset="0"/>
              </a:rPr>
              <a:t>DC Series Motor</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Three phase Motor</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Squirrel Cage Induction Motor</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Synchronous Motor</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Single phase Motor</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Diesel  Engine</a:t>
            </a:r>
          </a:p>
          <a:p>
            <a:pPr algn="l">
              <a:buFont typeface="Arial" panose="020B0604020202020204" pitchFamily="34" charset="0"/>
              <a:buChar char="•"/>
            </a:pPr>
            <a:r>
              <a:rPr lang="en-US" sz="3200" dirty="0">
                <a:solidFill>
                  <a:schemeClr val="accent3"/>
                </a:solidFill>
                <a:latin typeface="Roboto" panose="02000000000000000000" pitchFamily="2" charset="0"/>
              </a:rPr>
              <a:t>Natural Gas</a:t>
            </a:r>
          </a:p>
          <a:p>
            <a:pPr algn="l">
              <a:buFont typeface="Arial" panose="020B0604020202020204" pitchFamily="34" charset="0"/>
              <a:buChar char="•"/>
            </a:pPr>
            <a:r>
              <a:rPr lang="en-US" sz="3200" b="0" i="0" dirty="0">
                <a:solidFill>
                  <a:schemeClr val="accent3"/>
                </a:solidFill>
                <a:effectLst/>
                <a:latin typeface="Roboto" panose="02000000000000000000" pitchFamily="2" charset="0"/>
              </a:rPr>
              <a:t>Steam Engine</a:t>
            </a:r>
          </a:p>
          <a:p>
            <a:endParaRPr lang="en-US" sz="2800" dirty="0"/>
          </a:p>
        </p:txBody>
      </p:sp>
      <p:pic>
        <p:nvPicPr>
          <p:cNvPr id="7" name="Picture 6">
            <a:extLst>
              <a:ext uri="{FF2B5EF4-FFF2-40B4-BE49-F238E27FC236}">
                <a16:creationId xmlns:a16="http://schemas.microsoft.com/office/drawing/2014/main" id="{49288A29-E6E7-4FD4-85D6-C23B7C72C20D}"/>
              </a:ext>
            </a:extLst>
          </p:cNvPr>
          <p:cNvPicPr>
            <a:picLocks noChangeAspect="1"/>
          </p:cNvPicPr>
          <p:nvPr/>
        </p:nvPicPr>
        <p:blipFill>
          <a:blip r:embed="rId2"/>
          <a:stretch>
            <a:fillRect/>
          </a:stretch>
        </p:blipFill>
        <p:spPr>
          <a:xfrm>
            <a:off x="3733800" y="3985941"/>
            <a:ext cx="3084331" cy="2749677"/>
          </a:xfrm>
          <a:prstGeom prst="rect">
            <a:avLst/>
          </a:prstGeom>
        </p:spPr>
      </p:pic>
      <p:pic>
        <p:nvPicPr>
          <p:cNvPr id="6" name="Picture 5">
            <a:extLst>
              <a:ext uri="{FF2B5EF4-FFF2-40B4-BE49-F238E27FC236}">
                <a16:creationId xmlns:a16="http://schemas.microsoft.com/office/drawing/2014/main" id="{0699BDE6-2FC8-4A9E-9BFC-81CAC4A11FBA}"/>
              </a:ext>
            </a:extLst>
          </p:cNvPr>
          <p:cNvPicPr>
            <a:picLocks noChangeAspect="1"/>
          </p:cNvPicPr>
          <p:nvPr/>
        </p:nvPicPr>
        <p:blipFill>
          <a:blip r:embed="rId3"/>
          <a:stretch>
            <a:fillRect/>
          </a:stretch>
        </p:blipFill>
        <p:spPr>
          <a:xfrm>
            <a:off x="6324600" y="1143000"/>
            <a:ext cx="5631493" cy="4005664"/>
          </a:xfrm>
          <a:prstGeom prst="rect">
            <a:avLst/>
          </a:prstGeom>
        </p:spPr>
      </p:pic>
    </p:spTree>
    <p:extLst>
      <p:ext uri="{BB962C8B-B14F-4D97-AF65-F5344CB8AC3E}">
        <p14:creationId xmlns:p14="http://schemas.microsoft.com/office/powerpoint/2010/main" val="108829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CD5B-A195-44A7-AAA0-DF001804FA2A}"/>
              </a:ext>
            </a:extLst>
          </p:cNvPr>
          <p:cNvSpPr>
            <a:spLocks noGrp="1"/>
          </p:cNvSpPr>
          <p:nvPr>
            <p:ph type="title"/>
          </p:nvPr>
        </p:nvSpPr>
        <p:spPr/>
        <p:txBody>
          <a:bodyPr/>
          <a:lstStyle/>
          <a:p>
            <a:r>
              <a:rPr lang="en-US" dirty="0"/>
              <a:t>Air Compressor Controls</a:t>
            </a:r>
          </a:p>
        </p:txBody>
      </p:sp>
      <p:sp>
        <p:nvSpPr>
          <p:cNvPr id="3" name="Content Placeholder 2">
            <a:extLst>
              <a:ext uri="{FF2B5EF4-FFF2-40B4-BE49-F238E27FC236}">
                <a16:creationId xmlns:a16="http://schemas.microsoft.com/office/drawing/2014/main" id="{D91402A0-DF31-4E07-A594-0DD3B81B8980}"/>
              </a:ext>
            </a:extLst>
          </p:cNvPr>
          <p:cNvSpPr>
            <a:spLocks noGrp="1"/>
          </p:cNvSpPr>
          <p:nvPr>
            <p:ph sz="quarter" idx="1"/>
          </p:nvPr>
        </p:nvSpPr>
        <p:spPr>
          <a:xfrm>
            <a:off x="609600" y="1600200"/>
            <a:ext cx="3276600" cy="3810000"/>
          </a:xfrm>
        </p:spPr>
        <p:txBody>
          <a:bodyPr/>
          <a:lstStyle/>
          <a:p>
            <a:r>
              <a:rPr lang="en-US" dirty="0">
                <a:solidFill>
                  <a:schemeClr val="accent4"/>
                </a:solidFill>
              </a:rPr>
              <a:t>Pressure Switch</a:t>
            </a:r>
          </a:p>
          <a:p>
            <a:r>
              <a:rPr lang="en-US" dirty="0">
                <a:solidFill>
                  <a:schemeClr val="accent4"/>
                </a:solidFill>
              </a:rPr>
              <a:t>Load No/Load</a:t>
            </a:r>
          </a:p>
          <a:p>
            <a:r>
              <a:rPr lang="en-US" dirty="0">
                <a:solidFill>
                  <a:schemeClr val="accent4"/>
                </a:solidFill>
              </a:rPr>
              <a:t>Inlet Modulation</a:t>
            </a:r>
          </a:p>
          <a:p>
            <a:r>
              <a:rPr lang="en-US" dirty="0">
                <a:solidFill>
                  <a:schemeClr val="accent4"/>
                </a:solidFill>
              </a:rPr>
              <a:t>Variable Displacement</a:t>
            </a:r>
          </a:p>
          <a:p>
            <a:r>
              <a:rPr lang="en-US" dirty="0">
                <a:solidFill>
                  <a:schemeClr val="accent4"/>
                </a:solidFill>
              </a:rPr>
              <a:t>Variable Speed or Variable Frequency Drive</a:t>
            </a:r>
          </a:p>
        </p:txBody>
      </p:sp>
      <p:pic>
        <p:nvPicPr>
          <p:cNvPr id="5" name="Picture 4">
            <a:extLst>
              <a:ext uri="{FF2B5EF4-FFF2-40B4-BE49-F238E27FC236}">
                <a16:creationId xmlns:a16="http://schemas.microsoft.com/office/drawing/2014/main" id="{F6D8D67A-DC45-4BDD-9572-210B35CB6356}"/>
              </a:ext>
            </a:extLst>
          </p:cNvPr>
          <p:cNvPicPr>
            <a:picLocks noChangeAspect="1"/>
          </p:cNvPicPr>
          <p:nvPr/>
        </p:nvPicPr>
        <p:blipFill>
          <a:blip r:embed="rId3"/>
          <a:stretch>
            <a:fillRect/>
          </a:stretch>
        </p:blipFill>
        <p:spPr>
          <a:xfrm>
            <a:off x="3886200" y="939743"/>
            <a:ext cx="2057400" cy="2495293"/>
          </a:xfrm>
          <a:prstGeom prst="rect">
            <a:avLst/>
          </a:prstGeom>
        </p:spPr>
      </p:pic>
      <p:graphicFrame>
        <p:nvGraphicFramePr>
          <p:cNvPr id="6" name="Object 1061">
            <a:extLst>
              <a:ext uri="{FF2B5EF4-FFF2-40B4-BE49-F238E27FC236}">
                <a16:creationId xmlns:a16="http://schemas.microsoft.com/office/drawing/2014/main" id="{F1C1E455-D14D-4F2A-ACE9-8B465D85A08C}"/>
              </a:ext>
            </a:extLst>
          </p:cNvPr>
          <p:cNvGraphicFramePr>
            <a:graphicFrameLocks noChangeAspect="1"/>
          </p:cNvGraphicFramePr>
          <p:nvPr/>
        </p:nvGraphicFramePr>
        <p:xfrm>
          <a:off x="6791805" y="796699"/>
          <a:ext cx="2619375" cy="1846262"/>
        </p:xfrm>
        <a:graphic>
          <a:graphicData uri="http://schemas.openxmlformats.org/presentationml/2006/ole">
            <mc:AlternateContent xmlns:mc="http://schemas.openxmlformats.org/markup-compatibility/2006">
              <mc:Choice xmlns:v="urn:schemas-microsoft-com:vml" Requires="v">
                <p:oleObj spid="_x0000_s5202" name="Photo Editor Photo" r:id="rId4" imgW="5687219" imgH="3895238" progId="MSPhotoEd.3">
                  <p:embed/>
                </p:oleObj>
              </mc:Choice>
              <mc:Fallback>
                <p:oleObj name="Photo Editor Photo" r:id="rId4" imgW="5687219" imgH="3895238" progId="MSPhotoEd.3">
                  <p:embed/>
                  <p:pic>
                    <p:nvPicPr>
                      <p:cNvPr id="6" name="Object 1061">
                        <a:extLst>
                          <a:ext uri="{FF2B5EF4-FFF2-40B4-BE49-F238E27FC236}">
                            <a16:creationId xmlns:a16="http://schemas.microsoft.com/office/drawing/2014/main" id="{F1C1E455-D14D-4F2A-ACE9-8B465D85A08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791805" y="796699"/>
                        <a:ext cx="2619375" cy="184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 name="Picture 9">
            <a:extLst>
              <a:ext uri="{FF2B5EF4-FFF2-40B4-BE49-F238E27FC236}">
                <a16:creationId xmlns:a16="http://schemas.microsoft.com/office/drawing/2014/main" id="{80F25885-FAF0-4425-B509-9A454475496E}"/>
              </a:ext>
            </a:extLst>
          </p:cNvPr>
          <p:cNvPicPr>
            <a:picLocks noChangeAspect="1"/>
          </p:cNvPicPr>
          <p:nvPr/>
        </p:nvPicPr>
        <p:blipFill>
          <a:blip r:embed="rId6"/>
          <a:stretch>
            <a:fillRect/>
          </a:stretch>
        </p:blipFill>
        <p:spPr>
          <a:xfrm>
            <a:off x="10744200" y="939743"/>
            <a:ext cx="1409700" cy="3105150"/>
          </a:xfrm>
          <a:prstGeom prst="rect">
            <a:avLst/>
          </a:prstGeom>
        </p:spPr>
      </p:pic>
      <p:pic>
        <p:nvPicPr>
          <p:cNvPr id="12" name="Picture 11">
            <a:extLst>
              <a:ext uri="{FF2B5EF4-FFF2-40B4-BE49-F238E27FC236}">
                <a16:creationId xmlns:a16="http://schemas.microsoft.com/office/drawing/2014/main" id="{174CD604-BBC3-46CB-BEED-A7913793C70F}"/>
              </a:ext>
            </a:extLst>
          </p:cNvPr>
          <p:cNvPicPr>
            <a:picLocks noChangeAspect="1"/>
          </p:cNvPicPr>
          <p:nvPr/>
        </p:nvPicPr>
        <p:blipFill>
          <a:blip r:embed="rId7"/>
          <a:stretch>
            <a:fillRect/>
          </a:stretch>
        </p:blipFill>
        <p:spPr>
          <a:xfrm>
            <a:off x="7298499" y="2722437"/>
            <a:ext cx="2571750" cy="1476375"/>
          </a:xfrm>
          <a:prstGeom prst="rect">
            <a:avLst/>
          </a:prstGeom>
        </p:spPr>
      </p:pic>
      <p:pic>
        <p:nvPicPr>
          <p:cNvPr id="2050" name="Picture 2">
            <a:extLst>
              <a:ext uri="{FF2B5EF4-FFF2-40B4-BE49-F238E27FC236}">
                <a16:creationId xmlns:a16="http://schemas.microsoft.com/office/drawing/2014/main" id="{99938129-592F-475F-AFD8-53FF3582C2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231701"/>
            <a:ext cx="2299746" cy="22997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lex">
            <a:extLst>
              <a:ext uri="{FF2B5EF4-FFF2-40B4-BE49-F238E27FC236}">
                <a16:creationId xmlns:a16="http://schemas.microsoft.com/office/drawing/2014/main" id="{80D8C532-F6CC-49CC-8370-2C0FB23FCB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1205" y="3429000"/>
            <a:ext cx="4169695" cy="278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057">
            <a:extLst>
              <a:ext uri="{FF2B5EF4-FFF2-40B4-BE49-F238E27FC236}">
                <a16:creationId xmlns:a16="http://schemas.microsoft.com/office/drawing/2014/main" id="{312320F9-2C5D-496D-8264-DE688023B6DB}"/>
              </a:ext>
            </a:extLst>
          </p:cNvPr>
          <p:cNvGraphicFramePr>
            <a:graphicFrameLocks noChangeAspect="1"/>
          </p:cNvGraphicFramePr>
          <p:nvPr>
            <p:extLst>
              <p:ext uri="{D42A27DB-BD31-4B8C-83A1-F6EECF244321}">
                <p14:modId xmlns:p14="http://schemas.microsoft.com/office/powerpoint/2010/main" val="1830719091"/>
              </p:ext>
            </p:extLst>
          </p:nvPr>
        </p:nvGraphicFramePr>
        <p:xfrm>
          <a:off x="9426571" y="3962400"/>
          <a:ext cx="2635258" cy="1882412"/>
        </p:xfrm>
        <a:graphic>
          <a:graphicData uri="http://schemas.openxmlformats.org/presentationml/2006/ole">
            <mc:AlternateContent xmlns:mc="http://schemas.openxmlformats.org/markup-compatibility/2006">
              <mc:Choice xmlns:v="urn:schemas-microsoft-com:vml" Requires="v">
                <p:oleObj spid="_x0000_s5203" name="Photo Editor Photo" r:id="rId10" imgW="7039958" imgH="5028571" progId="MSPhotoEd.3">
                  <p:embed/>
                </p:oleObj>
              </mc:Choice>
              <mc:Fallback>
                <p:oleObj name="Photo Editor Photo" r:id="rId10" imgW="7039958" imgH="5028571" progId="MSPhotoEd.3">
                  <p:embed/>
                  <p:pic>
                    <p:nvPicPr>
                      <p:cNvPr id="11" name="Object 1057">
                        <a:extLst>
                          <a:ext uri="{FF2B5EF4-FFF2-40B4-BE49-F238E27FC236}">
                            <a16:creationId xmlns:a16="http://schemas.microsoft.com/office/drawing/2014/main" id="{312320F9-2C5D-496D-8264-DE688023B6DB}"/>
                          </a:ext>
                        </a:extLst>
                      </p:cNvPr>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a:off x="9426571" y="3962400"/>
                        <a:ext cx="2635258" cy="1882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4266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BF24-9A82-4A4C-9EF6-648069FE5A3E}"/>
              </a:ext>
            </a:extLst>
          </p:cNvPr>
          <p:cNvSpPr>
            <a:spLocks noGrp="1"/>
          </p:cNvSpPr>
          <p:nvPr>
            <p:ph type="title"/>
          </p:nvPr>
        </p:nvSpPr>
        <p:spPr/>
        <p:txBody>
          <a:bodyPr/>
          <a:lstStyle/>
          <a:p>
            <a:r>
              <a:rPr lang="en-US" dirty="0"/>
              <a:t>Electrical System</a:t>
            </a:r>
          </a:p>
        </p:txBody>
      </p:sp>
      <p:pic>
        <p:nvPicPr>
          <p:cNvPr id="4" name="Picture 3" descr="Flex">
            <a:extLst>
              <a:ext uri="{FF2B5EF4-FFF2-40B4-BE49-F238E27FC236}">
                <a16:creationId xmlns:a16="http://schemas.microsoft.com/office/drawing/2014/main" id="{E8BD4BE7-BE40-4DEE-8B17-00C52749ED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885333"/>
            <a:ext cx="3986852" cy="26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DB8C68A3-14A7-410C-ABC7-B786FF9ECF0D}"/>
              </a:ext>
            </a:extLst>
          </p:cNvPr>
          <p:cNvPicPr>
            <a:picLocks noGrp="1" noChangeAspect="1"/>
          </p:cNvPicPr>
          <p:nvPr>
            <p:ph sz="quarter" idx="1"/>
          </p:nvPr>
        </p:nvPicPr>
        <p:blipFill>
          <a:blip r:embed="rId3"/>
          <a:stretch>
            <a:fillRect/>
          </a:stretch>
        </p:blipFill>
        <p:spPr>
          <a:xfrm>
            <a:off x="4223875" y="1329001"/>
            <a:ext cx="3006702" cy="1726070"/>
          </a:xfrm>
          <a:prstGeom prst="rect">
            <a:avLst/>
          </a:prstGeom>
        </p:spPr>
      </p:pic>
      <p:pic>
        <p:nvPicPr>
          <p:cNvPr id="3074" name="Picture 2">
            <a:extLst>
              <a:ext uri="{FF2B5EF4-FFF2-40B4-BE49-F238E27FC236}">
                <a16:creationId xmlns:a16="http://schemas.microsoft.com/office/drawing/2014/main" id="{4A6FBDFC-0AF0-4C7D-8D79-8FFA10AE0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0" y="914400"/>
            <a:ext cx="2331750"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D2AE7E-A649-4BFB-9D26-1377D7B1D2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9582" y="3405909"/>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54F076-86B8-4370-A916-607DFD90790C}"/>
              </a:ext>
            </a:extLst>
          </p:cNvPr>
          <p:cNvSpPr txBox="1"/>
          <p:nvPr/>
        </p:nvSpPr>
        <p:spPr>
          <a:xfrm>
            <a:off x="862652" y="959085"/>
            <a:ext cx="3276600" cy="4893647"/>
          </a:xfrm>
          <a:prstGeom prst="rect">
            <a:avLst/>
          </a:prstGeom>
          <a:noFill/>
        </p:spPr>
        <p:txBody>
          <a:bodyPr wrap="square" rtlCol="0">
            <a:spAutoFit/>
          </a:bodyPr>
          <a:lstStyle/>
          <a:p>
            <a:r>
              <a:rPr lang="en-US" sz="2400" dirty="0">
                <a:solidFill>
                  <a:schemeClr val="tx2"/>
                </a:solidFill>
              </a:rPr>
              <a:t>The electrical system provides power to the systems controls, which includes the controller,  pressure switches, actuators etc.</a:t>
            </a:r>
          </a:p>
          <a:p>
            <a:r>
              <a:rPr lang="en-US" sz="2400" dirty="0">
                <a:solidFill>
                  <a:schemeClr val="tx2"/>
                </a:solidFill>
              </a:rPr>
              <a:t>Generally, there is a stepdown control transformer installed on the machine for voltage of various components.</a:t>
            </a:r>
          </a:p>
        </p:txBody>
      </p:sp>
      <p:pic>
        <p:nvPicPr>
          <p:cNvPr id="3076" name="Picture 4">
            <a:extLst>
              <a:ext uri="{FF2B5EF4-FFF2-40B4-BE49-F238E27FC236}">
                <a16:creationId xmlns:a16="http://schemas.microsoft.com/office/drawing/2014/main" id="{85D5704A-F482-45E7-8EAA-055AE833B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48701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73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71DF-D1BC-4CB3-9353-E6EEC113D7CF}"/>
              </a:ext>
            </a:extLst>
          </p:cNvPr>
          <p:cNvSpPr>
            <a:spLocks noGrp="1"/>
          </p:cNvSpPr>
          <p:nvPr>
            <p:ph type="title"/>
          </p:nvPr>
        </p:nvSpPr>
        <p:spPr/>
        <p:txBody>
          <a:bodyPr/>
          <a:lstStyle/>
          <a:p>
            <a:r>
              <a:rPr lang="en-US" dirty="0"/>
              <a:t>Troubleshooting Common Problems</a:t>
            </a:r>
          </a:p>
        </p:txBody>
      </p:sp>
      <p:sp>
        <p:nvSpPr>
          <p:cNvPr id="3" name="Content Placeholder 2">
            <a:extLst>
              <a:ext uri="{FF2B5EF4-FFF2-40B4-BE49-F238E27FC236}">
                <a16:creationId xmlns:a16="http://schemas.microsoft.com/office/drawing/2014/main" id="{31A9E2B1-9A5F-4D9D-8B8E-FBB81C0B2183}"/>
              </a:ext>
            </a:extLst>
          </p:cNvPr>
          <p:cNvSpPr>
            <a:spLocks noGrp="1"/>
          </p:cNvSpPr>
          <p:nvPr>
            <p:ph sz="quarter" idx="1"/>
          </p:nvPr>
        </p:nvSpPr>
        <p:spPr>
          <a:xfrm>
            <a:off x="609600" y="1167606"/>
            <a:ext cx="3922447" cy="4756150"/>
          </a:xfrm>
        </p:spPr>
        <p:txBody>
          <a:bodyPr>
            <a:normAutofit fontScale="70000" lnSpcReduction="20000"/>
          </a:bodyPr>
          <a:lstStyle/>
          <a:p>
            <a:r>
              <a:rPr lang="en-US" dirty="0">
                <a:solidFill>
                  <a:schemeClr val="accent3"/>
                </a:solidFill>
              </a:rPr>
              <a:t>Over Heating – Check with the manufacturer the amount of rise across a compressor and the temperature drop across a cooler. These will be the same</a:t>
            </a:r>
          </a:p>
          <a:p>
            <a:r>
              <a:rPr lang="en-US" dirty="0">
                <a:solidFill>
                  <a:schemeClr val="accent3"/>
                </a:solidFill>
              </a:rPr>
              <a:t>Inlet temperature of the machine doesn’t really affect the temperature of the machine</a:t>
            </a:r>
          </a:p>
          <a:p>
            <a:r>
              <a:rPr lang="en-US" dirty="0">
                <a:solidFill>
                  <a:schemeClr val="accent3"/>
                </a:solidFill>
              </a:rPr>
              <a:t>What it does effect is the temperature of the cooling air on an air-cooled machine.</a:t>
            </a:r>
          </a:p>
          <a:p>
            <a:r>
              <a:rPr lang="en-US" dirty="0">
                <a:solidFill>
                  <a:schemeClr val="accent3"/>
                </a:solidFill>
              </a:rPr>
              <a:t>With an infrared temperature gun shoot the inlet and outlet of the cooler</a:t>
            </a:r>
          </a:p>
          <a:p>
            <a:r>
              <a:rPr lang="en-US" dirty="0">
                <a:solidFill>
                  <a:schemeClr val="accent3"/>
                </a:solidFill>
              </a:rPr>
              <a:t>A plugged cooler from the outside will show a low temperature differential</a:t>
            </a:r>
          </a:p>
          <a:p>
            <a:r>
              <a:rPr lang="en-US" dirty="0">
                <a:solidFill>
                  <a:schemeClr val="accent3"/>
                </a:solidFill>
              </a:rPr>
              <a:t>What does a high temperature differential show?</a:t>
            </a:r>
          </a:p>
        </p:txBody>
      </p:sp>
      <p:grpSp>
        <p:nvGrpSpPr>
          <p:cNvPr id="4" name="Group 1098">
            <a:extLst>
              <a:ext uri="{FF2B5EF4-FFF2-40B4-BE49-F238E27FC236}">
                <a16:creationId xmlns:a16="http://schemas.microsoft.com/office/drawing/2014/main" id="{B9005712-25C7-44EE-8BE5-DE36ED8F6B2D}"/>
              </a:ext>
            </a:extLst>
          </p:cNvPr>
          <p:cNvGrpSpPr>
            <a:grpSpLocks/>
          </p:cNvGrpSpPr>
          <p:nvPr/>
        </p:nvGrpSpPr>
        <p:grpSpPr bwMode="auto">
          <a:xfrm>
            <a:off x="4668572" y="618331"/>
            <a:ext cx="7399338" cy="5553869"/>
            <a:chOff x="40" y="554"/>
            <a:chExt cx="4661" cy="3637"/>
          </a:xfrm>
        </p:grpSpPr>
        <p:grpSp>
          <p:nvGrpSpPr>
            <p:cNvPr id="5" name="Group 1059">
              <a:extLst>
                <a:ext uri="{FF2B5EF4-FFF2-40B4-BE49-F238E27FC236}">
                  <a16:creationId xmlns:a16="http://schemas.microsoft.com/office/drawing/2014/main" id="{2FB99274-60D0-4C8C-A0D8-557058C22142}"/>
                </a:ext>
              </a:extLst>
            </p:cNvPr>
            <p:cNvGrpSpPr>
              <a:grpSpLocks/>
            </p:cNvGrpSpPr>
            <p:nvPr/>
          </p:nvGrpSpPr>
          <p:grpSpPr bwMode="auto">
            <a:xfrm>
              <a:off x="40" y="3216"/>
              <a:ext cx="1544" cy="975"/>
              <a:chOff x="136" y="3160"/>
              <a:chExt cx="1544" cy="975"/>
            </a:xfrm>
          </p:grpSpPr>
          <p:sp>
            <p:nvSpPr>
              <p:cNvPr id="28" name="Text Box 1060">
                <a:extLst>
                  <a:ext uri="{FF2B5EF4-FFF2-40B4-BE49-F238E27FC236}">
                    <a16:creationId xmlns:a16="http://schemas.microsoft.com/office/drawing/2014/main" id="{D9D9A27F-55E2-48F4-B340-B3A209B0F932}"/>
                  </a:ext>
                </a:extLst>
              </p:cNvPr>
              <p:cNvSpPr txBox="1">
                <a:spLocks noChangeArrowheads="1"/>
              </p:cNvSpPr>
              <p:nvPr/>
            </p:nvSpPr>
            <p:spPr bwMode="auto">
              <a:xfrm>
                <a:off x="136" y="3160"/>
                <a:ext cx="1544"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800" b="0"/>
                  <a:t> Legend</a:t>
                </a:r>
                <a:endParaRPr lang="en-US" altLang="en-US" sz="2400" b="0"/>
              </a:p>
              <a:p>
                <a:pPr>
                  <a:lnSpc>
                    <a:spcPct val="30000"/>
                  </a:lnSpc>
                  <a:spcBef>
                    <a:spcPct val="50000"/>
                  </a:spcBef>
                  <a:buFontTx/>
                  <a:buNone/>
                </a:pPr>
                <a:r>
                  <a:rPr lang="en-US" altLang="en-US" sz="1200" b="0"/>
                  <a:t>	  Atmosphere</a:t>
                </a:r>
              </a:p>
              <a:p>
                <a:pPr>
                  <a:lnSpc>
                    <a:spcPct val="30000"/>
                  </a:lnSpc>
                  <a:spcBef>
                    <a:spcPct val="50000"/>
                  </a:spcBef>
                  <a:buFontTx/>
                  <a:buNone/>
                </a:pPr>
                <a:endParaRPr lang="en-US" altLang="en-US" sz="1200" b="0"/>
              </a:p>
              <a:p>
                <a:pPr>
                  <a:lnSpc>
                    <a:spcPct val="30000"/>
                  </a:lnSpc>
                  <a:spcBef>
                    <a:spcPct val="50000"/>
                  </a:spcBef>
                  <a:buFontTx/>
                  <a:buNone/>
                </a:pPr>
                <a:endParaRPr lang="en-US" altLang="en-US" sz="1200" b="0"/>
              </a:p>
              <a:p>
                <a:pPr>
                  <a:lnSpc>
                    <a:spcPct val="30000"/>
                  </a:lnSpc>
                  <a:spcBef>
                    <a:spcPct val="50000"/>
                  </a:spcBef>
                  <a:buFontTx/>
                  <a:buNone/>
                </a:pPr>
                <a:r>
                  <a:rPr lang="en-US" altLang="en-US" sz="1200" b="0"/>
                  <a:t>	</a:t>
                </a:r>
              </a:p>
              <a:p>
                <a:pPr>
                  <a:lnSpc>
                    <a:spcPct val="50000"/>
                  </a:lnSpc>
                  <a:spcBef>
                    <a:spcPct val="50000"/>
                  </a:spcBef>
                  <a:buFontTx/>
                  <a:buNone/>
                </a:pPr>
                <a:r>
                  <a:rPr lang="en-US" altLang="en-US" sz="1200" b="0"/>
                  <a:t>	  High Pressure Air</a:t>
                </a:r>
              </a:p>
              <a:p>
                <a:pPr>
                  <a:lnSpc>
                    <a:spcPct val="30000"/>
                  </a:lnSpc>
                  <a:spcBef>
                    <a:spcPct val="50000"/>
                  </a:spcBef>
                  <a:buFontTx/>
                  <a:buNone/>
                </a:pPr>
                <a:r>
                  <a:rPr lang="en-US" altLang="en-US" sz="1200" b="0"/>
                  <a:t>	</a:t>
                </a:r>
              </a:p>
              <a:p>
                <a:pPr>
                  <a:lnSpc>
                    <a:spcPct val="10000"/>
                  </a:lnSpc>
                  <a:spcBef>
                    <a:spcPct val="50000"/>
                  </a:spcBef>
                  <a:buFontTx/>
                  <a:buNone/>
                </a:pPr>
                <a:r>
                  <a:rPr lang="en-US" altLang="en-US" sz="1200" b="0"/>
                  <a:t>	  Oil</a:t>
                </a:r>
              </a:p>
              <a:p>
                <a:pPr>
                  <a:lnSpc>
                    <a:spcPct val="30000"/>
                  </a:lnSpc>
                  <a:spcBef>
                    <a:spcPct val="50000"/>
                  </a:spcBef>
                  <a:buFontTx/>
                  <a:buNone/>
                </a:pPr>
                <a:r>
                  <a:rPr lang="en-US" altLang="en-US" sz="1200" b="0"/>
                  <a:t>	  Oil/Air Mixture</a:t>
                </a:r>
                <a:endParaRPr lang="en-US" altLang="en-US" sz="2400" b="0"/>
              </a:p>
            </p:txBody>
          </p:sp>
          <p:sp>
            <p:nvSpPr>
              <p:cNvPr id="29" name="Rectangle 1061">
                <a:extLst>
                  <a:ext uri="{FF2B5EF4-FFF2-40B4-BE49-F238E27FC236}">
                    <a16:creationId xmlns:a16="http://schemas.microsoft.com/office/drawing/2014/main" id="{810648BD-398B-46CC-93E2-E5E4C91735F1}"/>
                  </a:ext>
                </a:extLst>
              </p:cNvPr>
              <p:cNvSpPr>
                <a:spLocks noChangeArrowheads="1"/>
              </p:cNvSpPr>
              <p:nvPr/>
            </p:nvSpPr>
            <p:spPr bwMode="auto">
              <a:xfrm>
                <a:off x="232" y="3384"/>
                <a:ext cx="528" cy="72"/>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0" name="Rectangle 1062">
                <a:extLst>
                  <a:ext uri="{FF2B5EF4-FFF2-40B4-BE49-F238E27FC236}">
                    <a16:creationId xmlns:a16="http://schemas.microsoft.com/office/drawing/2014/main" id="{814E0D07-EA4A-4290-9079-00FA5C72CD43}"/>
                  </a:ext>
                </a:extLst>
              </p:cNvPr>
              <p:cNvSpPr>
                <a:spLocks noChangeArrowheads="1"/>
              </p:cNvSpPr>
              <p:nvPr/>
            </p:nvSpPr>
            <p:spPr bwMode="auto">
              <a:xfrm>
                <a:off x="232" y="3480"/>
                <a:ext cx="528" cy="72"/>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1" name="Rectangle 1063">
                <a:extLst>
                  <a:ext uri="{FF2B5EF4-FFF2-40B4-BE49-F238E27FC236}">
                    <a16:creationId xmlns:a16="http://schemas.microsoft.com/office/drawing/2014/main" id="{A212ADDB-940D-4CC6-8F52-A9FB11F3B127}"/>
                  </a:ext>
                </a:extLst>
              </p:cNvPr>
              <p:cNvSpPr>
                <a:spLocks noChangeArrowheads="1"/>
              </p:cNvSpPr>
              <p:nvPr/>
            </p:nvSpPr>
            <p:spPr bwMode="auto">
              <a:xfrm>
                <a:off x="232" y="3576"/>
                <a:ext cx="528" cy="72"/>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2" name="Rectangle 1064">
                <a:extLst>
                  <a:ext uri="{FF2B5EF4-FFF2-40B4-BE49-F238E27FC236}">
                    <a16:creationId xmlns:a16="http://schemas.microsoft.com/office/drawing/2014/main" id="{651D6EB7-CCD9-4400-8AC5-98C1A5B4BCAD}"/>
                  </a:ext>
                </a:extLst>
              </p:cNvPr>
              <p:cNvSpPr>
                <a:spLocks noChangeArrowheads="1"/>
              </p:cNvSpPr>
              <p:nvPr/>
            </p:nvSpPr>
            <p:spPr bwMode="auto">
              <a:xfrm>
                <a:off x="232" y="3672"/>
                <a:ext cx="528" cy="72"/>
              </a:xfrm>
              <a:prstGeom prst="rect">
                <a:avLst/>
              </a:prstGeom>
              <a:solidFill>
                <a:srgbClr val="0B45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3" name="Rectangle 1065">
                <a:extLst>
                  <a:ext uri="{FF2B5EF4-FFF2-40B4-BE49-F238E27FC236}">
                    <a16:creationId xmlns:a16="http://schemas.microsoft.com/office/drawing/2014/main" id="{5CC8C22D-C32F-41B1-9FDA-791CA2D2E01A}"/>
                  </a:ext>
                </a:extLst>
              </p:cNvPr>
              <p:cNvSpPr>
                <a:spLocks noChangeArrowheads="1"/>
              </p:cNvSpPr>
              <p:nvPr/>
            </p:nvSpPr>
            <p:spPr bwMode="auto">
              <a:xfrm>
                <a:off x="232" y="3768"/>
                <a:ext cx="528" cy="72"/>
              </a:xfrm>
              <a:prstGeom prst="rect">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4" name="Rectangle 1066">
                <a:extLst>
                  <a:ext uri="{FF2B5EF4-FFF2-40B4-BE49-F238E27FC236}">
                    <a16:creationId xmlns:a16="http://schemas.microsoft.com/office/drawing/2014/main" id="{B871B184-1AC2-4452-AEF9-0AD3859B8783}"/>
                  </a:ext>
                </a:extLst>
              </p:cNvPr>
              <p:cNvSpPr>
                <a:spLocks noChangeArrowheads="1"/>
              </p:cNvSpPr>
              <p:nvPr/>
            </p:nvSpPr>
            <p:spPr bwMode="auto">
              <a:xfrm>
                <a:off x="232" y="3936"/>
                <a:ext cx="528" cy="7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35" name="Rectangle 1067" descr="Large confetti">
                <a:extLst>
                  <a:ext uri="{FF2B5EF4-FFF2-40B4-BE49-F238E27FC236}">
                    <a16:creationId xmlns:a16="http://schemas.microsoft.com/office/drawing/2014/main" id="{B016DEEF-AB9B-49EF-9387-7AE65CE22BF7}"/>
                  </a:ext>
                </a:extLst>
              </p:cNvPr>
              <p:cNvSpPr>
                <a:spLocks noChangeArrowheads="1"/>
              </p:cNvSpPr>
              <p:nvPr/>
            </p:nvSpPr>
            <p:spPr bwMode="auto">
              <a:xfrm>
                <a:off x="232" y="4032"/>
                <a:ext cx="528" cy="7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grpSp>
        <p:sp>
          <p:nvSpPr>
            <p:cNvPr id="6" name="Text Box 1069">
              <a:extLst>
                <a:ext uri="{FF2B5EF4-FFF2-40B4-BE49-F238E27FC236}">
                  <a16:creationId xmlns:a16="http://schemas.microsoft.com/office/drawing/2014/main" id="{A2168205-4CF9-4DDE-81BA-9FAFB129C4E2}"/>
                </a:ext>
              </a:extLst>
            </p:cNvPr>
            <p:cNvSpPr txBox="1">
              <a:spLocks noChangeArrowheads="1"/>
            </p:cNvSpPr>
            <p:nvPr/>
          </p:nvSpPr>
          <p:spPr bwMode="auto">
            <a:xfrm>
              <a:off x="486" y="2427"/>
              <a:ext cx="59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Fluid Filter</a:t>
              </a:r>
              <a:endParaRPr lang="en-US" altLang="en-US" sz="1200" b="0"/>
            </a:p>
          </p:txBody>
        </p:sp>
        <p:sp>
          <p:nvSpPr>
            <p:cNvPr id="7" name="Text Box 1070">
              <a:extLst>
                <a:ext uri="{FF2B5EF4-FFF2-40B4-BE49-F238E27FC236}">
                  <a16:creationId xmlns:a16="http://schemas.microsoft.com/office/drawing/2014/main" id="{99A59ED8-0834-4489-845D-301C2C4158B7}"/>
                </a:ext>
              </a:extLst>
            </p:cNvPr>
            <p:cNvSpPr txBox="1">
              <a:spLocks noChangeArrowheads="1"/>
            </p:cNvSpPr>
            <p:nvPr/>
          </p:nvSpPr>
          <p:spPr bwMode="auto">
            <a:xfrm>
              <a:off x="1670" y="3503"/>
              <a:ext cx="7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Aftercooled Air</a:t>
              </a:r>
            </a:p>
          </p:txBody>
        </p:sp>
        <p:sp>
          <p:nvSpPr>
            <p:cNvPr id="8" name="AutoShape 1084">
              <a:extLst>
                <a:ext uri="{FF2B5EF4-FFF2-40B4-BE49-F238E27FC236}">
                  <a16:creationId xmlns:a16="http://schemas.microsoft.com/office/drawing/2014/main" id="{8330337F-60B5-4BE1-B36C-0BBC5AB556BD}"/>
                </a:ext>
              </a:extLst>
            </p:cNvPr>
            <p:cNvSpPr>
              <a:spLocks noChangeArrowheads="1"/>
            </p:cNvSpPr>
            <p:nvPr/>
          </p:nvSpPr>
          <p:spPr bwMode="auto">
            <a:xfrm rot="5455508">
              <a:off x="3395" y="2527"/>
              <a:ext cx="58"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290 w 21600"/>
                <a:gd name="T13" fmla="*/ 2925 h 21600"/>
                <a:gd name="T14" fmla="*/ 18248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086">
              <a:extLst>
                <a:ext uri="{FF2B5EF4-FFF2-40B4-BE49-F238E27FC236}">
                  <a16:creationId xmlns:a16="http://schemas.microsoft.com/office/drawing/2014/main" id="{6411B4A7-EB1D-4457-A25D-DD029996FA38}"/>
                </a:ext>
              </a:extLst>
            </p:cNvPr>
            <p:cNvSpPr>
              <a:spLocks noChangeShapeType="1"/>
            </p:cNvSpPr>
            <p:nvPr/>
          </p:nvSpPr>
          <p:spPr bwMode="auto">
            <a:xfrm flipH="1">
              <a:off x="3448" y="2474"/>
              <a:ext cx="96" cy="96"/>
            </a:xfrm>
            <a:prstGeom prst="line">
              <a:avLst/>
            </a:prstGeom>
            <a:noFill/>
            <a:ln w="15875">
              <a:pattFill prst="wdUpDiag">
                <a:fgClr>
                  <a:srgbClr val="CC0000"/>
                </a:fgClr>
                <a:bgClr>
                  <a:schemeClr val="tx1"/>
                </a:bgClr>
              </a:patt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0" name="Object 1057">
              <a:extLst>
                <a:ext uri="{FF2B5EF4-FFF2-40B4-BE49-F238E27FC236}">
                  <a16:creationId xmlns:a16="http://schemas.microsoft.com/office/drawing/2014/main" id="{B2D35EE6-A2C3-4287-8C6F-2248D297AC2D}"/>
                </a:ext>
              </a:extLst>
            </p:cNvPr>
            <p:cNvGraphicFramePr>
              <a:graphicFrameLocks noChangeAspect="1"/>
            </p:cNvGraphicFramePr>
            <p:nvPr>
              <p:extLst>
                <p:ext uri="{D42A27DB-BD31-4B8C-83A1-F6EECF244321}">
                  <p14:modId xmlns:p14="http://schemas.microsoft.com/office/powerpoint/2010/main" val="81765814"/>
                </p:ext>
              </p:extLst>
            </p:nvPr>
          </p:nvGraphicFramePr>
          <p:xfrm>
            <a:off x="1076" y="900"/>
            <a:ext cx="3340" cy="3132"/>
          </p:xfrm>
          <a:graphic>
            <a:graphicData uri="http://schemas.openxmlformats.org/presentationml/2006/ole">
              <mc:AlternateContent xmlns:mc="http://schemas.openxmlformats.org/markup-compatibility/2006">
                <mc:Choice xmlns:v="urn:schemas-microsoft-com:vml" Requires="v">
                  <p:oleObj spid="_x0000_s6226" name="Bitmap Image" r:id="rId4" imgW="5742857" imgH="4971429" progId="Paint.Picture">
                    <p:embed/>
                  </p:oleObj>
                </mc:Choice>
                <mc:Fallback>
                  <p:oleObj name="Bitmap Image" r:id="rId4" imgW="5742857" imgH="4971429" progId="Paint.Picture">
                    <p:embed/>
                    <p:pic>
                      <p:nvPicPr>
                        <p:cNvPr id="10" name="Object 1057">
                          <a:extLst>
                            <a:ext uri="{FF2B5EF4-FFF2-40B4-BE49-F238E27FC236}">
                              <a16:creationId xmlns:a16="http://schemas.microsoft.com/office/drawing/2014/main" id="{B2D35EE6-A2C3-4287-8C6F-2248D297AC2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709"/>
                        <a:stretch>
                          <a:fillRect/>
                        </a:stretch>
                      </p:blipFill>
                      <p:spPr bwMode="auto">
                        <a:xfrm>
                          <a:off x="1076" y="900"/>
                          <a:ext cx="3340" cy="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1058">
              <a:extLst>
                <a:ext uri="{FF2B5EF4-FFF2-40B4-BE49-F238E27FC236}">
                  <a16:creationId xmlns:a16="http://schemas.microsoft.com/office/drawing/2014/main" id="{5CAE98D1-0C93-49DB-BDCD-953E477EB007}"/>
                </a:ext>
              </a:extLst>
            </p:cNvPr>
            <p:cNvGraphicFramePr>
              <a:graphicFrameLocks noChangeAspect="1"/>
            </p:cNvGraphicFramePr>
            <p:nvPr>
              <p:extLst>
                <p:ext uri="{D42A27DB-BD31-4B8C-83A1-F6EECF244321}">
                  <p14:modId xmlns:p14="http://schemas.microsoft.com/office/powerpoint/2010/main" val="849867549"/>
                </p:ext>
              </p:extLst>
            </p:nvPr>
          </p:nvGraphicFramePr>
          <p:xfrm>
            <a:off x="3326" y="554"/>
            <a:ext cx="1375" cy="3259"/>
          </p:xfrm>
          <a:graphic>
            <a:graphicData uri="http://schemas.openxmlformats.org/presentationml/2006/ole">
              <mc:AlternateContent xmlns:mc="http://schemas.openxmlformats.org/markup-compatibility/2006">
                <mc:Choice xmlns:v="urn:schemas-microsoft-com:vml" Requires="v">
                  <p:oleObj spid="_x0000_s6227" name="Bitmap Image" r:id="rId6" imgW="2133898" imgH="5266667" progId="Paint.Picture">
                    <p:embed/>
                  </p:oleObj>
                </mc:Choice>
                <mc:Fallback>
                  <p:oleObj name="Bitmap Image" r:id="rId6" imgW="2133898" imgH="5266667" progId="Paint.Picture">
                    <p:embed/>
                    <p:pic>
                      <p:nvPicPr>
                        <p:cNvPr id="11" name="Object 1058">
                          <a:extLst>
                            <a:ext uri="{FF2B5EF4-FFF2-40B4-BE49-F238E27FC236}">
                              <a16:creationId xmlns:a16="http://schemas.microsoft.com/office/drawing/2014/main" id="{5CAE98D1-0C93-49DB-BDCD-953E477EB00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6" y="554"/>
                          <a:ext cx="1375" cy="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1068">
              <a:extLst>
                <a:ext uri="{FF2B5EF4-FFF2-40B4-BE49-F238E27FC236}">
                  <a16:creationId xmlns:a16="http://schemas.microsoft.com/office/drawing/2014/main" id="{7DB57BEE-B3E1-42AF-B832-C7B07BB53EAC}"/>
                </a:ext>
              </a:extLst>
            </p:cNvPr>
            <p:cNvSpPr txBox="1">
              <a:spLocks noChangeArrowheads="1"/>
            </p:cNvSpPr>
            <p:nvPr/>
          </p:nvSpPr>
          <p:spPr bwMode="auto">
            <a:xfrm>
              <a:off x="3582" y="2331"/>
              <a:ext cx="7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Thermal Valve</a:t>
              </a:r>
              <a:endParaRPr lang="en-US" altLang="en-US" sz="2400" b="0"/>
            </a:p>
          </p:txBody>
        </p:sp>
        <p:sp>
          <p:nvSpPr>
            <p:cNvPr id="13" name="Text Box 1072">
              <a:extLst>
                <a:ext uri="{FF2B5EF4-FFF2-40B4-BE49-F238E27FC236}">
                  <a16:creationId xmlns:a16="http://schemas.microsoft.com/office/drawing/2014/main" id="{26E1B44B-3B24-4DD6-B7DA-D8DC5025DCB7}"/>
                </a:ext>
              </a:extLst>
            </p:cNvPr>
            <p:cNvSpPr txBox="1">
              <a:spLocks noChangeArrowheads="1"/>
            </p:cNvSpPr>
            <p:nvPr/>
          </p:nvSpPr>
          <p:spPr bwMode="auto">
            <a:xfrm>
              <a:off x="3696" y="752"/>
              <a:ext cx="69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Discharge Air</a:t>
              </a:r>
            </a:p>
          </p:txBody>
        </p:sp>
        <p:sp>
          <p:nvSpPr>
            <p:cNvPr id="14" name="Text Box 1074">
              <a:extLst>
                <a:ext uri="{FF2B5EF4-FFF2-40B4-BE49-F238E27FC236}">
                  <a16:creationId xmlns:a16="http://schemas.microsoft.com/office/drawing/2014/main" id="{C1964EC4-3440-4FD3-BDBA-744E9883B61C}"/>
                </a:ext>
              </a:extLst>
            </p:cNvPr>
            <p:cNvSpPr txBox="1">
              <a:spLocks noChangeArrowheads="1"/>
            </p:cNvSpPr>
            <p:nvPr/>
          </p:nvSpPr>
          <p:spPr bwMode="auto">
            <a:xfrm>
              <a:off x="3582" y="2104"/>
              <a:ext cx="37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0">
                  <a:solidFill>
                    <a:srgbClr val="CC0000"/>
                  </a:solidFill>
                </a:rPr>
                <a:t>210º</a:t>
              </a:r>
            </a:p>
          </p:txBody>
        </p:sp>
        <p:sp>
          <p:nvSpPr>
            <p:cNvPr id="15" name="Text Box 1075">
              <a:extLst>
                <a:ext uri="{FF2B5EF4-FFF2-40B4-BE49-F238E27FC236}">
                  <a16:creationId xmlns:a16="http://schemas.microsoft.com/office/drawing/2014/main" id="{268C6F15-61F8-4A23-AE2C-070B27D2851D}"/>
                </a:ext>
              </a:extLst>
            </p:cNvPr>
            <p:cNvSpPr txBox="1">
              <a:spLocks noChangeArrowheads="1"/>
            </p:cNvSpPr>
            <p:nvPr/>
          </p:nvSpPr>
          <p:spPr bwMode="auto">
            <a:xfrm>
              <a:off x="2024" y="2872"/>
              <a:ext cx="37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0">
                  <a:solidFill>
                    <a:srgbClr val="CC0000"/>
                  </a:solidFill>
                </a:rPr>
                <a:t>180º</a:t>
              </a:r>
            </a:p>
          </p:txBody>
        </p:sp>
        <p:sp>
          <p:nvSpPr>
            <p:cNvPr id="16" name="Text Box 1076">
              <a:extLst>
                <a:ext uri="{FF2B5EF4-FFF2-40B4-BE49-F238E27FC236}">
                  <a16:creationId xmlns:a16="http://schemas.microsoft.com/office/drawing/2014/main" id="{53064AAC-4FF0-49EE-B89F-B8C37E0B77D0}"/>
                </a:ext>
              </a:extLst>
            </p:cNvPr>
            <p:cNvSpPr txBox="1">
              <a:spLocks noChangeArrowheads="1"/>
            </p:cNvSpPr>
            <p:nvPr/>
          </p:nvSpPr>
          <p:spPr bwMode="auto">
            <a:xfrm>
              <a:off x="1152" y="2040"/>
              <a:ext cx="37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0">
                  <a:solidFill>
                    <a:srgbClr val="CC0000"/>
                  </a:solidFill>
                </a:rPr>
                <a:t>190º</a:t>
              </a:r>
            </a:p>
          </p:txBody>
        </p:sp>
        <p:sp>
          <p:nvSpPr>
            <p:cNvPr id="17" name="Line 1077">
              <a:extLst>
                <a:ext uri="{FF2B5EF4-FFF2-40B4-BE49-F238E27FC236}">
                  <a16:creationId xmlns:a16="http://schemas.microsoft.com/office/drawing/2014/main" id="{3E7A8D3A-B9DD-43BF-BB05-8DF570F9E424}"/>
                </a:ext>
              </a:extLst>
            </p:cNvPr>
            <p:cNvSpPr>
              <a:spLocks noChangeShapeType="1"/>
            </p:cNvSpPr>
            <p:nvPr/>
          </p:nvSpPr>
          <p:spPr bwMode="auto">
            <a:xfrm>
              <a:off x="3744" y="2550"/>
              <a:ext cx="43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078">
              <a:extLst>
                <a:ext uri="{FF2B5EF4-FFF2-40B4-BE49-F238E27FC236}">
                  <a16:creationId xmlns:a16="http://schemas.microsoft.com/office/drawing/2014/main" id="{E09811BE-F90B-4F06-AD00-A60C5F17E658}"/>
                </a:ext>
              </a:extLst>
            </p:cNvPr>
            <p:cNvSpPr>
              <a:spLocks noChangeShapeType="1"/>
            </p:cNvSpPr>
            <p:nvPr/>
          </p:nvSpPr>
          <p:spPr bwMode="auto">
            <a:xfrm>
              <a:off x="4296" y="2748"/>
              <a:ext cx="0" cy="2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079">
              <a:extLst>
                <a:ext uri="{FF2B5EF4-FFF2-40B4-BE49-F238E27FC236}">
                  <a16:creationId xmlns:a16="http://schemas.microsoft.com/office/drawing/2014/main" id="{F77858C6-D0BD-461F-BAAA-21296BCDB85A}"/>
                </a:ext>
              </a:extLst>
            </p:cNvPr>
            <p:cNvSpPr>
              <a:spLocks noChangeShapeType="1"/>
            </p:cNvSpPr>
            <p:nvPr/>
          </p:nvSpPr>
          <p:spPr bwMode="auto">
            <a:xfrm>
              <a:off x="2778" y="2550"/>
              <a:ext cx="43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080">
              <a:extLst>
                <a:ext uri="{FF2B5EF4-FFF2-40B4-BE49-F238E27FC236}">
                  <a16:creationId xmlns:a16="http://schemas.microsoft.com/office/drawing/2014/main" id="{CC83E049-6FB2-4925-B4FB-95A9C36DCE22}"/>
                </a:ext>
              </a:extLst>
            </p:cNvPr>
            <p:cNvSpPr>
              <a:spLocks noChangeShapeType="1"/>
            </p:cNvSpPr>
            <p:nvPr/>
          </p:nvSpPr>
          <p:spPr bwMode="auto">
            <a:xfrm flipH="1">
              <a:off x="3894" y="3258"/>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081">
              <a:extLst>
                <a:ext uri="{FF2B5EF4-FFF2-40B4-BE49-F238E27FC236}">
                  <a16:creationId xmlns:a16="http://schemas.microsoft.com/office/drawing/2014/main" id="{E44F174C-0ED8-433E-B0B1-964B62818FEE}"/>
                </a:ext>
              </a:extLst>
            </p:cNvPr>
            <p:cNvSpPr>
              <a:spLocks noChangeShapeType="1"/>
            </p:cNvSpPr>
            <p:nvPr/>
          </p:nvSpPr>
          <p:spPr bwMode="auto">
            <a:xfrm flipH="1">
              <a:off x="2544" y="3258"/>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082">
              <a:extLst>
                <a:ext uri="{FF2B5EF4-FFF2-40B4-BE49-F238E27FC236}">
                  <a16:creationId xmlns:a16="http://schemas.microsoft.com/office/drawing/2014/main" id="{A142A461-034D-4B8F-93B5-41BC1660CCF7}"/>
                </a:ext>
              </a:extLst>
            </p:cNvPr>
            <p:cNvSpPr>
              <a:spLocks noChangeShapeType="1"/>
            </p:cNvSpPr>
            <p:nvPr/>
          </p:nvSpPr>
          <p:spPr bwMode="auto">
            <a:xfrm flipV="1">
              <a:off x="2430" y="2802"/>
              <a:ext cx="0" cy="3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090">
              <a:extLst>
                <a:ext uri="{FF2B5EF4-FFF2-40B4-BE49-F238E27FC236}">
                  <a16:creationId xmlns:a16="http://schemas.microsoft.com/office/drawing/2014/main" id="{A682E0E1-B237-43A3-B8A3-5EA8CD4F3E6B}"/>
                </a:ext>
              </a:extLst>
            </p:cNvPr>
            <p:cNvSpPr>
              <a:spLocks noChangeShapeType="1"/>
            </p:cNvSpPr>
            <p:nvPr/>
          </p:nvSpPr>
          <p:spPr bwMode="auto">
            <a:xfrm rot="16200000" flipH="1">
              <a:off x="3544" y="2482"/>
              <a:ext cx="96" cy="96"/>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091">
              <a:extLst>
                <a:ext uri="{FF2B5EF4-FFF2-40B4-BE49-F238E27FC236}">
                  <a16:creationId xmlns:a16="http://schemas.microsoft.com/office/drawing/2014/main" id="{64E65810-8E6A-4528-ABE8-75EB21DA832D}"/>
                </a:ext>
              </a:extLst>
            </p:cNvPr>
            <p:cNvSpPr>
              <a:spLocks noChangeShapeType="1"/>
            </p:cNvSpPr>
            <p:nvPr/>
          </p:nvSpPr>
          <p:spPr bwMode="auto">
            <a:xfrm>
              <a:off x="3544" y="2298"/>
              <a:ext cx="0" cy="19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093">
              <a:extLst>
                <a:ext uri="{FF2B5EF4-FFF2-40B4-BE49-F238E27FC236}">
                  <a16:creationId xmlns:a16="http://schemas.microsoft.com/office/drawing/2014/main" id="{EF1B3E7E-E194-496B-8C9B-ECA5CE5559F6}"/>
                </a:ext>
              </a:extLst>
            </p:cNvPr>
            <p:cNvSpPr>
              <a:spLocks noChangeShapeType="1"/>
            </p:cNvSpPr>
            <p:nvPr/>
          </p:nvSpPr>
          <p:spPr bwMode="auto">
            <a:xfrm flipH="1">
              <a:off x="2736" y="2748"/>
              <a:ext cx="52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094">
              <a:extLst>
                <a:ext uri="{FF2B5EF4-FFF2-40B4-BE49-F238E27FC236}">
                  <a16:creationId xmlns:a16="http://schemas.microsoft.com/office/drawing/2014/main" id="{296E1D56-5BF4-4600-A519-144D636491E6}"/>
                </a:ext>
              </a:extLst>
            </p:cNvPr>
            <p:cNvSpPr>
              <a:spLocks noChangeShapeType="1"/>
            </p:cNvSpPr>
            <p:nvPr/>
          </p:nvSpPr>
          <p:spPr bwMode="auto">
            <a:xfrm flipH="1">
              <a:off x="1728" y="2748"/>
              <a:ext cx="52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095">
              <a:extLst>
                <a:ext uri="{FF2B5EF4-FFF2-40B4-BE49-F238E27FC236}">
                  <a16:creationId xmlns:a16="http://schemas.microsoft.com/office/drawing/2014/main" id="{63FB63DA-0559-4879-9E2F-71001A83EDFA}"/>
                </a:ext>
              </a:extLst>
            </p:cNvPr>
            <p:cNvSpPr>
              <a:spLocks noChangeShapeType="1"/>
            </p:cNvSpPr>
            <p:nvPr/>
          </p:nvSpPr>
          <p:spPr bwMode="auto">
            <a:xfrm flipV="1">
              <a:off x="1542" y="1986"/>
              <a:ext cx="0" cy="3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93577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1880-0128-47A9-8AB3-2A68F7D43A98}"/>
              </a:ext>
            </a:extLst>
          </p:cNvPr>
          <p:cNvSpPr>
            <a:spLocks noGrp="1"/>
          </p:cNvSpPr>
          <p:nvPr>
            <p:ph type="title"/>
          </p:nvPr>
        </p:nvSpPr>
        <p:spPr/>
        <p:txBody>
          <a:bodyPr/>
          <a:lstStyle/>
          <a:p>
            <a:r>
              <a:rPr lang="en-US" dirty="0"/>
              <a:t>Trouble Shooting Pressure Problems	</a:t>
            </a:r>
          </a:p>
        </p:txBody>
      </p:sp>
      <p:sp>
        <p:nvSpPr>
          <p:cNvPr id="3" name="Content Placeholder 2">
            <a:extLst>
              <a:ext uri="{FF2B5EF4-FFF2-40B4-BE49-F238E27FC236}">
                <a16:creationId xmlns:a16="http://schemas.microsoft.com/office/drawing/2014/main" id="{CB20F69C-4DC7-4C1A-93DB-635E954B8E94}"/>
              </a:ext>
            </a:extLst>
          </p:cNvPr>
          <p:cNvSpPr>
            <a:spLocks noGrp="1"/>
          </p:cNvSpPr>
          <p:nvPr>
            <p:ph sz="quarter" idx="1"/>
          </p:nvPr>
        </p:nvSpPr>
        <p:spPr>
          <a:xfrm>
            <a:off x="609600" y="1600200"/>
            <a:ext cx="4419600" cy="3657600"/>
          </a:xfrm>
        </p:spPr>
        <p:txBody>
          <a:bodyPr/>
          <a:lstStyle/>
          <a:p>
            <a:r>
              <a:rPr lang="en-US" dirty="0">
                <a:solidFill>
                  <a:schemeClr val="tx2"/>
                </a:solidFill>
              </a:rPr>
              <a:t>Check your pressure with a pressure gauge at the end of the system.</a:t>
            </a:r>
          </a:p>
          <a:p>
            <a:r>
              <a:rPr lang="en-US" dirty="0">
                <a:solidFill>
                  <a:schemeClr val="tx2"/>
                </a:solidFill>
              </a:rPr>
              <a:t>A large pressure differential shows a flow restriction</a:t>
            </a:r>
          </a:p>
          <a:p>
            <a:r>
              <a:rPr lang="en-US" dirty="0">
                <a:solidFill>
                  <a:schemeClr val="tx2"/>
                </a:solidFill>
              </a:rPr>
              <a:t>Check pressure differential across filters</a:t>
            </a:r>
          </a:p>
          <a:p>
            <a:r>
              <a:rPr lang="en-US" dirty="0">
                <a:solidFill>
                  <a:schemeClr val="tx2"/>
                </a:solidFill>
              </a:rPr>
              <a:t>Check areas of distribution system for piping losses</a:t>
            </a:r>
          </a:p>
        </p:txBody>
      </p:sp>
      <p:pic>
        <p:nvPicPr>
          <p:cNvPr id="4" name="Picture 1029" descr="A:\air piping.jpg">
            <a:extLst>
              <a:ext uri="{FF2B5EF4-FFF2-40B4-BE49-F238E27FC236}">
                <a16:creationId xmlns:a16="http://schemas.microsoft.com/office/drawing/2014/main" id="{7CCC5D9A-FD11-4AD3-AF57-574B7E8E5D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546" b="15454"/>
          <a:stretch>
            <a:fillRect/>
          </a:stretch>
        </p:blipFill>
        <p:spPr>
          <a:xfrm>
            <a:off x="6248400" y="838200"/>
            <a:ext cx="4800600" cy="4971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014CE229-CEF8-46A5-BB54-0BC14A6CE8B5}"/>
              </a:ext>
            </a:extLst>
          </p:cNvPr>
          <p:cNvSpPr txBox="1"/>
          <p:nvPr/>
        </p:nvSpPr>
        <p:spPr>
          <a:xfrm>
            <a:off x="6781800" y="4114800"/>
            <a:ext cx="685800" cy="246221"/>
          </a:xfrm>
          <a:prstGeom prst="rect">
            <a:avLst/>
          </a:prstGeom>
          <a:noFill/>
        </p:spPr>
        <p:txBody>
          <a:bodyPr wrap="square" rtlCol="0">
            <a:spAutoFit/>
          </a:bodyPr>
          <a:lstStyle/>
          <a:p>
            <a:r>
              <a:rPr lang="en-US" sz="1000" dirty="0">
                <a:solidFill>
                  <a:srgbClr val="FF0000"/>
                </a:solidFill>
              </a:rPr>
              <a:t>70 PSIG</a:t>
            </a:r>
          </a:p>
        </p:txBody>
      </p:sp>
      <p:sp>
        <p:nvSpPr>
          <p:cNvPr id="12" name="TextBox 11">
            <a:extLst>
              <a:ext uri="{FF2B5EF4-FFF2-40B4-BE49-F238E27FC236}">
                <a16:creationId xmlns:a16="http://schemas.microsoft.com/office/drawing/2014/main" id="{AA982D13-6F23-42C0-A1D0-B813AEF84CD5}"/>
              </a:ext>
            </a:extLst>
          </p:cNvPr>
          <p:cNvSpPr txBox="1"/>
          <p:nvPr/>
        </p:nvSpPr>
        <p:spPr>
          <a:xfrm>
            <a:off x="6856114" y="2073979"/>
            <a:ext cx="914400" cy="246221"/>
          </a:xfrm>
          <a:prstGeom prst="rect">
            <a:avLst/>
          </a:prstGeom>
          <a:noFill/>
        </p:spPr>
        <p:txBody>
          <a:bodyPr wrap="square" rtlCol="0">
            <a:spAutoFit/>
          </a:bodyPr>
          <a:lstStyle/>
          <a:p>
            <a:r>
              <a:rPr lang="en-US" sz="1000" dirty="0">
                <a:solidFill>
                  <a:srgbClr val="FF0000"/>
                </a:solidFill>
              </a:rPr>
              <a:t>80 PSIG</a:t>
            </a:r>
          </a:p>
        </p:txBody>
      </p:sp>
      <p:sp>
        <p:nvSpPr>
          <p:cNvPr id="13" name="TextBox 12">
            <a:extLst>
              <a:ext uri="{FF2B5EF4-FFF2-40B4-BE49-F238E27FC236}">
                <a16:creationId xmlns:a16="http://schemas.microsoft.com/office/drawing/2014/main" id="{32E7E660-DECE-495D-AE63-ED776ECED4EA}"/>
              </a:ext>
            </a:extLst>
          </p:cNvPr>
          <p:cNvSpPr txBox="1"/>
          <p:nvPr/>
        </p:nvSpPr>
        <p:spPr>
          <a:xfrm>
            <a:off x="9677400" y="2333939"/>
            <a:ext cx="914400" cy="246221"/>
          </a:xfrm>
          <a:prstGeom prst="rect">
            <a:avLst/>
          </a:prstGeom>
          <a:noFill/>
        </p:spPr>
        <p:txBody>
          <a:bodyPr wrap="square" rtlCol="0">
            <a:spAutoFit/>
          </a:bodyPr>
          <a:lstStyle/>
          <a:p>
            <a:r>
              <a:rPr lang="en-US" sz="1000" dirty="0">
                <a:solidFill>
                  <a:srgbClr val="FF0000"/>
                </a:solidFill>
              </a:rPr>
              <a:t>120 PSIG</a:t>
            </a:r>
          </a:p>
        </p:txBody>
      </p:sp>
    </p:spTree>
    <p:extLst>
      <p:ext uri="{BB962C8B-B14F-4D97-AF65-F5344CB8AC3E}">
        <p14:creationId xmlns:p14="http://schemas.microsoft.com/office/powerpoint/2010/main" val="417433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2"/>
          <a:stretch>
            <a:fillRect/>
          </a:stretch>
        </p:blipFill>
        <p:spPr>
          <a:xfrm>
            <a:off x="1177134" y="912911"/>
            <a:ext cx="2358986" cy="4724400"/>
          </a:xfrm>
          <a:prstGeom prst="rect">
            <a:avLst/>
          </a:prstGeom>
        </p:spPr>
      </p:pic>
      <p:pic>
        <p:nvPicPr>
          <p:cNvPr id="10" name="Picture 2" descr="Beko Logo">
            <a:extLst>
              <a:ext uri="{FF2B5EF4-FFF2-40B4-BE49-F238E27FC236}">
                <a16:creationId xmlns:a16="http://schemas.microsoft.com/office/drawing/2014/main" id="{799A564A-1D0F-4A8C-9801-66156277D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BEA1-8F59-4F89-98EA-ED9F599837AE}"/>
              </a:ext>
            </a:extLst>
          </p:cNvPr>
          <p:cNvSpPr>
            <a:spLocks noGrp="1"/>
          </p:cNvSpPr>
          <p:nvPr>
            <p:ph type="title"/>
          </p:nvPr>
        </p:nvSpPr>
        <p:spPr/>
        <p:txBody>
          <a:bodyPr/>
          <a:lstStyle/>
          <a:p>
            <a:r>
              <a:rPr lang="en-US" dirty="0"/>
              <a:t>Pressure Problems (cont’d.)</a:t>
            </a:r>
          </a:p>
        </p:txBody>
      </p:sp>
      <p:pic>
        <p:nvPicPr>
          <p:cNvPr id="5" name="Picture 1029" descr="A:\air piping.jpg">
            <a:extLst>
              <a:ext uri="{FF2B5EF4-FFF2-40B4-BE49-F238E27FC236}">
                <a16:creationId xmlns:a16="http://schemas.microsoft.com/office/drawing/2014/main" id="{28A54FC4-8C7D-45F0-8BA3-3E502CDDC5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546" b="15454"/>
          <a:stretch>
            <a:fillRect/>
          </a:stretch>
        </p:blipFill>
        <p:spPr>
          <a:xfrm>
            <a:off x="6263287" y="838200"/>
            <a:ext cx="4800600" cy="4971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Content Placeholder 6">
            <a:extLst>
              <a:ext uri="{FF2B5EF4-FFF2-40B4-BE49-F238E27FC236}">
                <a16:creationId xmlns:a16="http://schemas.microsoft.com/office/drawing/2014/main" id="{804DD8DE-EAD1-47A9-AC4E-67CEB615A459}"/>
              </a:ext>
            </a:extLst>
          </p:cNvPr>
          <p:cNvSpPr>
            <a:spLocks noGrp="1"/>
          </p:cNvSpPr>
          <p:nvPr>
            <p:ph sz="quarter" idx="1"/>
          </p:nvPr>
        </p:nvSpPr>
        <p:spPr>
          <a:xfrm>
            <a:off x="502924" y="943252"/>
            <a:ext cx="3810000" cy="4343400"/>
          </a:xfrm>
        </p:spPr>
        <p:txBody>
          <a:bodyPr>
            <a:normAutofit fontScale="92500" lnSpcReduction="10000"/>
          </a:bodyPr>
          <a:lstStyle/>
          <a:p>
            <a:r>
              <a:rPr lang="en-US" dirty="0">
                <a:solidFill>
                  <a:schemeClr val="tx2"/>
                </a:solidFill>
              </a:rPr>
              <a:t>Pressure at the discharge is 90 PSIG</a:t>
            </a:r>
          </a:p>
          <a:p>
            <a:r>
              <a:rPr lang="en-US" dirty="0">
                <a:solidFill>
                  <a:schemeClr val="tx2"/>
                </a:solidFill>
              </a:rPr>
              <a:t>Pressure at the end of the line is 80 PSIG</a:t>
            </a:r>
          </a:p>
          <a:p>
            <a:r>
              <a:rPr lang="en-US" dirty="0">
                <a:solidFill>
                  <a:schemeClr val="tx2"/>
                </a:solidFill>
              </a:rPr>
              <a:t>This is an </a:t>
            </a:r>
            <a:r>
              <a:rPr lang="en-US" b="1" i="1" u="sng" dirty="0">
                <a:solidFill>
                  <a:schemeClr val="tx2"/>
                </a:solidFill>
              </a:rPr>
              <a:t>overdemand</a:t>
            </a:r>
            <a:r>
              <a:rPr lang="en-US" dirty="0">
                <a:solidFill>
                  <a:schemeClr val="tx2"/>
                </a:solidFill>
              </a:rPr>
              <a:t> situation</a:t>
            </a:r>
          </a:p>
          <a:p>
            <a:r>
              <a:rPr lang="en-US" dirty="0">
                <a:solidFill>
                  <a:schemeClr val="tx2"/>
                </a:solidFill>
              </a:rPr>
              <a:t>The demand is exceeding the compressor capacity</a:t>
            </a:r>
          </a:p>
          <a:p>
            <a:r>
              <a:rPr lang="en-US" dirty="0">
                <a:solidFill>
                  <a:schemeClr val="tx2"/>
                </a:solidFill>
              </a:rPr>
              <a:t>There are only two reasons for pressure drop</a:t>
            </a:r>
          </a:p>
          <a:p>
            <a:r>
              <a:rPr lang="en-US" dirty="0">
                <a:solidFill>
                  <a:schemeClr val="tx2"/>
                </a:solidFill>
              </a:rPr>
              <a:t>Either flow restriction or overdemand</a:t>
            </a:r>
          </a:p>
        </p:txBody>
      </p:sp>
      <p:sp>
        <p:nvSpPr>
          <p:cNvPr id="9" name="TextBox 8">
            <a:extLst>
              <a:ext uri="{FF2B5EF4-FFF2-40B4-BE49-F238E27FC236}">
                <a16:creationId xmlns:a16="http://schemas.microsoft.com/office/drawing/2014/main" id="{F4E07CCE-5413-40F8-9E4E-64A416BB2D22}"/>
              </a:ext>
            </a:extLst>
          </p:cNvPr>
          <p:cNvSpPr txBox="1"/>
          <p:nvPr/>
        </p:nvSpPr>
        <p:spPr>
          <a:xfrm>
            <a:off x="5410200" y="2514600"/>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EE9C9A29-CC7C-4FCB-8C8E-14F9256C1148}"/>
              </a:ext>
            </a:extLst>
          </p:cNvPr>
          <p:cNvPicPr>
            <a:picLocks noChangeAspect="1"/>
          </p:cNvPicPr>
          <p:nvPr/>
        </p:nvPicPr>
        <p:blipFill>
          <a:blip r:embed="rId3"/>
          <a:stretch>
            <a:fillRect/>
          </a:stretch>
        </p:blipFill>
        <p:spPr>
          <a:xfrm>
            <a:off x="6004552" y="3246104"/>
            <a:ext cx="182896" cy="365792"/>
          </a:xfrm>
          <a:prstGeom prst="rect">
            <a:avLst/>
          </a:prstGeom>
        </p:spPr>
      </p:pic>
      <p:sp>
        <p:nvSpPr>
          <p:cNvPr id="11" name="TextBox 10">
            <a:extLst>
              <a:ext uri="{FF2B5EF4-FFF2-40B4-BE49-F238E27FC236}">
                <a16:creationId xmlns:a16="http://schemas.microsoft.com/office/drawing/2014/main" id="{C26CC2A2-3745-4248-A52F-23076A97EBAC}"/>
              </a:ext>
            </a:extLst>
          </p:cNvPr>
          <p:cNvSpPr txBox="1"/>
          <p:nvPr/>
        </p:nvSpPr>
        <p:spPr>
          <a:xfrm>
            <a:off x="5562600" y="266700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164F4A2B-8795-464E-9AB2-7798BB915EC4}"/>
              </a:ext>
            </a:extLst>
          </p:cNvPr>
          <p:cNvSpPr txBox="1"/>
          <p:nvPr/>
        </p:nvSpPr>
        <p:spPr>
          <a:xfrm>
            <a:off x="9906000" y="2282580"/>
            <a:ext cx="685800" cy="246221"/>
          </a:xfrm>
          <a:prstGeom prst="rect">
            <a:avLst/>
          </a:prstGeom>
          <a:noFill/>
        </p:spPr>
        <p:txBody>
          <a:bodyPr wrap="square" rtlCol="0">
            <a:spAutoFit/>
          </a:bodyPr>
          <a:lstStyle/>
          <a:p>
            <a:r>
              <a:rPr lang="en-US" sz="1000" dirty="0">
                <a:solidFill>
                  <a:srgbClr val="FF0000"/>
                </a:solidFill>
              </a:rPr>
              <a:t>90 PSIG</a:t>
            </a:r>
          </a:p>
        </p:txBody>
      </p:sp>
      <p:sp>
        <p:nvSpPr>
          <p:cNvPr id="13" name="TextBox 12">
            <a:extLst>
              <a:ext uri="{FF2B5EF4-FFF2-40B4-BE49-F238E27FC236}">
                <a16:creationId xmlns:a16="http://schemas.microsoft.com/office/drawing/2014/main" id="{0653057B-7202-43A4-8892-87C3F69DB275}"/>
              </a:ext>
            </a:extLst>
          </p:cNvPr>
          <p:cNvSpPr txBox="1"/>
          <p:nvPr/>
        </p:nvSpPr>
        <p:spPr>
          <a:xfrm>
            <a:off x="5715000" y="2819400"/>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A70A84F6-4346-42B7-8AAF-62837F15CCE1}"/>
              </a:ext>
            </a:extLst>
          </p:cNvPr>
          <p:cNvSpPr txBox="1"/>
          <p:nvPr/>
        </p:nvSpPr>
        <p:spPr>
          <a:xfrm>
            <a:off x="6553200" y="4191000"/>
            <a:ext cx="665567" cy="246221"/>
          </a:xfrm>
          <a:prstGeom prst="rect">
            <a:avLst/>
          </a:prstGeom>
          <a:noFill/>
        </p:spPr>
        <p:txBody>
          <a:bodyPr wrap="none" rtlCol="0">
            <a:spAutoFit/>
          </a:bodyPr>
          <a:lstStyle/>
          <a:p>
            <a:r>
              <a:rPr lang="en-US" sz="1000" dirty="0">
                <a:solidFill>
                  <a:srgbClr val="FF0000"/>
                </a:solidFill>
              </a:rPr>
              <a:t>80 PSIG</a:t>
            </a:r>
          </a:p>
        </p:txBody>
      </p:sp>
      <p:sp>
        <p:nvSpPr>
          <p:cNvPr id="15" name="TextBox 14">
            <a:extLst>
              <a:ext uri="{FF2B5EF4-FFF2-40B4-BE49-F238E27FC236}">
                <a16:creationId xmlns:a16="http://schemas.microsoft.com/office/drawing/2014/main" id="{44E4AFED-6A80-4879-B8AC-F746B984778C}"/>
              </a:ext>
            </a:extLst>
          </p:cNvPr>
          <p:cNvSpPr txBox="1"/>
          <p:nvPr/>
        </p:nvSpPr>
        <p:spPr>
          <a:xfrm>
            <a:off x="6807291" y="2007690"/>
            <a:ext cx="822952" cy="246221"/>
          </a:xfrm>
          <a:prstGeom prst="rect">
            <a:avLst/>
          </a:prstGeom>
          <a:noFill/>
        </p:spPr>
        <p:txBody>
          <a:bodyPr wrap="square" rtlCol="0">
            <a:spAutoFit/>
          </a:bodyPr>
          <a:lstStyle/>
          <a:p>
            <a:r>
              <a:rPr lang="en-US" sz="1000" dirty="0">
                <a:solidFill>
                  <a:srgbClr val="FF0000"/>
                </a:solidFill>
              </a:rPr>
              <a:t>85 PSIG</a:t>
            </a:r>
          </a:p>
        </p:txBody>
      </p:sp>
    </p:spTree>
    <p:extLst>
      <p:ext uri="{BB962C8B-B14F-4D97-AF65-F5344CB8AC3E}">
        <p14:creationId xmlns:p14="http://schemas.microsoft.com/office/powerpoint/2010/main" val="13232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E015-FB47-4201-8164-046A4EB9537A}"/>
              </a:ext>
            </a:extLst>
          </p:cNvPr>
          <p:cNvSpPr>
            <a:spLocks noGrp="1"/>
          </p:cNvSpPr>
          <p:nvPr>
            <p:ph type="title"/>
          </p:nvPr>
        </p:nvSpPr>
        <p:spPr>
          <a:xfrm>
            <a:off x="609600" y="152400"/>
            <a:ext cx="11074400" cy="563562"/>
          </a:xfrm>
        </p:spPr>
        <p:txBody>
          <a:bodyPr anchor="b">
            <a:normAutofit/>
          </a:bodyPr>
          <a:lstStyle/>
          <a:p>
            <a:r>
              <a:rPr lang="en-US" dirty="0" err="1"/>
              <a:t>Maintainence</a:t>
            </a:r>
            <a:endParaRPr lang="en-US" dirty="0"/>
          </a:p>
        </p:txBody>
      </p:sp>
      <p:sp>
        <p:nvSpPr>
          <p:cNvPr id="3" name="Content Placeholder 2">
            <a:extLst>
              <a:ext uri="{FF2B5EF4-FFF2-40B4-BE49-F238E27FC236}">
                <a16:creationId xmlns:a16="http://schemas.microsoft.com/office/drawing/2014/main" id="{D8B632DD-33CE-4581-8056-3D99A16D13B1}"/>
              </a:ext>
            </a:extLst>
          </p:cNvPr>
          <p:cNvSpPr>
            <a:spLocks noGrp="1"/>
          </p:cNvSpPr>
          <p:nvPr>
            <p:ph sz="quarter" idx="1"/>
          </p:nvPr>
        </p:nvSpPr>
        <p:spPr>
          <a:xfrm>
            <a:off x="609600" y="1600200"/>
            <a:ext cx="4876800" cy="3810000"/>
          </a:xfrm>
        </p:spPr>
        <p:txBody>
          <a:bodyPr>
            <a:normAutofit/>
          </a:bodyPr>
          <a:lstStyle/>
          <a:p>
            <a:r>
              <a:rPr lang="en-US" dirty="0">
                <a:solidFill>
                  <a:schemeClr val="tx2"/>
                </a:solidFill>
              </a:rPr>
              <a:t>Set up a regular visual inspection program</a:t>
            </a:r>
          </a:p>
          <a:p>
            <a:r>
              <a:rPr lang="en-US" dirty="0">
                <a:solidFill>
                  <a:schemeClr val="tx2"/>
                </a:solidFill>
              </a:rPr>
              <a:t>Keep logs for equipment maintenance, temperature and pressure readings</a:t>
            </a:r>
          </a:p>
          <a:p>
            <a:r>
              <a:rPr lang="en-US" dirty="0">
                <a:solidFill>
                  <a:schemeClr val="tx2"/>
                </a:solidFill>
              </a:rPr>
              <a:t>Change your filters upon manufacturers recommendations</a:t>
            </a:r>
          </a:p>
          <a:p>
            <a:r>
              <a:rPr lang="en-US" dirty="0">
                <a:solidFill>
                  <a:schemeClr val="tx2"/>
                </a:solidFill>
              </a:rPr>
              <a:t>Use OEM parts</a:t>
            </a:r>
          </a:p>
        </p:txBody>
      </p:sp>
      <p:pic>
        <p:nvPicPr>
          <p:cNvPr id="4" name="Picture 3" descr="A screenshot of a cell phone&#10;&#10;Description automatically generated">
            <a:extLst>
              <a:ext uri="{FF2B5EF4-FFF2-40B4-BE49-F238E27FC236}">
                <a16:creationId xmlns:a16="http://schemas.microsoft.com/office/drawing/2014/main" id="{A91A9418-BFF0-46F6-BB1B-8575DFD09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143000"/>
            <a:ext cx="6492132" cy="4495800"/>
          </a:xfrm>
          <a:prstGeom prst="rect">
            <a:avLst/>
          </a:prstGeom>
          <a:noFill/>
        </p:spPr>
      </p:pic>
    </p:spTree>
    <p:extLst>
      <p:ext uri="{BB962C8B-B14F-4D97-AF65-F5344CB8AC3E}">
        <p14:creationId xmlns:p14="http://schemas.microsoft.com/office/powerpoint/2010/main" val="15697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6BAB-83ED-4801-87C8-8C325210D6A5}"/>
              </a:ext>
            </a:extLst>
          </p:cNvPr>
          <p:cNvSpPr>
            <a:spLocks noGrp="1"/>
          </p:cNvSpPr>
          <p:nvPr>
            <p:ph type="title"/>
          </p:nvPr>
        </p:nvSpPr>
        <p:spPr/>
        <p:txBody>
          <a:bodyPr/>
          <a:lstStyle/>
          <a:p>
            <a:r>
              <a:rPr lang="en-US" sz="2800" dirty="0">
                <a:solidFill>
                  <a:schemeClr val="accent3"/>
                </a:solidFill>
                <a:latin typeface="Calibri" panose="020F0502020204030204" pitchFamily="34" charset="0"/>
                <a:ea typeface="+mn-ea"/>
                <a:cs typeface="Calibri" panose="020F0502020204030204" pitchFamily="34" charset="0"/>
              </a:rPr>
              <a:t>Air Compressor Component Function, Troubleshooting &amp; Maintenance</a:t>
            </a:r>
          </a:p>
        </p:txBody>
      </p:sp>
      <p:sp>
        <p:nvSpPr>
          <p:cNvPr id="3" name="Content Placeholder 2">
            <a:extLst>
              <a:ext uri="{FF2B5EF4-FFF2-40B4-BE49-F238E27FC236}">
                <a16:creationId xmlns:a16="http://schemas.microsoft.com/office/drawing/2014/main" id="{00923290-A61A-43E3-9E2A-0CAD004F28C9}"/>
              </a:ext>
            </a:extLst>
          </p:cNvPr>
          <p:cNvSpPr>
            <a:spLocks noGrp="1"/>
          </p:cNvSpPr>
          <p:nvPr>
            <p:ph sz="quarter" idx="1"/>
          </p:nvPr>
        </p:nvSpPr>
        <p:spPr>
          <a:xfrm>
            <a:off x="1295400" y="2590800"/>
            <a:ext cx="8915400" cy="2819400"/>
          </a:xfrm>
        </p:spPr>
        <p:txBody>
          <a:bodyPr>
            <a:normAutofit/>
          </a:bodyPr>
          <a:lstStyle/>
          <a:p>
            <a:pPr marL="0" indent="0" algn="ctr" eaLnBrk="0" fontAlgn="base" hangingPunct="0">
              <a:spcBef>
                <a:spcPct val="0"/>
              </a:spcBef>
              <a:spcAft>
                <a:spcPct val="0"/>
              </a:spcAft>
              <a:buNone/>
              <a:defRPr/>
            </a:pPr>
            <a:r>
              <a:rPr lang="en-US" sz="2400" dirty="0">
                <a:solidFill>
                  <a:schemeClr val="tx2"/>
                </a:solidFill>
              </a:rPr>
              <a:t>Thank You For Attending</a:t>
            </a:r>
          </a:p>
          <a:p>
            <a:pPr marL="0" indent="0" algn="ctr" eaLnBrk="0" fontAlgn="base" hangingPunct="0">
              <a:spcBef>
                <a:spcPct val="0"/>
              </a:spcBef>
              <a:spcAft>
                <a:spcPct val="0"/>
              </a:spcAft>
              <a:buNone/>
              <a:defRPr/>
            </a:pPr>
            <a:endParaRPr lang="en-US" dirty="0">
              <a:solidFill>
                <a:schemeClr val="tx2"/>
              </a:solidFill>
            </a:endParaRPr>
          </a:p>
          <a:p>
            <a:pPr marL="0" indent="0" algn="ctr" eaLnBrk="0" fontAlgn="base" hangingPunct="0">
              <a:spcBef>
                <a:spcPct val="0"/>
              </a:spcBef>
              <a:spcAft>
                <a:spcPct val="0"/>
              </a:spcAft>
              <a:buNone/>
              <a:defRPr/>
            </a:pPr>
            <a:endParaRPr lang="en-US" sz="2400" dirty="0">
              <a:solidFill>
                <a:schemeClr val="tx2"/>
              </a:solidFill>
            </a:endParaRPr>
          </a:p>
          <a:p>
            <a:pPr marL="0" indent="0" algn="ctr" eaLnBrk="0" fontAlgn="base" hangingPunct="0">
              <a:spcBef>
                <a:spcPct val="0"/>
              </a:spcBef>
              <a:spcAft>
                <a:spcPct val="0"/>
              </a:spcAft>
              <a:buNone/>
              <a:defRPr/>
            </a:pPr>
            <a:r>
              <a:rPr lang="en-US" sz="2400" dirty="0">
                <a:solidFill>
                  <a:schemeClr val="tx2"/>
                </a:solidFill>
              </a:rPr>
              <a:t>Loran Circle </a:t>
            </a:r>
            <a:br>
              <a:rPr lang="en-US" sz="2400" dirty="0">
                <a:solidFill>
                  <a:schemeClr val="tx2"/>
                </a:solidFill>
              </a:rPr>
            </a:br>
            <a:r>
              <a:rPr lang="en-US" sz="2400" dirty="0">
                <a:solidFill>
                  <a:schemeClr val="tx2"/>
                </a:solidFill>
              </a:rPr>
              <a:t>Compressed Air Systems Consulting and Training</a:t>
            </a:r>
            <a:br>
              <a:rPr lang="en-US" sz="2400" dirty="0">
                <a:solidFill>
                  <a:schemeClr val="tx2"/>
                </a:solidFill>
              </a:rPr>
            </a:br>
            <a:r>
              <a:rPr lang="en-US" sz="2400" dirty="0">
                <a:solidFill>
                  <a:schemeClr val="tx2"/>
                </a:solidFill>
              </a:rPr>
              <a:t>Poland, Ohio 44514</a:t>
            </a:r>
            <a:br>
              <a:rPr lang="en-US" sz="2400" dirty="0">
                <a:solidFill>
                  <a:schemeClr val="tx2"/>
                </a:solidFill>
              </a:rPr>
            </a:br>
            <a:r>
              <a:rPr lang="en-US" sz="2400" dirty="0">
                <a:solidFill>
                  <a:schemeClr val="tx2"/>
                </a:solidFill>
              </a:rPr>
              <a:t>832-906-0469</a:t>
            </a:r>
            <a:endParaRPr lang="en-US" dirty="0">
              <a:solidFill>
                <a:schemeClr val="tx2"/>
              </a:solidFill>
            </a:endParaRPr>
          </a:p>
        </p:txBody>
      </p:sp>
    </p:spTree>
    <p:extLst>
      <p:ext uri="{BB962C8B-B14F-4D97-AF65-F5344CB8AC3E}">
        <p14:creationId xmlns:p14="http://schemas.microsoft.com/office/powerpoint/2010/main" val="310378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367027"/>
            <a:ext cx="430024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Technical Service Specialist, BEKO Technologies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7 years in the Compressed Air industry</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3" name="Picture 2" descr="Beko Logo">
            <a:extLst>
              <a:ext uri="{FF2B5EF4-FFF2-40B4-BE49-F238E27FC236}">
                <a16:creationId xmlns:a16="http://schemas.microsoft.com/office/drawing/2014/main" id="{5B4B0957-7437-4CE5-84E2-6A1E8CFA7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miling for the camera&#10;&#10;Description automatically generated with medium confidence">
            <a:extLst>
              <a:ext uri="{FF2B5EF4-FFF2-40B4-BE49-F238E27FC236}">
                <a16:creationId xmlns:a16="http://schemas.microsoft.com/office/drawing/2014/main" id="{9DD60771-3EC1-4869-996A-331FC09B3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520288"/>
            <a:ext cx="2033720" cy="2033720"/>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Jaime </a:t>
              </a:r>
              <a:r>
                <a:rPr lang="en-US" sz="2000" b="1" dirty="0" err="1"/>
                <a:t>Munera</a:t>
              </a:r>
              <a:endParaRPr lang="en-US" sz="2000" b="1" dirty="0"/>
            </a:p>
            <a:p>
              <a:pPr algn="ctr" defTabSz="800100">
                <a:spcBef>
                  <a:spcPct val="0"/>
                </a:spcBef>
              </a:pPr>
              <a:r>
                <a:rPr lang="en-US" sz="1400" dirty="0"/>
                <a:t>BEKO Technologies</a:t>
              </a:r>
            </a:p>
          </p:txBody>
        </p:sp>
      </p:grpSp>
    </p:spTree>
    <p:extLst>
      <p:ext uri="{BB962C8B-B14F-4D97-AF65-F5344CB8AC3E}">
        <p14:creationId xmlns:p14="http://schemas.microsoft.com/office/powerpoint/2010/main" val="30724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89D11CC-A694-4054-9995-D44A06DEE90C}"/>
              </a:ext>
            </a:extLst>
          </p:cNvPr>
          <p:cNvSpPr>
            <a:spLocks noGrp="1"/>
          </p:cNvSpPr>
          <p:nvPr>
            <p:ph type="subTitle" idx="1"/>
          </p:nvPr>
        </p:nvSpPr>
        <p:spPr>
          <a:xfrm>
            <a:off x="729950" y="4815840"/>
            <a:ext cx="7194849" cy="1272547"/>
          </a:xfrm>
        </p:spPr>
        <p:txBody>
          <a:bodyPr/>
          <a:lstStyle/>
          <a:p>
            <a:r>
              <a:rPr lang="en-US" dirty="0"/>
              <a:t>Tips for Compressed Air System Maintenance</a:t>
            </a:r>
          </a:p>
          <a:p>
            <a:endParaRPr lang="en-US" dirty="0"/>
          </a:p>
          <a:p>
            <a:r>
              <a:rPr lang="en-US" dirty="0"/>
              <a:t>Speaker: Jaime Munera</a:t>
            </a:r>
          </a:p>
        </p:txBody>
      </p:sp>
      <p:sp>
        <p:nvSpPr>
          <p:cNvPr id="4" name="Title 3">
            <a:extLst>
              <a:ext uri="{FF2B5EF4-FFF2-40B4-BE49-F238E27FC236}">
                <a16:creationId xmlns:a16="http://schemas.microsoft.com/office/drawing/2014/main" id="{FF287E00-BB76-43C3-91F2-7513A1D27A06}"/>
              </a:ext>
            </a:extLst>
          </p:cNvPr>
          <p:cNvSpPr>
            <a:spLocks noGrp="1"/>
          </p:cNvSpPr>
          <p:nvPr>
            <p:ph type="ctrTitle"/>
          </p:nvPr>
        </p:nvSpPr>
        <p:spPr/>
        <p:txBody>
          <a:bodyPr/>
          <a:lstStyle/>
          <a:p>
            <a:r>
              <a:rPr lang="en-US" dirty="0"/>
              <a:t>Compressed Air Equipment Maintenance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87680" y="-24384"/>
            <a:ext cx="10383520" cy="536448"/>
          </a:xfrm>
        </p:spPr>
        <p:txBody>
          <a:bodyPr/>
          <a:lstStyle/>
          <a:p>
            <a:r>
              <a:rPr lang="en-US" dirty="0"/>
              <a:t>Compressed Air Treatment – Products We Will Discuss For Maintenance  </a:t>
            </a:r>
          </a:p>
        </p:txBody>
      </p:sp>
      <p:pic>
        <p:nvPicPr>
          <p:cNvPr id="14" name="Picture 2">
            <a:extLst>
              <a:ext uri="{FF2B5EF4-FFF2-40B4-BE49-F238E27FC236}">
                <a16:creationId xmlns:a16="http://schemas.microsoft.com/office/drawing/2014/main" id="{156DB458-6647-45A7-A1A6-A4F9DB00B8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9" y="1005818"/>
            <a:ext cx="2032000" cy="352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4B0DBB19-4C57-44EB-8339-48F0AB4FC3BC}"/>
              </a:ext>
            </a:extLst>
          </p:cNvPr>
          <p:cNvPicPr>
            <a:picLocks noChangeAspect="1"/>
          </p:cNvPicPr>
          <p:nvPr/>
        </p:nvPicPr>
        <p:blipFill>
          <a:blip r:embed="rId3"/>
          <a:stretch>
            <a:fillRect/>
          </a:stretch>
        </p:blipFill>
        <p:spPr>
          <a:xfrm>
            <a:off x="1813038" y="1157728"/>
            <a:ext cx="1063951" cy="2652381"/>
          </a:xfrm>
          <a:prstGeom prst="rect">
            <a:avLst/>
          </a:prstGeom>
        </p:spPr>
      </p:pic>
      <p:sp>
        <p:nvSpPr>
          <p:cNvPr id="16" name="TextBox 15">
            <a:extLst>
              <a:ext uri="{FF2B5EF4-FFF2-40B4-BE49-F238E27FC236}">
                <a16:creationId xmlns:a16="http://schemas.microsoft.com/office/drawing/2014/main" id="{70244E35-D797-4935-AAE5-2C42374BA2A9}"/>
              </a:ext>
            </a:extLst>
          </p:cNvPr>
          <p:cNvSpPr txBox="1"/>
          <p:nvPr/>
        </p:nvSpPr>
        <p:spPr>
          <a:xfrm>
            <a:off x="771128" y="636792"/>
            <a:ext cx="2946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 CLEARPOINT Filtration</a:t>
            </a:r>
          </a:p>
        </p:txBody>
      </p:sp>
      <p:pic>
        <p:nvPicPr>
          <p:cNvPr id="17" name="Picture 16">
            <a:extLst>
              <a:ext uri="{FF2B5EF4-FFF2-40B4-BE49-F238E27FC236}">
                <a16:creationId xmlns:a16="http://schemas.microsoft.com/office/drawing/2014/main" id="{8EAF9CE7-CD40-455B-8097-AF4E03375D87}"/>
              </a:ext>
            </a:extLst>
          </p:cNvPr>
          <p:cNvPicPr>
            <a:picLocks noChangeAspect="1"/>
          </p:cNvPicPr>
          <p:nvPr/>
        </p:nvPicPr>
        <p:blipFill rotWithShape="1">
          <a:blip r:embed="rId4"/>
          <a:srcRect b="36770"/>
          <a:stretch/>
        </p:blipFill>
        <p:spPr>
          <a:xfrm>
            <a:off x="568692" y="4316738"/>
            <a:ext cx="2882849" cy="2541263"/>
          </a:xfrm>
          <a:prstGeom prst="rect">
            <a:avLst/>
          </a:prstGeom>
        </p:spPr>
      </p:pic>
      <p:sp>
        <p:nvSpPr>
          <p:cNvPr id="18" name="TextBox 17">
            <a:extLst>
              <a:ext uri="{FF2B5EF4-FFF2-40B4-BE49-F238E27FC236}">
                <a16:creationId xmlns:a16="http://schemas.microsoft.com/office/drawing/2014/main" id="{B0972410-3A5B-4496-B181-0DB79E8FDE95}"/>
              </a:ext>
            </a:extLst>
          </p:cNvPr>
          <p:cNvSpPr txBox="1"/>
          <p:nvPr/>
        </p:nvSpPr>
        <p:spPr>
          <a:xfrm>
            <a:off x="771128" y="4142331"/>
            <a:ext cx="2946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 RA Refrigerated Dryers</a:t>
            </a:r>
          </a:p>
        </p:txBody>
      </p:sp>
      <p:pic>
        <p:nvPicPr>
          <p:cNvPr id="19" name="Picture 18">
            <a:extLst>
              <a:ext uri="{FF2B5EF4-FFF2-40B4-BE49-F238E27FC236}">
                <a16:creationId xmlns:a16="http://schemas.microsoft.com/office/drawing/2014/main" id="{30CB8B85-9A0F-42F6-A59D-925883336E23}"/>
              </a:ext>
            </a:extLst>
          </p:cNvPr>
          <p:cNvPicPr>
            <a:picLocks noChangeAspect="1"/>
          </p:cNvPicPr>
          <p:nvPr/>
        </p:nvPicPr>
        <p:blipFill>
          <a:blip r:embed="rId5"/>
          <a:stretch>
            <a:fillRect/>
          </a:stretch>
        </p:blipFill>
        <p:spPr>
          <a:xfrm>
            <a:off x="5122687" y="855238"/>
            <a:ext cx="1946627" cy="2979879"/>
          </a:xfrm>
          <a:prstGeom prst="rect">
            <a:avLst/>
          </a:prstGeom>
        </p:spPr>
      </p:pic>
      <p:sp>
        <p:nvSpPr>
          <p:cNvPr id="20" name="TextBox 19">
            <a:extLst>
              <a:ext uri="{FF2B5EF4-FFF2-40B4-BE49-F238E27FC236}">
                <a16:creationId xmlns:a16="http://schemas.microsoft.com/office/drawing/2014/main" id="{C234E9DE-F835-492C-B9E4-B4EE1B9EEB1A}"/>
              </a:ext>
            </a:extLst>
          </p:cNvPr>
          <p:cNvSpPr txBox="1"/>
          <p:nvPr/>
        </p:nvSpPr>
        <p:spPr>
          <a:xfrm>
            <a:off x="5049887" y="533142"/>
            <a:ext cx="2946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 DPX Desiccant Dryers</a:t>
            </a:r>
          </a:p>
        </p:txBody>
      </p:sp>
      <p:pic>
        <p:nvPicPr>
          <p:cNvPr id="21" name="Picture 20">
            <a:extLst>
              <a:ext uri="{FF2B5EF4-FFF2-40B4-BE49-F238E27FC236}">
                <a16:creationId xmlns:a16="http://schemas.microsoft.com/office/drawing/2014/main" id="{186C9306-8647-4694-8108-021B15930B70}"/>
              </a:ext>
            </a:extLst>
          </p:cNvPr>
          <p:cNvPicPr>
            <a:picLocks noChangeAspect="1"/>
          </p:cNvPicPr>
          <p:nvPr/>
        </p:nvPicPr>
        <p:blipFill>
          <a:blip r:embed="rId6"/>
          <a:stretch>
            <a:fillRect/>
          </a:stretch>
        </p:blipFill>
        <p:spPr>
          <a:xfrm>
            <a:off x="4820679" y="4517640"/>
            <a:ext cx="2550643" cy="2237787"/>
          </a:xfrm>
          <a:prstGeom prst="rect">
            <a:avLst/>
          </a:prstGeom>
        </p:spPr>
      </p:pic>
      <p:sp>
        <p:nvSpPr>
          <p:cNvPr id="22" name="TextBox 21">
            <a:extLst>
              <a:ext uri="{FF2B5EF4-FFF2-40B4-BE49-F238E27FC236}">
                <a16:creationId xmlns:a16="http://schemas.microsoft.com/office/drawing/2014/main" id="{5C0D2EB7-9360-44D5-BD59-7ECA27B747BD}"/>
              </a:ext>
            </a:extLst>
          </p:cNvPr>
          <p:cNvSpPr txBox="1"/>
          <p:nvPr/>
        </p:nvSpPr>
        <p:spPr>
          <a:xfrm>
            <a:off x="4966412" y="4064193"/>
            <a:ext cx="2946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 BEKOMAT Condensate Drains</a:t>
            </a:r>
          </a:p>
        </p:txBody>
      </p:sp>
      <p:pic>
        <p:nvPicPr>
          <p:cNvPr id="23" name="Picture 22">
            <a:extLst>
              <a:ext uri="{FF2B5EF4-FFF2-40B4-BE49-F238E27FC236}">
                <a16:creationId xmlns:a16="http://schemas.microsoft.com/office/drawing/2014/main" id="{068D984E-6B8A-4A00-ABB2-15AFFB1ABD84}"/>
              </a:ext>
            </a:extLst>
          </p:cNvPr>
          <p:cNvPicPr>
            <a:picLocks noChangeAspect="1"/>
          </p:cNvPicPr>
          <p:nvPr/>
        </p:nvPicPr>
        <p:blipFill>
          <a:blip r:embed="rId7"/>
          <a:stretch>
            <a:fillRect/>
          </a:stretch>
        </p:blipFill>
        <p:spPr>
          <a:xfrm>
            <a:off x="8488231" y="1077533"/>
            <a:ext cx="585935" cy="1312064"/>
          </a:xfrm>
          <a:prstGeom prst="rect">
            <a:avLst/>
          </a:prstGeom>
        </p:spPr>
      </p:pic>
      <p:pic>
        <p:nvPicPr>
          <p:cNvPr id="24" name="Picture 23">
            <a:extLst>
              <a:ext uri="{FF2B5EF4-FFF2-40B4-BE49-F238E27FC236}">
                <a16:creationId xmlns:a16="http://schemas.microsoft.com/office/drawing/2014/main" id="{F83C887D-5CDB-470D-9CA4-E84130DA0AA8}"/>
              </a:ext>
            </a:extLst>
          </p:cNvPr>
          <p:cNvPicPr>
            <a:picLocks noChangeAspect="1"/>
          </p:cNvPicPr>
          <p:nvPr/>
        </p:nvPicPr>
        <p:blipFill>
          <a:blip r:embed="rId8"/>
          <a:stretch>
            <a:fillRect/>
          </a:stretch>
        </p:blipFill>
        <p:spPr>
          <a:xfrm>
            <a:off x="9245600" y="1115516"/>
            <a:ext cx="412339" cy="1752440"/>
          </a:xfrm>
          <a:prstGeom prst="rect">
            <a:avLst/>
          </a:prstGeom>
        </p:spPr>
      </p:pic>
      <p:pic>
        <p:nvPicPr>
          <p:cNvPr id="27" name="Grafik 1">
            <a:extLst>
              <a:ext uri="{FF2B5EF4-FFF2-40B4-BE49-F238E27FC236}">
                <a16:creationId xmlns:a16="http://schemas.microsoft.com/office/drawing/2014/main" id="{824A410F-9A8F-48AE-A546-A2D4D8A857BF}"/>
              </a:ext>
            </a:extLst>
          </p:cNvPr>
          <p:cNvPicPr>
            <a:picLocks noChangeAspect="1"/>
          </p:cNvPicPr>
          <p:nvPr/>
        </p:nvPicPr>
        <p:blipFill>
          <a:blip r:embed="rId9" cstate="print">
            <a:extLst>
              <a:ext uri="{28A0092B-C50C-407E-A947-70E740481C1C}">
                <a14:useLocalDpi xmlns:a14="http://schemas.microsoft.com/office/drawing/2010/main" val="0"/>
              </a:ext>
            </a:extLst>
          </a:blip>
          <a:srcRect l="38530" t="28656" r="18869" b="29990"/>
          <a:stretch>
            <a:fillRect/>
          </a:stretch>
        </p:blipFill>
        <p:spPr bwMode="auto">
          <a:xfrm>
            <a:off x="9829374" y="1089444"/>
            <a:ext cx="1429865" cy="164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D12F1C48-65C4-4C7A-988E-3722DB4D9C3A}"/>
              </a:ext>
            </a:extLst>
          </p:cNvPr>
          <p:cNvSpPr txBox="1"/>
          <p:nvPr/>
        </p:nvSpPr>
        <p:spPr>
          <a:xfrm>
            <a:off x="8636000" y="528728"/>
            <a:ext cx="2946400" cy="318100"/>
          </a:xfrm>
          <a:prstGeom prst="rect">
            <a:avLst/>
          </a:prstGeom>
          <a:noFill/>
        </p:spPr>
        <p:txBody>
          <a:bodyPr wrap="square" lIns="0" rtlCol="0">
            <a:spAutoFit/>
          </a:bodyPr>
          <a:lstStyle/>
          <a:p>
            <a:pPr defTabSz="1219170" fontAlgn="base">
              <a:spcBef>
                <a:spcPct val="0"/>
              </a:spcBef>
              <a:spcAft>
                <a:spcPct val="0"/>
              </a:spcAft>
            </a:pPr>
            <a:r>
              <a:rPr lang="en-US" sz="1467" dirty="0">
                <a:solidFill>
                  <a:srgbClr val="86909C"/>
                </a:solidFill>
                <a:latin typeface="Arial" panose="020B0604020202020204" pitchFamily="34" charset="0"/>
                <a:ea typeface="ＭＳ Ｐゴシック" panose="020B0600070205080204" pitchFamily="34" charset="-128"/>
              </a:rPr>
              <a:t> METPOINT Sensors</a:t>
            </a:r>
          </a:p>
        </p:txBody>
      </p:sp>
      <p:sp>
        <p:nvSpPr>
          <p:cNvPr id="30" name="TextBox 29">
            <a:extLst>
              <a:ext uri="{FF2B5EF4-FFF2-40B4-BE49-F238E27FC236}">
                <a16:creationId xmlns:a16="http://schemas.microsoft.com/office/drawing/2014/main" id="{58A34E92-A4C2-40B5-9207-924888930598}"/>
              </a:ext>
            </a:extLst>
          </p:cNvPr>
          <p:cNvSpPr txBox="1"/>
          <p:nvPr/>
        </p:nvSpPr>
        <p:spPr>
          <a:xfrm>
            <a:off x="8488231" y="3857228"/>
            <a:ext cx="3759200" cy="2554545"/>
          </a:xfrm>
          <a:prstGeom prst="rect">
            <a:avLst/>
          </a:prstGeom>
          <a:noFill/>
        </p:spPr>
        <p:txBody>
          <a:bodyPr wrap="square">
            <a:spAutoFit/>
          </a:bodyPr>
          <a:lstStyle/>
          <a:p>
            <a:pPr defTabSz="1219170" fontAlgn="base">
              <a:spcBef>
                <a:spcPct val="0"/>
              </a:spcBef>
              <a:spcAft>
                <a:spcPct val="0"/>
              </a:spcAft>
            </a:pPr>
            <a:r>
              <a:rPr lang="en-US" sz="1600" b="1" u="sng" dirty="0">
                <a:solidFill>
                  <a:srgbClr val="FF0000"/>
                </a:solidFill>
                <a:latin typeface="Arial" panose="020B0604020202020204" pitchFamily="34" charset="0"/>
                <a:ea typeface="ＭＳ Ｐゴシック" panose="020B0600070205080204" pitchFamily="34" charset="-128"/>
              </a:rPr>
              <a:t>IMPORTANT:</a:t>
            </a:r>
          </a:p>
          <a:p>
            <a:pPr defTabSz="1219170" fontAlgn="base">
              <a:spcBef>
                <a:spcPct val="0"/>
              </a:spcBef>
              <a:spcAft>
                <a:spcPct val="0"/>
              </a:spcAft>
            </a:pPr>
            <a:r>
              <a:rPr lang="en-US" sz="1600" b="1" dirty="0">
                <a:solidFill>
                  <a:srgbClr val="FF0000"/>
                </a:solidFill>
                <a:latin typeface="Arial" panose="020B0604020202020204" pitchFamily="34" charset="0"/>
                <a:ea typeface="ＭＳ Ｐゴシック" panose="020B0600070205080204" pitchFamily="34" charset="-128"/>
              </a:rPr>
              <a:t>Please note that the information contained in this document is general maintenance/installation guidance. Always refer to your product manual on the specific model for detailed installation, operation and maintenance information for any piece of equipment. </a:t>
            </a:r>
          </a:p>
        </p:txBody>
      </p:sp>
    </p:spTree>
    <p:extLst>
      <p:ext uri="{BB962C8B-B14F-4D97-AF65-F5344CB8AC3E}">
        <p14:creationId xmlns:p14="http://schemas.microsoft.com/office/powerpoint/2010/main" val="7114219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299200" cy="5283200"/>
          </a:xfrm>
        </p:spPr>
        <p:txBody>
          <a:bodyPr/>
          <a:lstStyle/>
          <a:p>
            <a:r>
              <a:rPr lang="en-US" dirty="0"/>
              <a:t>Equipment Types</a:t>
            </a:r>
          </a:p>
          <a:p>
            <a:pPr marL="1371566" lvl="1">
              <a:buFont typeface="Arial" panose="020B0604020202020204" pitchFamily="34" charset="0"/>
              <a:buChar char="•"/>
            </a:pPr>
            <a:r>
              <a:rPr lang="en-US" dirty="0"/>
              <a:t>Flanged -Threaded</a:t>
            </a:r>
          </a:p>
          <a:p>
            <a:r>
              <a:rPr lang="en-US" dirty="0"/>
              <a:t>Maintenance </a:t>
            </a:r>
          </a:p>
          <a:p>
            <a:pPr marL="1371566" lvl="1">
              <a:buFont typeface="Arial" panose="020B0604020202020204" pitchFamily="34" charset="0"/>
              <a:buChar char="•"/>
            </a:pPr>
            <a:r>
              <a:rPr lang="en-US" dirty="0"/>
              <a:t>Filter Element</a:t>
            </a:r>
          </a:p>
          <a:p>
            <a:pPr marL="1371566" lvl="1">
              <a:buFont typeface="Arial" panose="020B0604020202020204" pitchFamily="34" charset="0"/>
              <a:buChar char="•"/>
            </a:pPr>
            <a:r>
              <a:rPr lang="en-US" dirty="0"/>
              <a:t>Drain Cartridge</a:t>
            </a:r>
          </a:p>
          <a:p>
            <a:r>
              <a:rPr lang="en-US" dirty="0"/>
              <a:t>Maintenance Intervals</a:t>
            </a:r>
          </a:p>
          <a:p>
            <a:pPr marL="1371566" lvl="1">
              <a:buFont typeface="Arial" panose="020B0604020202020204" pitchFamily="34" charset="0"/>
              <a:buChar char="•"/>
            </a:pPr>
            <a:r>
              <a:rPr lang="en-US" dirty="0"/>
              <a:t>8,000 Hours</a:t>
            </a:r>
          </a:p>
          <a:p>
            <a:pPr marL="1371566" lvl="1">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Compressed Air Treatment - Filtration</a:t>
            </a:r>
          </a:p>
        </p:txBody>
      </p:sp>
      <p:pic>
        <p:nvPicPr>
          <p:cNvPr id="5" name="Picture 2">
            <a:extLst>
              <a:ext uri="{FF2B5EF4-FFF2-40B4-BE49-F238E27FC236}">
                <a16:creationId xmlns:a16="http://schemas.microsoft.com/office/drawing/2014/main" id="{29C9E188-3EE5-49FA-A358-EB39D387CF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3805" y="787400"/>
            <a:ext cx="481539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BAC9E38-1953-4028-A297-A1381FCA4F56}"/>
              </a:ext>
            </a:extLst>
          </p:cNvPr>
          <p:cNvPicPr>
            <a:picLocks noChangeAspect="1"/>
          </p:cNvPicPr>
          <p:nvPr/>
        </p:nvPicPr>
        <p:blipFill>
          <a:blip r:embed="rId3"/>
          <a:stretch>
            <a:fillRect/>
          </a:stretch>
        </p:blipFill>
        <p:spPr>
          <a:xfrm>
            <a:off x="7823200" y="2514601"/>
            <a:ext cx="1800552" cy="3438548"/>
          </a:xfrm>
          <a:prstGeom prst="rect">
            <a:avLst/>
          </a:prstGeom>
        </p:spPr>
      </p:pic>
      <p:pic>
        <p:nvPicPr>
          <p:cNvPr id="7" name="Picture 6">
            <a:extLst>
              <a:ext uri="{FF2B5EF4-FFF2-40B4-BE49-F238E27FC236}">
                <a16:creationId xmlns:a16="http://schemas.microsoft.com/office/drawing/2014/main" id="{A37FDB85-31D6-493C-9705-C8D1AB63509B}"/>
              </a:ext>
            </a:extLst>
          </p:cNvPr>
          <p:cNvPicPr>
            <a:picLocks noChangeAspect="1"/>
          </p:cNvPicPr>
          <p:nvPr/>
        </p:nvPicPr>
        <p:blipFill>
          <a:blip r:embed="rId4"/>
          <a:stretch>
            <a:fillRect/>
          </a:stretch>
        </p:blipFill>
        <p:spPr>
          <a:xfrm>
            <a:off x="9245601" y="685801"/>
            <a:ext cx="2850455" cy="3438548"/>
          </a:xfrm>
          <a:prstGeom prst="rect">
            <a:avLst/>
          </a:prstGeom>
        </p:spPr>
      </p:pic>
    </p:spTree>
    <p:extLst>
      <p:ext uri="{BB962C8B-B14F-4D97-AF65-F5344CB8AC3E}">
        <p14:creationId xmlns:p14="http://schemas.microsoft.com/office/powerpoint/2010/main" val="41186063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299200" cy="5283200"/>
          </a:xfrm>
        </p:spPr>
        <p:txBody>
          <a:bodyPr/>
          <a:lstStyle/>
          <a:p>
            <a:r>
              <a:rPr lang="en-US" dirty="0"/>
              <a:t>Dryer </a:t>
            </a:r>
          </a:p>
          <a:p>
            <a:pPr marL="1371566" lvl="1">
              <a:buFont typeface="Arial" panose="020B0604020202020204" pitchFamily="34" charset="0"/>
              <a:buChar char="•"/>
            </a:pPr>
            <a:r>
              <a:rPr lang="en-US" dirty="0" err="1"/>
              <a:t>Drypoint</a:t>
            </a:r>
            <a:r>
              <a:rPr lang="en-US" dirty="0"/>
              <a:t> RA Refrigerated </a:t>
            </a:r>
          </a:p>
          <a:p>
            <a:r>
              <a:rPr lang="en-US" dirty="0"/>
              <a:t>Maintenance</a:t>
            </a:r>
          </a:p>
          <a:p>
            <a:pPr marL="1371566" lvl="1">
              <a:buFont typeface="Arial" panose="020B0604020202020204" pitchFamily="34" charset="0"/>
              <a:buChar char="•"/>
            </a:pPr>
            <a:r>
              <a:rPr lang="en-US" dirty="0"/>
              <a:t>Condensers Cleaning</a:t>
            </a:r>
          </a:p>
          <a:p>
            <a:pPr marL="1371566" lvl="1">
              <a:buFont typeface="Arial" panose="020B0604020202020204" pitchFamily="34" charset="0"/>
              <a:buChar char="•"/>
            </a:pPr>
            <a:r>
              <a:rPr lang="en-US" dirty="0"/>
              <a:t>Drain Maintenance</a:t>
            </a:r>
          </a:p>
          <a:p>
            <a:pPr marL="1371566" lvl="1">
              <a:buFont typeface="Arial" panose="020B0604020202020204" pitchFamily="34" charset="0"/>
              <a:buChar char="•"/>
            </a:pPr>
            <a:r>
              <a:rPr lang="en-US" dirty="0"/>
              <a:t>Electrical Connection Checks</a:t>
            </a:r>
          </a:p>
          <a:p>
            <a:pPr marL="1371566" lvl="1">
              <a:buFont typeface="Arial" panose="020B0604020202020204" pitchFamily="34" charset="0"/>
              <a:buChar char="•"/>
            </a:pPr>
            <a:r>
              <a:rPr lang="en-US" dirty="0"/>
              <a:t>Visual Inspection </a:t>
            </a:r>
          </a:p>
          <a:p>
            <a:r>
              <a:rPr lang="en-US" dirty="0"/>
              <a:t>Maintenance Intervals</a:t>
            </a:r>
          </a:p>
          <a:p>
            <a:pPr marL="1371566" lvl="1">
              <a:buFont typeface="Arial" panose="020B0604020202020204" pitchFamily="34" charset="0"/>
              <a:buChar char="•"/>
            </a:pPr>
            <a:r>
              <a:rPr lang="en-US" dirty="0"/>
              <a:t>8,000 Hours</a:t>
            </a:r>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Compressed Air Treatment - Refrigerated Dryers</a:t>
            </a:r>
          </a:p>
        </p:txBody>
      </p:sp>
      <p:pic>
        <p:nvPicPr>
          <p:cNvPr id="5" name="Picture 4">
            <a:extLst>
              <a:ext uri="{FF2B5EF4-FFF2-40B4-BE49-F238E27FC236}">
                <a16:creationId xmlns:a16="http://schemas.microsoft.com/office/drawing/2014/main" id="{CC85F69B-388F-4773-96F3-A88807FFB332}"/>
              </a:ext>
            </a:extLst>
          </p:cNvPr>
          <p:cNvPicPr>
            <a:picLocks noChangeAspect="1"/>
          </p:cNvPicPr>
          <p:nvPr/>
        </p:nvPicPr>
        <p:blipFill>
          <a:blip r:embed="rId2"/>
          <a:stretch>
            <a:fillRect/>
          </a:stretch>
        </p:blipFill>
        <p:spPr>
          <a:xfrm>
            <a:off x="4267200" y="1627121"/>
            <a:ext cx="4295437" cy="3201804"/>
          </a:xfrm>
          <a:prstGeom prst="rect">
            <a:avLst/>
          </a:prstGeom>
        </p:spPr>
      </p:pic>
      <p:pic>
        <p:nvPicPr>
          <p:cNvPr id="7" name="Picture 6">
            <a:extLst>
              <a:ext uri="{FF2B5EF4-FFF2-40B4-BE49-F238E27FC236}">
                <a16:creationId xmlns:a16="http://schemas.microsoft.com/office/drawing/2014/main" id="{1D06A4A5-AF3E-4EF0-8C1A-856C1900A6FE}"/>
              </a:ext>
            </a:extLst>
          </p:cNvPr>
          <p:cNvPicPr>
            <a:picLocks noChangeAspect="1"/>
          </p:cNvPicPr>
          <p:nvPr/>
        </p:nvPicPr>
        <p:blipFill>
          <a:blip r:embed="rId3"/>
          <a:stretch>
            <a:fillRect/>
          </a:stretch>
        </p:blipFill>
        <p:spPr>
          <a:xfrm>
            <a:off x="8128000" y="2142683"/>
            <a:ext cx="2873805" cy="3835835"/>
          </a:xfrm>
          <a:prstGeom prst="rect">
            <a:avLst/>
          </a:prstGeom>
        </p:spPr>
      </p:pic>
      <p:sp>
        <p:nvSpPr>
          <p:cNvPr id="6" name="Textfeld 2">
            <a:extLst>
              <a:ext uri="{FF2B5EF4-FFF2-40B4-BE49-F238E27FC236}">
                <a16:creationId xmlns:a16="http://schemas.microsoft.com/office/drawing/2014/main" id="{EEA79A56-7FAB-497E-AFA0-91BE4CE724EB}"/>
              </a:ext>
            </a:extLst>
          </p:cNvPr>
          <p:cNvSpPr txBox="1"/>
          <p:nvPr/>
        </p:nvSpPr>
        <p:spPr>
          <a:xfrm>
            <a:off x="8331200" y="680504"/>
            <a:ext cx="3657600" cy="1077026"/>
          </a:xfrm>
          <a:prstGeom prst="rect">
            <a:avLst/>
          </a:prstGeom>
          <a:noFill/>
        </p:spPr>
        <p:txBody>
          <a:bodyPr wrap="square">
            <a:spAutoFit/>
          </a:bodyPr>
          <a:lstStyle/>
          <a:p>
            <a:pPr algn="ctr" defTabSz="1219170">
              <a:defRPr/>
            </a:pPr>
            <a:r>
              <a:rPr lang="en-GB" sz="2133" b="1" dirty="0">
                <a:solidFill>
                  <a:prstClr val="black">
                    <a:lumMod val="75000"/>
                    <a:lumOff val="25000"/>
                  </a:prstClr>
                </a:solidFill>
                <a:latin typeface="Calibri" pitchFamily="34" charset="0"/>
                <a:ea typeface="ＭＳ Ｐゴシック" panose="020B0600070205080204" pitchFamily="34" charset="-128"/>
                <a:cs typeface="Arial" charset="0"/>
              </a:rPr>
              <a:t>Refrigerated Dryers – Commonly Used</a:t>
            </a:r>
          </a:p>
          <a:p>
            <a:pPr algn="ctr" defTabSz="1219170">
              <a:defRPr/>
            </a:pPr>
            <a:r>
              <a:rPr lang="en-GB" sz="2133" b="1" dirty="0">
                <a:solidFill>
                  <a:prstClr val="black">
                    <a:lumMod val="75000"/>
                    <a:lumOff val="25000"/>
                  </a:prstClr>
                </a:solidFill>
                <a:latin typeface="Calibri" pitchFamily="34" charset="0"/>
                <a:ea typeface="ＭＳ Ｐゴシック" panose="020B0600070205080204" pitchFamily="34" charset="-128"/>
                <a:cs typeface="Arial" charset="0"/>
              </a:rPr>
              <a:t>38 F (3 C)  Dew Point</a:t>
            </a:r>
            <a:endParaRPr lang="en-GB" sz="2133" dirty="0">
              <a:solidFill>
                <a:prstClr val="black">
                  <a:lumMod val="75000"/>
                  <a:lumOff val="25000"/>
                </a:prstClr>
              </a:solidFill>
              <a:latin typeface="Calibri"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737095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3D5805F-E81B-4670-B562-15BC9F958081}"/>
              </a:ext>
            </a:extLst>
          </p:cNvPr>
          <p:cNvSpPr>
            <a:spLocks noGrp="1"/>
          </p:cNvSpPr>
          <p:nvPr>
            <p:ph type="body" sz="quarter" idx="12"/>
          </p:nvPr>
        </p:nvSpPr>
        <p:spPr>
          <a:xfrm>
            <a:off x="304800" y="990600"/>
            <a:ext cx="6400800" cy="5283200"/>
          </a:xfrm>
        </p:spPr>
        <p:txBody>
          <a:bodyPr>
            <a:normAutofit/>
          </a:bodyPr>
          <a:lstStyle/>
          <a:p>
            <a:r>
              <a:rPr lang="en-US" dirty="0"/>
              <a:t>Dryer </a:t>
            </a:r>
          </a:p>
          <a:p>
            <a:pPr marL="1371566" lvl="1">
              <a:buFont typeface="Arial" panose="020B0604020202020204" pitchFamily="34" charset="0"/>
              <a:buChar char="•"/>
            </a:pPr>
            <a:r>
              <a:rPr lang="en-US" sz="1600" dirty="0">
                <a:solidFill>
                  <a:schemeClr val="bg1">
                    <a:lumMod val="75000"/>
                  </a:schemeClr>
                </a:solidFill>
              </a:rPr>
              <a:t>XCE XCP ACC</a:t>
            </a:r>
          </a:p>
          <a:p>
            <a:r>
              <a:rPr lang="en-US" dirty="0"/>
              <a:t>Dryer Maintenance</a:t>
            </a:r>
          </a:p>
          <a:p>
            <a:pPr marL="1371566" lvl="1">
              <a:buFont typeface="Arial" panose="020B0604020202020204" pitchFamily="34" charset="0"/>
              <a:buChar char="•"/>
            </a:pPr>
            <a:r>
              <a:rPr lang="en-US" dirty="0"/>
              <a:t>Pre-/Post Filtration</a:t>
            </a:r>
          </a:p>
          <a:p>
            <a:pPr marL="1371566" lvl="1">
              <a:buFont typeface="Arial" panose="020B0604020202020204" pitchFamily="34" charset="0"/>
              <a:buChar char="•"/>
            </a:pPr>
            <a:r>
              <a:rPr lang="en-US" dirty="0"/>
              <a:t>Silencers/Mufflers</a:t>
            </a:r>
          </a:p>
          <a:p>
            <a:pPr marL="1371566" lvl="1">
              <a:buFont typeface="Arial" panose="020B0604020202020204" pitchFamily="34" charset="0"/>
              <a:buChar char="•"/>
            </a:pPr>
            <a:r>
              <a:rPr lang="en-US" dirty="0"/>
              <a:t>Dew Point Sensors</a:t>
            </a:r>
          </a:p>
          <a:p>
            <a:pPr marL="1371566" lvl="1">
              <a:buFont typeface="Arial" panose="020B0604020202020204" pitchFamily="34" charset="0"/>
              <a:buChar char="•"/>
            </a:pPr>
            <a:r>
              <a:rPr lang="en-US" dirty="0"/>
              <a:t>Valve Service</a:t>
            </a:r>
          </a:p>
          <a:p>
            <a:pPr marL="1371566" lvl="1">
              <a:buFont typeface="Arial" panose="020B0604020202020204" pitchFamily="34" charset="0"/>
              <a:buChar char="•"/>
            </a:pPr>
            <a:r>
              <a:rPr lang="en-US" dirty="0"/>
              <a:t>Safety Checks</a:t>
            </a:r>
          </a:p>
          <a:p>
            <a:r>
              <a:rPr lang="en-US" dirty="0"/>
              <a:t>Maintenance Intervals </a:t>
            </a:r>
          </a:p>
          <a:p>
            <a:pPr marL="1371566" lvl="1">
              <a:buFont typeface="Arial" panose="020B0604020202020204" pitchFamily="34" charset="0"/>
              <a:buChar char="•"/>
            </a:pPr>
            <a:r>
              <a:rPr lang="en-US" sz="1600" dirty="0">
                <a:solidFill>
                  <a:schemeClr val="bg1">
                    <a:lumMod val="75000"/>
                  </a:schemeClr>
                </a:solidFill>
              </a:rPr>
              <a:t>8,000 Hours </a:t>
            </a:r>
          </a:p>
          <a:p>
            <a:pPr marL="1371566" lvl="1">
              <a:buFont typeface="Arial" panose="020B0604020202020204" pitchFamily="34" charset="0"/>
              <a:buChar char="•"/>
            </a:pPr>
            <a:r>
              <a:rPr lang="en-US" sz="1600" dirty="0">
                <a:solidFill>
                  <a:schemeClr val="bg1">
                    <a:lumMod val="75000"/>
                  </a:schemeClr>
                </a:solidFill>
              </a:rPr>
              <a:t>16,000 Hours </a:t>
            </a:r>
          </a:p>
          <a:p>
            <a:pPr marL="1371566" lvl="1">
              <a:buFont typeface="Arial" panose="020B0604020202020204" pitchFamily="34" charset="0"/>
              <a:buChar char="•"/>
            </a:pPr>
            <a:r>
              <a:rPr lang="en-US" sz="1600" dirty="0">
                <a:solidFill>
                  <a:schemeClr val="bg1">
                    <a:lumMod val="75000"/>
                  </a:schemeClr>
                </a:solidFill>
              </a:rPr>
              <a:t>24,000 Hours </a:t>
            </a:r>
          </a:p>
          <a:p>
            <a:endParaRPr lang="en-US" dirty="0"/>
          </a:p>
          <a:p>
            <a:endParaRPr lang="en-US" dirty="0"/>
          </a:p>
        </p:txBody>
      </p:sp>
      <p:sp>
        <p:nvSpPr>
          <p:cNvPr id="4" name="Text Placeholder 3">
            <a:extLst>
              <a:ext uri="{FF2B5EF4-FFF2-40B4-BE49-F238E27FC236}">
                <a16:creationId xmlns:a16="http://schemas.microsoft.com/office/drawing/2014/main" id="{F7EFD445-B1BD-4F1C-BF00-7554B1D56688}"/>
              </a:ext>
            </a:extLst>
          </p:cNvPr>
          <p:cNvSpPr>
            <a:spLocks noGrp="1"/>
          </p:cNvSpPr>
          <p:nvPr>
            <p:ph type="body" sz="quarter" idx="13"/>
          </p:nvPr>
        </p:nvSpPr>
        <p:spPr>
          <a:xfrm>
            <a:off x="487680" y="-24384"/>
            <a:ext cx="9753600" cy="536448"/>
          </a:xfrm>
        </p:spPr>
        <p:txBody>
          <a:bodyPr/>
          <a:lstStyle/>
          <a:p>
            <a:r>
              <a:rPr lang="en-US" dirty="0"/>
              <a:t>Compressed Air Treatment - Desiccant Dryers</a:t>
            </a:r>
          </a:p>
        </p:txBody>
      </p:sp>
      <p:pic>
        <p:nvPicPr>
          <p:cNvPr id="5" name="Picture 4">
            <a:extLst>
              <a:ext uri="{FF2B5EF4-FFF2-40B4-BE49-F238E27FC236}">
                <a16:creationId xmlns:a16="http://schemas.microsoft.com/office/drawing/2014/main" id="{057ED2CA-88BF-4966-9FA5-4CBAE18EC81C}"/>
              </a:ext>
            </a:extLst>
          </p:cNvPr>
          <p:cNvPicPr>
            <a:picLocks noChangeAspect="1"/>
          </p:cNvPicPr>
          <p:nvPr/>
        </p:nvPicPr>
        <p:blipFill>
          <a:blip r:embed="rId2"/>
          <a:stretch>
            <a:fillRect/>
          </a:stretch>
        </p:blipFill>
        <p:spPr>
          <a:xfrm>
            <a:off x="8996893" y="685800"/>
            <a:ext cx="2883728" cy="3835400"/>
          </a:xfrm>
          <a:prstGeom prst="rect">
            <a:avLst/>
          </a:prstGeom>
        </p:spPr>
      </p:pic>
      <p:pic>
        <p:nvPicPr>
          <p:cNvPr id="7" name="Picture 6">
            <a:extLst>
              <a:ext uri="{FF2B5EF4-FFF2-40B4-BE49-F238E27FC236}">
                <a16:creationId xmlns:a16="http://schemas.microsoft.com/office/drawing/2014/main" id="{F5104BDB-9CD5-41AD-A250-C2317C47B8C5}"/>
              </a:ext>
            </a:extLst>
          </p:cNvPr>
          <p:cNvPicPr>
            <a:picLocks noChangeAspect="1"/>
          </p:cNvPicPr>
          <p:nvPr/>
        </p:nvPicPr>
        <p:blipFill>
          <a:blip r:embed="rId3"/>
          <a:stretch>
            <a:fillRect/>
          </a:stretch>
        </p:blipFill>
        <p:spPr>
          <a:xfrm>
            <a:off x="5181600" y="3632200"/>
            <a:ext cx="4054803" cy="3041912"/>
          </a:xfrm>
          <a:prstGeom prst="rect">
            <a:avLst/>
          </a:prstGeom>
        </p:spPr>
      </p:pic>
      <p:sp>
        <p:nvSpPr>
          <p:cNvPr id="6" name="Rectangle 5">
            <a:extLst>
              <a:ext uri="{FF2B5EF4-FFF2-40B4-BE49-F238E27FC236}">
                <a16:creationId xmlns:a16="http://schemas.microsoft.com/office/drawing/2014/main" id="{CC849070-FAAA-4BD1-A56F-8CB3A8888B9B}"/>
              </a:ext>
            </a:extLst>
          </p:cNvPr>
          <p:cNvSpPr/>
          <p:nvPr/>
        </p:nvSpPr>
        <p:spPr>
          <a:xfrm>
            <a:off x="6197600" y="1193800"/>
            <a:ext cx="2569237" cy="111760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1219170">
              <a:defRPr/>
            </a:pPr>
            <a:r>
              <a:rPr lang="en-US" sz="2400" b="1" kern="0" dirty="0">
                <a:solidFill>
                  <a:srgbClr val="00529C"/>
                </a:solidFill>
                <a:latin typeface="Calibri"/>
                <a:ea typeface="ＭＳ Ｐゴシック" panose="020B0600070205080204" pitchFamily="34" charset="-128"/>
              </a:rPr>
              <a:t>Dew Points from </a:t>
            </a:r>
          </a:p>
          <a:p>
            <a:pPr algn="ctr" defTabSz="1219170">
              <a:defRPr/>
            </a:pPr>
            <a:r>
              <a:rPr lang="en-US" sz="2400" b="1" kern="0" dirty="0">
                <a:solidFill>
                  <a:srgbClr val="00529C"/>
                </a:solidFill>
                <a:latin typeface="Calibri"/>
                <a:ea typeface="ＭＳ Ｐゴシック" panose="020B0600070205080204" pitchFamily="34" charset="-128"/>
              </a:rPr>
              <a:t>-4 F (-20 C) to -100 F (-73 C)</a:t>
            </a:r>
            <a:endParaRPr lang="en-US" sz="2400" kern="0" dirty="0">
              <a:solidFill>
                <a:srgbClr val="00529C"/>
              </a:solidFill>
              <a:latin typeface="Calibri"/>
              <a:ea typeface="ＭＳ Ｐゴシック" panose="020B0600070205080204" pitchFamily="34" charset="-128"/>
            </a:endParaRPr>
          </a:p>
        </p:txBody>
      </p:sp>
    </p:spTree>
    <p:extLst>
      <p:ext uri="{BB962C8B-B14F-4D97-AF65-F5344CB8AC3E}">
        <p14:creationId xmlns:p14="http://schemas.microsoft.com/office/powerpoint/2010/main" val="7735723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Compressed Air Treatment - Zero Loss Drain</a:t>
            </a:r>
          </a:p>
          <a:p>
            <a:endParaRPr lang="en-US" dirty="0"/>
          </a:p>
        </p:txBody>
      </p:sp>
      <p:pic>
        <p:nvPicPr>
          <p:cNvPr id="5" name="Picture 4">
            <a:extLst>
              <a:ext uri="{FF2B5EF4-FFF2-40B4-BE49-F238E27FC236}">
                <a16:creationId xmlns:a16="http://schemas.microsoft.com/office/drawing/2014/main" id="{0AE55847-3557-4FF0-B47F-013BA9F4F05B}"/>
              </a:ext>
            </a:extLst>
          </p:cNvPr>
          <p:cNvPicPr>
            <a:picLocks noChangeAspect="1"/>
          </p:cNvPicPr>
          <p:nvPr/>
        </p:nvPicPr>
        <p:blipFill>
          <a:blip r:embed="rId2"/>
          <a:stretch>
            <a:fillRect/>
          </a:stretch>
        </p:blipFill>
        <p:spPr>
          <a:xfrm>
            <a:off x="4978401" y="1600200"/>
            <a:ext cx="6769081" cy="4064000"/>
          </a:xfrm>
          <a:prstGeom prst="rect">
            <a:avLst/>
          </a:prstGeom>
        </p:spPr>
      </p:pic>
      <p:sp>
        <p:nvSpPr>
          <p:cNvPr id="8" name="Text Placeholder 14">
            <a:extLst>
              <a:ext uri="{FF2B5EF4-FFF2-40B4-BE49-F238E27FC236}">
                <a16:creationId xmlns:a16="http://schemas.microsoft.com/office/drawing/2014/main" id="{9003A023-69E9-4200-B4B0-B7F279D090F1}"/>
              </a:ext>
            </a:extLst>
          </p:cNvPr>
          <p:cNvSpPr txBox="1">
            <a:spLocks/>
          </p:cNvSpPr>
          <p:nvPr/>
        </p:nvSpPr>
        <p:spPr>
          <a:xfrm>
            <a:off x="304800" y="990600"/>
            <a:ext cx="4267200" cy="2540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45" indent="-234945" defTabSz="1219170"/>
            <a:r>
              <a:rPr lang="en-US" sz="1733" dirty="0">
                <a:solidFill>
                  <a:srgbClr val="86909C">
                    <a:lumMod val="75000"/>
                  </a:srgbClr>
                </a:solidFill>
              </a:rPr>
              <a:t>Drain Types</a:t>
            </a:r>
          </a:p>
          <a:p>
            <a:pPr marL="1371566" lvl="1" indent="-380990" defTabSz="1219170">
              <a:buFont typeface="Arial" panose="020B0604020202020204" pitchFamily="34" charset="0"/>
              <a:buChar char="•"/>
            </a:pPr>
            <a:r>
              <a:rPr lang="en-US" sz="1733" dirty="0">
                <a:solidFill>
                  <a:srgbClr val="86909C"/>
                </a:solidFill>
                <a:latin typeface="Calibri"/>
              </a:rPr>
              <a:t>BEKO 31,32 and 32 VERIO</a:t>
            </a:r>
          </a:p>
          <a:p>
            <a:pPr marL="234945" indent="-234945" defTabSz="1219170"/>
            <a:r>
              <a:rPr lang="en-US" sz="1733" dirty="0">
                <a:solidFill>
                  <a:srgbClr val="86909C">
                    <a:lumMod val="75000"/>
                  </a:srgbClr>
                </a:solidFill>
              </a:rPr>
              <a:t>Maintenance </a:t>
            </a:r>
          </a:p>
          <a:p>
            <a:pPr marL="1371566" lvl="1" indent="-380990" defTabSz="1219170">
              <a:buFont typeface="Arial" panose="020B0604020202020204" pitchFamily="34" charset="0"/>
              <a:buChar char="•"/>
            </a:pPr>
            <a:r>
              <a:rPr lang="en-US" sz="1733" dirty="0">
                <a:solidFill>
                  <a:srgbClr val="86909C"/>
                </a:solidFill>
                <a:latin typeface="Calibri"/>
              </a:rPr>
              <a:t>Drain Cartridge/Service Unit</a:t>
            </a:r>
          </a:p>
          <a:p>
            <a:pPr marL="1371566" lvl="1" indent="-380990" defTabSz="1219170">
              <a:buFont typeface="Arial" panose="020B0604020202020204" pitchFamily="34" charset="0"/>
              <a:buChar char="•"/>
            </a:pPr>
            <a:r>
              <a:rPr lang="en-US" sz="1733" dirty="0">
                <a:solidFill>
                  <a:srgbClr val="86909C"/>
                </a:solidFill>
                <a:latin typeface="Calibri"/>
              </a:rPr>
              <a:t>Check Connections</a:t>
            </a:r>
          </a:p>
          <a:p>
            <a:pPr marL="234945" indent="-234945" defTabSz="1219170"/>
            <a:r>
              <a:rPr lang="en-US" sz="1733" dirty="0">
                <a:solidFill>
                  <a:srgbClr val="86909C">
                    <a:lumMod val="75000"/>
                  </a:srgbClr>
                </a:solidFill>
              </a:rPr>
              <a:t>Maintenance Intervals</a:t>
            </a:r>
          </a:p>
          <a:p>
            <a:pPr marL="1371566" lvl="1" indent="-380990" defTabSz="1219170">
              <a:buFont typeface="Arial" panose="020B0604020202020204" pitchFamily="34" charset="0"/>
              <a:buChar char="•"/>
            </a:pPr>
            <a:r>
              <a:rPr lang="en-US" sz="1733" dirty="0">
                <a:solidFill>
                  <a:srgbClr val="86909C"/>
                </a:solidFill>
                <a:latin typeface="Calibri"/>
              </a:rPr>
              <a:t>8,000 Hours/1 Million Cycles</a:t>
            </a:r>
          </a:p>
          <a:p>
            <a:pPr marL="234945" indent="-234945" defTabSz="1219170"/>
            <a:endParaRPr lang="en-US" sz="1733" dirty="0">
              <a:solidFill>
                <a:srgbClr val="86909C">
                  <a:lumMod val="75000"/>
                </a:srgbClr>
              </a:solidFill>
            </a:endParaRPr>
          </a:p>
        </p:txBody>
      </p:sp>
    </p:spTree>
    <p:extLst>
      <p:ext uri="{BB962C8B-B14F-4D97-AF65-F5344CB8AC3E}">
        <p14:creationId xmlns:p14="http://schemas.microsoft.com/office/powerpoint/2010/main" val="21164789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4" name="Picture 3" descr="A picture containing text&#10;&#10;Description automatically generated">
            <a:extLst>
              <a:ext uri="{FF2B5EF4-FFF2-40B4-BE49-F238E27FC236}">
                <a16:creationId xmlns:a16="http://schemas.microsoft.com/office/drawing/2014/main" id="{F46A1830-B293-409E-AB7C-F8254AE1E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584885"/>
            <a:ext cx="2282845" cy="2964426"/>
          </a:xfrm>
          <a:prstGeom prst="rect">
            <a:avLst/>
          </a:prstGeom>
        </p:spPr>
      </p:pic>
      <p:pic>
        <p:nvPicPr>
          <p:cNvPr id="6" name="Picture 5" descr="Diagram&#10;&#10;Description automatically generated">
            <a:extLst>
              <a:ext uri="{FF2B5EF4-FFF2-40B4-BE49-F238E27FC236}">
                <a16:creationId xmlns:a16="http://schemas.microsoft.com/office/drawing/2014/main" id="{680148A7-174F-4999-BD63-FA15A0F6C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449883"/>
            <a:ext cx="2520522" cy="3200400"/>
          </a:xfrm>
          <a:prstGeom prst="rect">
            <a:avLst/>
          </a:prstGeom>
        </p:spPr>
      </p:pic>
      <p:pic>
        <p:nvPicPr>
          <p:cNvPr id="9" name="Picture 8" descr="Diagram, website&#10;&#10;Description automatically generated">
            <a:extLst>
              <a:ext uri="{FF2B5EF4-FFF2-40B4-BE49-F238E27FC236}">
                <a16:creationId xmlns:a16="http://schemas.microsoft.com/office/drawing/2014/main" id="{29893AC2-BA77-4C3D-988F-204662BA8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1449883"/>
            <a:ext cx="2458190" cy="3137544"/>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B11E4-053B-4D1C-A43A-E5C2D5B14D93}"/>
              </a:ext>
            </a:extLst>
          </p:cNvPr>
          <p:cNvSpPr>
            <a:spLocks noGrp="1"/>
          </p:cNvSpPr>
          <p:nvPr>
            <p:ph type="body" sz="quarter" idx="13"/>
          </p:nvPr>
        </p:nvSpPr>
        <p:spPr/>
        <p:txBody>
          <a:bodyPr/>
          <a:lstStyle/>
          <a:p>
            <a:r>
              <a:rPr lang="en-US" dirty="0"/>
              <a:t>BEKOMAT 13, 14, 16</a:t>
            </a:r>
          </a:p>
        </p:txBody>
      </p:sp>
      <p:pic>
        <p:nvPicPr>
          <p:cNvPr id="11" name="Picture 10">
            <a:extLst>
              <a:ext uri="{FF2B5EF4-FFF2-40B4-BE49-F238E27FC236}">
                <a16:creationId xmlns:a16="http://schemas.microsoft.com/office/drawing/2014/main" id="{38BEBC2E-BEF6-43B1-B7B1-613A33C9F226}"/>
              </a:ext>
            </a:extLst>
          </p:cNvPr>
          <p:cNvPicPr>
            <a:picLocks noChangeAspect="1"/>
          </p:cNvPicPr>
          <p:nvPr/>
        </p:nvPicPr>
        <p:blipFill>
          <a:blip r:embed="rId2"/>
          <a:stretch>
            <a:fillRect/>
          </a:stretch>
        </p:blipFill>
        <p:spPr>
          <a:xfrm>
            <a:off x="5080000" y="889000"/>
            <a:ext cx="5791200" cy="5588000"/>
          </a:xfrm>
          <a:prstGeom prst="rect">
            <a:avLst/>
          </a:prstGeom>
        </p:spPr>
      </p:pic>
      <p:sp>
        <p:nvSpPr>
          <p:cNvPr id="13" name="Text Placeholder 14">
            <a:extLst>
              <a:ext uri="{FF2B5EF4-FFF2-40B4-BE49-F238E27FC236}">
                <a16:creationId xmlns:a16="http://schemas.microsoft.com/office/drawing/2014/main" id="{0D7255A8-9560-4F5C-9656-7C08C28CC3A6}"/>
              </a:ext>
            </a:extLst>
          </p:cNvPr>
          <p:cNvSpPr txBox="1">
            <a:spLocks/>
          </p:cNvSpPr>
          <p:nvPr/>
        </p:nvSpPr>
        <p:spPr>
          <a:xfrm>
            <a:off x="304800" y="990600"/>
            <a:ext cx="4267200" cy="3048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45" indent="-234945" defTabSz="1219170"/>
            <a:r>
              <a:rPr lang="en-US" sz="1733" dirty="0">
                <a:solidFill>
                  <a:srgbClr val="86909C">
                    <a:lumMod val="75000"/>
                  </a:srgbClr>
                </a:solidFill>
              </a:rPr>
              <a:t>Drain Types</a:t>
            </a:r>
          </a:p>
          <a:p>
            <a:pPr marL="1371566" lvl="1" indent="-380990" defTabSz="1219170">
              <a:buFont typeface="Arial" panose="020B0604020202020204" pitchFamily="34" charset="0"/>
              <a:buChar char="•"/>
            </a:pPr>
            <a:r>
              <a:rPr lang="en-US" sz="1733" dirty="0">
                <a:solidFill>
                  <a:srgbClr val="86909C"/>
                </a:solidFill>
                <a:latin typeface="Calibri"/>
              </a:rPr>
              <a:t>Higher volume/ Pressure units</a:t>
            </a:r>
          </a:p>
          <a:p>
            <a:pPr marL="234945" indent="-234945" defTabSz="1219170"/>
            <a:r>
              <a:rPr lang="en-US" sz="1733" dirty="0">
                <a:solidFill>
                  <a:srgbClr val="86909C">
                    <a:lumMod val="75000"/>
                  </a:srgbClr>
                </a:solidFill>
              </a:rPr>
              <a:t>Maintenance </a:t>
            </a:r>
          </a:p>
          <a:p>
            <a:pPr marL="1371566" lvl="1" indent="-380990" defTabSz="1219170">
              <a:buFont typeface="Arial" panose="020B0604020202020204" pitchFamily="34" charset="0"/>
              <a:buChar char="•"/>
            </a:pPr>
            <a:r>
              <a:rPr lang="en-US" sz="1733" dirty="0">
                <a:solidFill>
                  <a:srgbClr val="86909C"/>
                </a:solidFill>
                <a:latin typeface="Calibri"/>
              </a:rPr>
              <a:t>Break down, clean and Reassemble with service kit</a:t>
            </a:r>
          </a:p>
          <a:p>
            <a:pPr marL="1371566" lvl="1" indent="-380990" defTabSz="1219170">
              <a:buFont typeface="Arial" panose="020B0604020202020204" pitchFamily="34" charset="0"/>
              <a:buChar char="•"/>
            </a:pPr>
            <a:r>
              <a:rPr lang="en-US" sz="1733" dirty="0">
                <a:solidFill>
                  <a:srgbClr val="86909C"/>
                </a:solidFill>
                <a:latin typeface="Calibri"/>
              </a:rPr>
              <a:t>Check and verify connections</a:t>
            </a:r>
          </a:p>
          <a:p>
            <a:pPr marL="234945" indent="-234945" defTabSz="1219170"/>
            <a:r>
              <a:rPr lang="en-US" sz="1733" dirty="0">
                <a:solidFill>
                  <a:srgbClr val="86909C">
                    <a:lumMod val="75000"/>
                  </a:srgbClr>
                </a:solidFill>
              </a:rPr>
              <a:t>Maintenance Intervals</a:t>
            </a:r>
          </a:p>
          <a:p>
            <a:pPr marL="1371566" lvl="1" indent="-380990" defTabSz="1219170">
              <a:buFont typeface="Arial" panose="020B0604020202020204" pitchFamily="34" charset="0"/>
              <a:buChar char="•"/>
            </a:pPr>
            <a:r>
              <a:rPr lang="en-US" sz="1733" dirty="0">
                <a:solidFill>
                  <a:srgbClr val="86909C"/>
                </a:solidFill>
                <a:latin typeface="Calibri"/>
              </a:rPr>
              <a:t>8,000 hours/ 1Million Cycles</a:t>
            </a:r>
          </a:p>
          <a:p>
            <a:pPr marL="234945" indent="-234945" defTabSz="1219170"/>
            <a:endParaRPr lang="en-US" sz="1733" dirty="0">
              <a:solidFill>
                <a:srgbClr val="86909C">
                  <a:lumMod val="75000"/>
                </a:srgbClr>
              </a:solidFill>
            </a:endParaRPr>
          </a:p>
        </p:txBody>
      </p:sp>
    </p:spTree>
    <p:extLst>
      <p:ext uri="{BB962C8B-B14F-4D97-AF65-F5344CB8AC3E}">
        <p14:creationId xmlns:p14="http://schemas.microsoft.com/office/powerpoint/2010/main" val="42506935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Compressed Air Treatment – Instrumentation Sensors</a:t>
            </a:r>
          </a:p>
        </p:txBody>
      </p:sp>
      <p:sp>
        <p:nvSpPr>
          <p:cNvPr id="5" name="Text Box 8"/>
          <p:cNvSpPr txBox="1">
            <a:spLocks noChangeArrowheads="1"/>
          </p:cNvSpPr>
          <p:nvPr/>
        </p:nvSpPr>
        <p:spPr bwMode="auto">
          <a:xfrm>
            <a:off x="10344408" y="2534081"/>
            <a:ext cx="184759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FLM </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Flow Meter</a:t>
            </a:r>
          </a:p>
        </p:txBody>
      </p:sp>
      <p:sp>
        <p:nvSpPr>
          <p:cNvPr id="6" name="Text Box 9"/>
          <p:cNvSpPr txBox="1">
            <a:spLocks noChangeArrowheads="1"/>
          </p:cNvSpPr>
          <p:nvPr/>
        </p:nvSpPr>
        <p:spPr bwMode="auto">
          <a:xfrm>
            <a:off x="7213601" y="2331085"/>
            <a:ext cx="210561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DPM </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Dew Point Meter</a:t>
            </a:r>
          </a:p>
        </p:txBody>
      </p:sp>
      <p:sp>
        <p:nvSpPr>
          <p:cNvPr id="7" name="Text Box 10"/>
          <p:cNvSpPr txBox="1">
            <a:spLocks noChangeArrowheads="1"/>
          </p:cNvSpPr>
          <p:nvPr/>
        </p:nvSpPr>
        <p:spPr bwMode="auto">
          <a:xfrm>
            <a:off x="9042401" y="690158"/>
            <a:ext cx="1929012"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defTabSz="1219170" fontAlgn="base">
              <a:spcBef>
                <a:spcPct val="0"/>
              </a:spcBef>
              <a:spcAft>
                <a:spcPct val="0"/>
              </a:spcAft>
            </a:pPr>
            <a:r>
              <a:rPr lang="en-US" altLang="en-US" sz="2667" dirty="0">
                <a:solidFill>
                  <a:srgbClr val="00529C"/>
                </a:solidFill>
                <a:latin typeface="Calibri"/>
                <a:ea typeface="ＭＳ Ｐゴシック" panose="020B0600070205080204" pitchFamily="34" charset="-128"/>
                <a:cs typeface="Arial" charset="0"/>
              </a:rPr>
              <a:t>SP</a:t>
            </a:r>
          </a:p>
          <a:p>
            <a:pPr algn="ctr" defTabSz="1219170" fontAlgn="base">
              <a:spcBef>
                <a:spcPct val="0"/>
              </a:spcBef>
              <a:spcAft>
                <a:spcPct val="0"/>
              </a:spcAft>
            </a:pPr>
            <a:r>
              <a:rPr lang="en-US" altLang="en-US" sz="1867" dirty="0">
                <a:solidFill>
                  <a:srgbClr val="CCDEEC">
                    <a:lumMod val="25000"/>
                  </a:srgbClr>
                </a:solidFill>
                <a:latin typeface="Calibri"/>
                <a:ea typeface="ＭＳ Ｐゴシック" panose="020B0600070205080204" pitchFamily="34" charset="-128"/>
                <a:cs typeface="Arial" charset="0"/>
              </a:rPr>
              <a:t>Pressure Meter</a:t>
            </a:r>
          </a:p>
        </p:txBody>
      </p:sp>
      <p:pic>
        <p:nvPicPr>
          <p:cNvPr id="12" name="Grafik 1"/>
          <p:cNvPicPr>
            <a:picLocks noChangeAspect="1"/>
          </p:cNvPicPr>
          <p:nvPr/>
        </p:nvPicPr>
        <p:blipFill>
          <a:blip r:embed="rId2" cstate="print">
            <a:extLst>
              <a:ext uri="{28A0092B-C50C-407E-A947-70E740481C1C}">
                <a14:useLocalDpi xmlns:a14="http://schemas.microsoft.com/office/drawing/2010/main" val="0"/>
              </a:ext>
            </a:extLst>
          </a:blip>
          <a:srcRect l="38530" t="28656" r="18869" b="29990"/>
          <a:stretch>
            <a:fillRect/>
          </a:stretch>
        </p:blipFill>
        <p:spPr bwMode="auto">
          <a:xfrm>
            <a:off x="9167344" y="1510896"/>
            <a:ext cx="1508776" cy="173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flipH="1">
            <a:off x="10769600" y="3503181"/>
            <a:ext cx="717296" cy="3048512"/>
          </a:xfrm>
          <a:prstGeom prst="rect">
            <a:avLst/>
          </a:prstGeom>
        </p:spPr>
      </p:pic>
      <p:pic>
        <p:nvPicPr>
          <p:cNvPr id="14" name="Picture 13">
            <a:extLst>
              <a:ext uri="{FF2B5EF4-FFF2-40B4-BE49-F238E27FC236}">
                <a16:creationId xmlns:a16="http://schemas.microsoft.com/office/drawing/2014/main" id="{84072D25-01B2-4409-BBA7-386C9FE4D617}"/>
              </a:ext>
            </a:extLst>
          </p:cNvPr>
          <p:cNvPicPr>
            <a:picLocks noChangeAspect="1"/>
          </p:cNvPicPr>
          <p:nvPr/>
        </p:nvPicPr>
        <p:blipFill>
          <a:blip r:embed="rId4"/>
          <a:stretch>
            <a:fillRect/>
          </a:stretch>
        </p:blipFill>
        <p:spPr>
          <a:xfrm>
            <a:off x="7788021" y="3151822"/>
            <a:ext cx="1579515" cy="3536951"/>
          </a:xfrm>
          <a:prstGeom prst="rect">
            <a:avLst/>
          </a:prstGeom>
        </p:spPr>
      </p:pic>
      <p:sp>
        <p:nvSpPr>
          <p:cNvPr id="18" name="Text Placeholder 14">
            <a:extLst>
              <a:ext uri="{FF2B5EF4-FFF2-40B4-BE49-F238E27FC236}">
                <a16:creationId xmlns:a16="http://schemas.microsoft.com/office/drawing/2014/main" id="{7AEA77B0-BEAC-41D7-B899-0A8DCC1A5896}"/>
              </a:ext>
            </a:extLst>
          </p:cNvPr>
          <p:cNvSpPr txBox="1">
            <a:spLocks/>
          </p:cNvSpPr>
          <p:nvPr/>
        </p:nvSpPr>
        <p:spPr>
          <a:xfrm>
            <a:off x="733700" y="1264081"/>
            <a:ext cx="4267200" cy="2540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45" indent="-234945" defTabSz="1219170"/>
            <a:r>
              <a:rPr lang="en-US" sz="1733" dirty="0">
                <a:solidFill>
                  <a:srgbClr val="86909C">
                    <a:lumMod val="75000"/>
                  </a:srgbClr>
                </a:solidFill>
              </a:rPr>
              <a:t>Sensor Types</a:t>
            </a:r>
          </a:p>
          <a:p>
            <a:pPr marL="1371566" lvl="1" indent="-380990" defTabSz="1219170">
              <a:buFont typeface="Arial" panose="020B0604020202020204" pitchFamily="34" charset="0"/>
              <a:buChar char="•"/>
            </a:pPr>
            <a:r>
              <a:rPr lang="en-US" sz="1733" dirty="0">
                <a:solidFill>
                  <a:srgbClr val="86909C"/>
                </a:solidFill>
                <a:latin typeface="Calibri"/>
              </a:rPr>
              <a:t>Flow/Pressure/Dew Point</a:t>
            </a:r>
          </a:p>
          <a:p>
            <a:pPr marL="234945" indent="-234945" defTabSz="1219170"/>
            <a:r>
              <a:rPr lang="en-US" sz="1733" dirty="0">
                <a:solidFill>
                  <a:srgbClr val="86909C">
                    <a:lumMod val="75000"/>
                  </a:srgbClr>
                </a:solidFill>
              </a:rPr>
              <a:t>Maintenance </a:t>
            </a:r>
          </a:p>
          <a:p>
            <a:pPr marL="1371566" lvl="1" indent="-380990" defTabSz="1219170">
              <a:buFont typeface="Arial" panose="020B0604020202020204" pitchFamily="34" charset="0"/>
              <a:buChar char="•"/>
            </a:pPr>
            <a:r>
              <a:rPr lang="en-US" sz="1733" dirty="0">
                <a:solidFill>
                  <a:srgbClr val="86909C"/>
                </a:solidFill>
                <a:latin typeface="Calibri"/>
              </a:rPr>
              <a:t>Inspection/Calibration</a:t>
            </a:r>
          </a:p>
          <a:p>
            <a:pPr marL="1371566" lvl="1" indent="-380990" defTabSz="1219170">
              <a:buFont typeface="Arial" panose="020B0604020202020204" pitchFamily="34" charset="0"/>
              <a:buChar char="•"/>
            </a:pPr>
            <a:r>
              <a:rPr lang="en-US" sz="1733" dirty="0">
                <a:solidFill>
                  <a:srgbClr val="86909C"/>
                </a:solidFill>
                <a:latin typeface="Calibri"/>
              </a:rPr>
              <a:t>Connections &amp; Fittings</a:t>
            </a:r>
          </a:p>
          <a:p>
            <a:pPr marL="234945" indent="-234945" defTabSz="1219170"/>
            <a:r>
              <a:rPr lang="en-US" sz="1733" dirty="0">
                <a:solidFill>
                  <a:srgbClr val="86909C">
                    <a:lumMod val="75000"/>
                  </a:srgbClr>
                </a:solidFill>
              </a:rPr>
              <a:t>Maintenance Intervals</a:t>
            </a:r>
          </a:p>
          <a:p>
            <a:pPr marL="1371566" lvl="1" indent="-380990" defTabSz="1219170">
              <a:buFont typeface="Arial" panose="020B0604020202020204" pitchFamily="34" charset="0"/>
              <a:buChar char="•"/>
            </a:pPr>
            <a:r>
              <a:rPr lang="en-US" sz="1733" dirty="0">
                <a:solidFill>
                  <a:srgbClr val="86909C"/>
                </a:solidFill>
                <a:latin typeface="Calibri"/>
              </a:rPr>
              <a:t>Yearly </a:t>
            </a:r>
          </a:p>
          <a:p>
            <a:pPr marL="234945" indent="-234945" defTabSz="1219170"/>
            <a:endParaRPr lang="en-US" sz="1733" dirty="0">
              <a:solidFill>
                <a:srgbClr val="86909C">
                  <a:lumMod val="75000"/>
                </a:srgbClr>
              </a:solidFill>
            </a:endParaRPr>
          </a:p>
        </p:txBody>
      </p:sp>
    </p:spTree>
    <p:extLst>
      <p:ext uri="{BB962C8B-B14F-4D97-AF65-F5344CB8AC3E}">
        <p14:creationId xmlns:p14="http://schemas.microsoft.com/office/powerpoint/2010/main" val="39595966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5B9E3-1065-42FE-9580-7BA057762D42}"/>
              </a:ext>
            </a:extLst>
          </p:cNvPr>
          <p:cNvSpPr>
            <a:spLocks noGrp="1"/>
          </p:cNvSpPr>
          <p:nvPr>
            <p:ph type="body" sz="quarter" idx="12"/>
          </p:nvPr>
        </p:nvSpPr>
        <p:spPr>
          <a:xfrm>
            <a:off x="304800" y="990600"/>
            <a:ext cx="11074400" cy="5283200"/>
          </a:xfrm>
        </p:spPr>
        <p:txBody>
          <a:bodyPr anchor="ctr">
            <a:normAutofit fontScale="92500" lnSpcReduction="10000"/>
          </a:bodyPr>
          <a:lstStyle/>
          <a:p>
            <a:pPr algn="ctr"/>
            <a:endParaRPr lang="en-US" sz="4267" dirty="0"/>
          </a:p>
          <a:p>
            <a:pPr algn="ctr"/>
            <a:endParaRPr lang="en-US" sz="4267" dirty="0"/>
          </a:p>
          <a:p>
            <a:pPr algn="ctr"/>
            <a:r>
              <a:rPr lang="en-US" sz="4267" dirty="0"/>
              <a:t>Thank You!</a:t>
            </a:r>
          </a:p>
          <a:p>
            <a:pPr algn="ctr"/>
            <a:endParaRPr lang="en-US" sz="4267" dirty="0"/>
          </a:p>
          <a:p>
            <a:pPr algn="ctr"/>
            <a:r>
              <a:rPr lang="en-US" sz="2400" b="1" dirty="0">
                <a:latin typeface="Calibri" panose="020F0502020204030204" pitchFamily="34" charset="0"/>
                <a:ea typeface="Calibri" panose="020F0502020204030204" pitchFamily="34" charset="0"/>
              </a:rPr>
              <a:t>BEKO TECHNOLOGIES, CORP.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900 Great SW Parkway SW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Atlanta, GA 30336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UNITED STATES </a:t>
            </a:r>
            <a:br>
              <a:rPr lang="en-US" sz="2400" b="1" dirty="0">
                <a:latin typeface="Calibri" panose="020F0502020204030204" pitchFamily="34" charset="0"/>
                <a:ea typeface="Calibri" panose="020F0502020204030204" pitchFamily="34" charset="0"/>
              </a:rPr>
            </a:br>
            <a:r>
              <a:rPr lang="en-US" sz="2400" b="1" dirty="0">
                <a:latin typeface="Calibri" panose="020F0502020204030204" pitchFamily="34" charset="0"/>
                <a:ea typeface="Calibri" panose="020F0502020204030204" pitchFamily="34" charset="0"/>
              </a:rPr>
              <a:t>+1 (800) 235-6797</a:t>
            </a:r>
            <a:br>
              <a:rPr lang="en-US" sz="2400" b="1" dirty="0">
                <a:latin typeface="Calibri" panose="020F0502020204030204" pitchFamily="34" charset="0"/>
                <a:ea typeface="Calibri" panose="020F0502020204030204" pitchFamily="34" charset="0"/>
              </a:rPr>
            </a:br>
            <a:r>
              <a:rPr lang="en-US" sz="2400" b="1" u="sng" dirty="0">
                <a:solidFill>
                  <a:srgbClr val="0563C1"/>
                </a:solidFill>
                <a:latin typeface="Calibri" panose="020F0502020204030204" pitchFamily="34" charset="0"/>
                <a:ea typeface="Calibri" panose="020F0502020204030204" pitchFamily="34" charset="0"/>
                <a:hlinkClick r:id="rId2"/>
              </a:rPr>
              <a:t>www.bekousa.com</a:t>
            </a:r>
            <a:endParaRPr lang="en-US" sz="2400" dirty="0">
              <a:latin typeface="Calibri" panose="020F0502020204030204" pitchFamily="34" charset="0"/>
              <a:ea typeface="Calibri" panose="020F0502020204030204" pitchFamily="34" charset="0"/>
            </a:endParaRPr>
          </a:p>
          <a:p>
            <a:pPr algn="ctr"/>
            <a:r>
              <a:rPr lang="en-US" sz="2400" b="1" dirty="0">
                <a:latin typeface="Calibri" panose="020F0502020204030204" pitchFamily="34" charset="0"/>
                <a:ea typeface="Calibri" panose="020F0502020204030204" pitchFamily="34" charset="0"/>
              </a:rPr>
              <a:t>Sales Contact Information:</a:t>
            </a:r>
            <a:br>
              <a:rPr lang="en-US" sz="2400" b="1" dirty="0">
                <a:latin typeface="Calibri" panose="020F0502020204030204" pitchFamily="34" charset="0"/>
                <a:ea typeface="Calibri" panose="020F0502020204030204" pitchFamily="34" charset="0"/>
              </a:rPr>
            </a:br>
            <a:r>
              <a:rPr lang="en-US" sz="2400" b="1" u="sng" dirty="0">
                <a:solidFill>
                  <a:srgbClr val="0563C1"/>
                </a:solidFill>
                <a:latin typeface="Calibri" panose="020F0502020204030204" pitchFamily="34" charset="0"/>
                <a:ea typeface="Calibri" panose="020F0502020204030204" pitchFamily="34" charset="0"/>
                <a:hlinkClick r:id="rId3"/>
              </a:rPr>
              <a:t>https://www.beko-technologies.us/en-us/contact</a:t>
            </a:r>
            <a:endParaRPr lang="en-US" sz="2400" dirty="0">
              <a:latin typeface="Calibri" panose="020F0502020204030204" pitchFamily="34" charset="0"/>
              <a:ea typeface="Calibri" panose="020F0502020204030204" pitchFamily="34" charset="0"/>
            </a:endParaRPr>
          </a:p>
          <a:p>
            <a:pPr algn="ctr"/>
            <a:endParaRPr lang="en-US" sz="4267" dirty="0"/>
          </a:p>
          <a:p>
            <a:pPr algn="ctr"/>
            <a:endParaRPr lang="en-US" sz="4267" dirty="0"/>
          </a:p>
        </p:txBody>
      </p:sp>
      <p:sp>
        <p:nvSpPr>
          <p:cNvPr id="4" name="Text Placeholder 3">
            <a:extLst>
              <a:ext uri="{FF2B5EF4-FFF2-40B4-BE49-F238E27FC236}">
                <a16:creationId xmlns:a16="http://schemas.microsoft.com/office/drawing/2014/main" id="{1ECF2239-3E53-4FC2-A5B6-A61146B0FA36}"/>
              </a:ext>
            </a:extLst>
          </p:cNvPr>
          <p:cNvSpPr>
            <a:spLocks noGrp="1"/>
          </p:cNvSpPr>
          <p:nvPr>
            <p:ph type="body" sz="quarter" idx="13"/>
          </p:nvPr>
        </p:nvSpPr>
        <p:spPr/>
        <p:txBody>
          <a:bodyPr/>
          <a:lstStyle/>
          <a:p>
            <a:r>
              <a:rPr lang="en-US" dirty="0"/>
              <a:t>To Conclude</a:t>
            </a:r>
          </a:p>
        </p:txBody>
      </p:sp>
    </p:spTree>
    <p:extLst>
      <p:ext uri="{BB962C8B-B14F-4D97-AF65-F5344CB8AC3E}">
        <p14:creationId xmlns:p14="http://schemas.microsoft.com/office/powerpoint/2010/main" val="29283494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Air Compressor Component Function, Troubleshooting &amp; Maintenance</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 name="Picture 2" descr="Beko Logo">
            <a:extLst>
              <a:ext uri="{FF2B5EF4-FFF2-40B4-BE49-F238E27FC236}">
                <a16:creationId xmlns:a16="http://schemas.microsoft.com/office/drawing/2014/main" id="{CED74C84-8EB5-4622-A84B-847507A4E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February 17, 2022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www.airbestpractices.com/webinars</a:t>
            </a:r>
            <a:endParaRPr lang="en-US" sz="1600" kern="0" dirty="0">
              <a:solidFill>
                <a:sysClr val="windowText" lastClr="000000"/>
              </a:solidFill>
              <a:latin typeface="Calibri" panose="020F0502020204030204"/>
              <a:hlinkClick r:id="rId4"/>
            </a:endParaRP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2" y="1066800"/>
            <a:ext cx="7633234" cy="881664"/>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February 2021 Webinar</a:t>
            </a:r>
            <a:br>
              <a:rPr lang="en-US" sz="2400" b="1" dirty="0">
                <a:solidFill>
                  <a:srgbClr val="85214B"/>
                </a:solidFill>
                <a:cs typeface="Arial"/>
              </a:rPr>
            </a:br>
            <a:r>
              <a:rPr lang="en-US" sz="2400" b="1" dirty="0">
                <a:solidFill>
                  <a:srgbClr val="008944"/>
                </a:solidFill>
                <a:latin typeface="Arial" panose="020B0604020202020204" pitchFamily="34" charset="0"/>
              </a:rPr>
              <a:t>  Compressed Air Piping System Sizing &amp; Design</a:t>
            </a: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7CABFEEE-28E9-4523-A688-6E19E2C473CA}"/>
              </a:ext>
            </a:extLst>
          </p:cNvPr>
          <p:cNvSpPr txBox="1">
            <a:spLocks noChangeArrowheads="1"/>
          </p:cNvSpPr>
          <p:nvPr/>
        </p:nvSpPr>
        <p:spPr bwMode="auto">
          <a:xfrm>
            <a:off x="9144000" y="2809363"/>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descr="A picture containing text, outdoor, sign&#10;&#10;Description automatically generated">
            <a:extLst>
              <a:ext uri="{FF2B5EF4-FFF2-40B4-BE49-F238E27FC236}">
                <a16:creationId xmlns:a16="http://schemas.microsoft.com/office/drawing/2014/main" id="{195D9D65-F572-47EE-B451-7823E9937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3141523"/>
            <a:ext cx="1845514" cy="956010"/>
          </a:xfrm>
          <a:prstGeom prst="rect">
            <a:avLst/>
          </a:prstGeom>
        </p:spPr>
      </p:pic>
      <p:pic>
        <p:nvPicPr>
          <p:cNvPr id="6" name="Picture 5" descr="A picture containing person, person, suit&#10;&#10;Description automatically generated">
            <a:extLst>
              <a:ext uri="{FF2B5EF4-FFF2-40B4-BE49-F238E27FC236}">
                <a16:creationId xmlns:a16="http://schemas.microsoft.com/office/drawing/2014/main" id="{9A7DE6AC-3DAC-4052-8D13-6EAB4CA71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386" y="2190384"/>
            <a:ext cx="1934397" cy="2107648"/>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Tim Dugan, P.E.</a:t>
              </a:r>
            </a:p>
            <a:p>
              <a:pPr algn="ctr" defTabSz="800100">
                <a:spcBef>
                  <a:spcPct val="0"/>
                </a:spcBef>
              </a:pPr>
              <a:r>
                <a:rPr lang="en-US" sz="1300" dirty="0"/>
                <a:t>Compression Engineering Corporation</a:t>
              </a:r>
            </a:p>
            <a:p>
              <a:pPr algn="ctr" defTabSz="800100">
                <a:spcBef>
                  <a:spcPct val="0"/>
                </a:spcBef>
              </a:pPr>
              <a:r>
                <a:rPr lang="en-US" sz="1300" i="1" dirty="0"/>
                <a:t>Keynote Speaker</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8C66E742-4CC4-41BD-9614-35FC954DEB68}"/>
              </a:ext>
            </a:extLst>
          </p:cNvPr>
          <p:cNvPicPr>
            <a:picLocks noChangeAspect="1"/>
          </p:cNvPicPr>
          <p:nvPr/>
        </p:nvPicPr>
        <p:blipFill>
          <a:blip r:embed="rId2"/>
          <a:stretch>
            <a:fillRect/>
          </a:stretch>
        </p:blipFill>
        <p:spPr>
          <a:xfrm>
            <a:off x="2425334" y="1009461"/>
            <a:ext cx="7341332" cy="4839077"/>
          </a:xfrm>
          <a:prstGeom prst="rect">
            <a:avLst/>
          </a:prstGeom>
        </p:spPr>
      </p:pic>
    </p:spTree>
    <p:extLst>
      <p:ext uri="{BB962C8B-B14F-4D97-AF65-F5344CB8AC3E}">
        <p14:creationId xmlns:p14="http://schemas.microsoft.com/office/powerpoint/2010/main" val="334166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356703" y="22098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 by</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Air Compressor Component Function, Troubleshooting &amp; Maintenance</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2" descr="Beko Logo">
            <a:extLst>
              <a:ext uri="{FF2B5EF4-FFF2-40B4-BE49-F238E27FC236}">
                <a16:creationId xmlns:a16="http://schemas.microsoft.com/office/drawing/2014/main" id="{E27D5B28-457E-4B82-8BBB-2D3397B87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85693" y="1546455"/>
            <a:ext cx="430024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Compressed Air Systems Sales Training</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Design and Consulting of Compressed Air Systems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Certified DOE </a:t>
            </a:r>
            <a:r>
              <a:rPr lang="en-US" altLang="en-US" sz="2400" dirty="0" err="1">
                <a:solidFill>
                  <a:prstClr val="black"/>
                </a:solidFill>
                <a:latin typeface="Arial" panose="020B0604020202020204" pitchFamily="34" charset="0"/>
                <a:cs typeface="Arial" panose="020B0604020202020204" pitchFamily="34" charset="0"/>
              </a:rPr>
              <a:t>AirMaster</a:t>
            </a:r>
            <a:r>
              <a:rPr lang="en-US" altLang="en-US" sz="2400" dirty="0">
                <a:solidFill>
                  <a:prstClr val="black"/>
                </a:solidFill>
                <a:latin typeface="Arial" panose="020B0604020202020204" pitchFamily="34" charset="0"/>
                <a:cs typeface="Arial" panose="020B0604020202020204" pitchFamily="34" charset="0"/>
              </a:rPr>
              <a:t>+</a:t>
            </a: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3" name="Picture 2" descr="Beko Logo">
            <a:extLst>
              <a:ext uri="{FF2B5EF4-FFF2-40B4-BE49-F238E27FC236}">
                <a16:creationId xmlns:a16="http://schemas.microsoft.com/office/drawing/2014/main" id="{BBAD3715-1B76-4976-968C-6908CAC88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95561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blue shirt&#10;&#10;Description automatically generated with low confidence">
            <a:extLst>
              <a:ext uri="{FF2B5EF4-FFF2-40B4-BE49-F238E27FC236}">
                <a16:creationId xmlns:a16="http://schemas.microsoft.com/office/drawing/2014/main" id="{5A05BB18-8A05-4573-B365-570396040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301" y="1537130"/>
            <a:ext cx="1578202" cy="2371794"/>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Loran Circle</a:t>
              </a:r>
            </a:p>
            <a:p>
              <a:pPr algn="ctr" defTabSz="800100">
                <a:spcBef>
                  <a:spcPct val="0"/>
                </a:spcBef>
              </a:pPr>
              <a:r>
                <a:rPr lang="en-US" sz="1400" dirty="0"/>
                <a:t>Circle Training &amp; Consulting</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Five Components of an Air Compressor</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580176" y="1447800"/>
            <a:ext cx="4753824" cy="4343400"/>
          </a:xfrm>
        </p:spPr>
        <p:txBody>
          <a:bodyPr>
            <a:normAutofit fontScale="92500" lnSpcReduction="10000"/>
          </a:bodyPr>
          <a:lstStyle/>
          <a:p>
            <a:r>
              <a:rPr lang="en-US" dirty="0">
                <a:solidFill>
                  <a:schemeClr val="accent3"/>
                </a:solidFill>
              </a:rPr>
              <a:t>Compression- Air End, rotors, stators, pistons, turbines, rotary vanes, etc.</a:t>
            </a:r>
          </a:p>
          <a:p>
            <a:r>
              <a:rPr lang="en-US" dirty="0">
                <a:solidFill>
                  <a:schemeClr val="accent3"/>
                </a:solidFill>
              </a:rPr>
              <a:t>Cooling - Coolers, air cooled, water cooled etc.</a:t>
            </a:r>
          </a:p>
          <a:p>
            <a:r>
              <a:rPr lang="en-US" dirty="0">
                <a:solidFill>
                  <a:schemeClr val="accent3"/>
                </a:solidFill>
              </a:rPr>
              <a:t>Drives - Motors, electric, diesel motors, steam driven etc.</a:t>
            </a:r>
          </a:p>
          <a:p>
            <a:r>
              <a:rPr lang="en-US" dirty="0">
                <a:solidFill>
                  <a:schemeClr val="accent3"/>
                </a:solidFill>
              </a:rPr>
              <a:t>Controls - Modulation, variable speed drives, variable capacity etc. </a:t>
            </a:r>
          </a:p>
          <a:p>
            <a:r>
              <a:rPr lang="en-US" dirty="0">
                <a:solidFill>
                  <a:schemeClr val="accent3"/>
                </a:solidFill>
              </a:rPr>
              <a:t>Electrical Systems – Power for controllers, solenoids, actuators, drives etc.</a:t>
            </a:r>
          </a:p>
          <a:p>
            <a:endParaRPr lang="en-US" dirty="0"/>
          </a:p>
        </p:txBody>
      </p:sp>
      <p:pic>
        <p:nvPicPr>
          <p:cNvPr id="4" name="Content Placeholder 4">
            <a:extLst>
              <a:ext uri="{FF2B5EF4-FFF2-40B4-BE49-F238E27FC236}">
                <a16:creationId xmlns:a16="http://schemas.microsoft.com/office/drawing/2014/main" id="{07CACF33-6BF7-4DA5-A6E2-87E2BE0E7539}"/>
              </a:ext>
            </a:extLst>
          </p:cNvPr>
          <p:cNvPicPr>
            <a:picLocks noChangeAspect="1"/>
          </p:cNvPicPr>
          <p:nvPr/>
        </p:nvPicPr>
        <p:blipFill>
          <a:blip r:embed="rId2"/>
          <a:stretch>
            <a:fillRect/>
          </a:stretch>
        </p:blipFill>
        <p:spPr>
          <a:xfrm>
            <a:off x="5715000" y="1182653"/>
            <a:ext cx="6111080" cy="4492694"/>
          </a:xfrm>
          <a:prstGeom prst="rect">
            <a:avLst/>
          </a:prstGeom>
        </p:spPr>
      </p:pic>
    </p:spTree>
    <p:extLst>
      <p:ext uri="{BB962C8B-B14F-4D97-AF65-F5344CB8AC3E}">
        <p14:creationId xmlns:p14="http://schemas.microsoft.com/office/powerpoint/2010/main" val="93586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F1FC-E8B0-409E-955F-EC1E5BEE7E01}"/>
              </a:ext>
            </a:extLst>
          </p:cNvPr>
          <p:cNvSpPr>
            <a:spLocks noGrp="1"/>
          </p:cNvSpPr>
          <p:nvPr>
            <p:ph type="title"/>
          </p:nvPr>
        </p:nvSpPr>
        <p:spPr/>
        <p:txBody>
          <a:bodyPr/>
          <a:lstStyle/>
          <a:p>
            <a:r>
              <a:rPr lang="en-US" dirty="0"/>
              <a:t>Air Compressor Units	</a:t>
            </a:r>
          </a:p>
        </p:txBody>
      </p:sp>
      <p:pic>
        <p:nvPicPr>
          <p:cNvPr id="8" name="Picture 7">
            <a:extLst>
              <a:ext uri="{FF2B5EF4-FFF2-40B4-BE49-F238E27FC236}">
                <a16:creationId xmlns:a16="http://schemas.microsoft.com/office/drawing/2014/main" id="{E91C26D1-3C85-4683-ADA0-16AAD2F1B8A8}"/>
              </a:ext>
            </a:extLst>
          </p:cNvPr>
          <p:cNvPicPr>
            <a:picLocks noChangeAspect="1"/>
          </p:cNvPicPr>
          <p:nvPr/>
        </p:nvPicPr>
        <p:blipFill>
          <a:blip r:embed="rId2"/>
          <a:stretch>
            <a:fillRect/>
          </a:stretch>
        </p:blipFill>
        <p:spPr>
          <a:xfrm>
            <a:off x="2514600" y="914400"/>
            <a:ext cx="6940673" cy="5105400"/>
          </a:xfrm>
          <a:prstGeom prst="rect">
            <a:avLst/>
          </a:prstGeom>
        </p:spPr>
      </p:pic>
    </p:spTree>
    <p:extLst>
      <p:ext uri="{BB962C8B-B14F-4D97-AF65-F5344CB8AC3E}">
        <p14:creationId xmlns:p14="http://schemas.microsoft.com/office/powerpoint/2010/main" val="1986534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Presentation1" id="{3C82CFD7-3DAC-4903-93A7-C8C8392D0675}" vid="{9BB42200-3AA3-408B-AEAE-2FE58B1D77A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D6F0A965-5CD2-42D3-A6E0-C09BA9FC08D9}"/>
    </a:ext>
  </a:extLst>
</a:theme>
</file>

<file path=ppt/theme/theme4.xml><?xml version="1.0" encoding="utf-8"?>
<a:theme xmlns:a="http://schemas.openxmlformats.org/drawingml/2006/main" name="1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B7C65F4E-CB7A-4CA7-B357-4EEB1EFA3E15}"/>
    </a:ext>
  </a:extLst>
</a:theme>
</file>

<file path=ppt/theme/theme5.xml><?xml version="1.0" encoding="utf-8"?>
<a:theme xmlns:a="http://schemas.openxmlformats.org/drawingml/2006/main" nam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6.xml><?xml version="1.0" encoding="utf-8"?>
<a:theme xmlns:a="http://schemas.openxmlformats.org/drawingml/2006/main" name="2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ppt/theme/theme8.xml><?xml version="1.0" encoding="utf-8"?>
<a:theme xmlns:a="http://schemas.openxmlformats.org/drawingml/2006/main" name="1_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docProps/app.xml><?xml version="1.0" encoding="utf-8"?>
<Properties xmlns="http://schemas.openxmlformats.org/officeDocument/2006/extended-properties" xmlns:vt="http://schemas.openxmlformats.org/officeDocument/2006/docPropsVTypes">
  <TotalTime>2459</TotalTime>
  <Words>1531</Words>
  <Application>Microsoft Office PowerPoint</Application>
  <PresentationFormat>Widescreen</PresentationFormat>
  <Paragraphs>257</Paragraphs>
  <Slides>35</Slides>
  <Notes>2</Notes>
  <HiddenSlides>0</HiddenSlides>
  <MMClips>0</MMClips>
  <ScaleCrop>false</ScaleCrop>
  <HeadingPairs>
    <vt:vector size="8" baseType="variant">
      <vt:variant>
        <vt:lpstr>Fonts Used</vt:lpstr>
      </vt:variant>
      <vt:variant>
        <vt:i4>5</vt:i4>
      </vt:variant>
      <vt:variant>
        <vt:lpstr>Theme</vt:lpstr>
      </vt:variant>
      <vt:variant>
        <vt:i4>10</vt:i4>
      </vt:variant>
      <vt:variant>
        <vt:lpstr>Embedded OLE Servers</vt:lpstr>
      </vt:variant>
      <vt:variant>
        <vt:i4>2</vt:i4>
      </vt:variant>
      <vt:variant>
        <vt:lpstr>Slide Titles</vt:lpstr>
      </vt:variant>
      <vt:variant>
        <vt:i4>35</vt:i4>
      </vt:variant>
    </vt:vector>
  </HeadingPairs>
  <TitlesOfParts>
    <vt:vector size="52" baseType="lpstr">
      <vt:lpstr>Arial</vt:lpstr>
      <vt:lpstr>Calibri</vt:lpstr>
      <vt:lpstr>Roboto</vt:lpstr>
      <vt:lpstr>Times New Roman</vt:lpstr>
      <vt:lpstr>Wingdings</vt:lpstr>
      <vt:lpstr>BP Expo PowerPoint Template</vt:lpstr>
      <vt:lpstr>template-wrong</vt:lpstr>
      <vt:lpstr>Content Slide</vt:lpstr>
      <vt:lpstr>1_template-wrong</vt:lpstr>
      <vt:lpstr>Divider Slide</vt:lpstr>
      <vt:lpstr>2_template-wrong</vt:lpstr>
      <vt:lpstr>3_Custom Design</vt:lpstr>
      <vt:lpstr>1_Divider Slide</vt:lpstr>
      <vt:lpstr>2_Custom Design</vt:lpstr>
      <vt:lpstr>Larissa-Design</vt:lpstr>
      <vt:lpstr>Bitmap Image</vt:lpstr>
      <vt:lpstr>Photo Editor Photo</vt:lpstr>
      <vt:lpstr>PowerPoint Presentation</vt:lpstr>
      <vt:lpstr>Q&amp;A Format</vt:lpstr>
      <vt:lpstr>Handouts</vt:lpstr>
      <vt:lpstr>Disclaimer</vt:lpstr>
      <vt:lpstr>PowerPoint Presentation</vt:lpstr>
      <vt:lpstr>PowerPoint Presentation</vt:lpstr>
      <vt:lpstr>About the Speaker</vt:lpstr>
      <vt:lpstr>Five Components of an Air Compressor</vt:lpstr>
      <vt:lpstr>Air Compressor Units </vt:lpstr>
      <vt:lpstr>Rotary Screw Air Compressor Components</vt:lpstr>
      <vt:lpstr>Reciprocating Air Compressor Components</vt:lpstr>
      <vt:lpstr>Centrifugal Air Compressor Components</vt:lpstr>
      <vt:lpstr>Centrifugal Air Compressor Components</vt:lpstr>
      <vt:lpstr>Coolers</vt:lpstr>
      <vt:lpstr>Air Compressor Drive Motors</vt:lpstr>
      <vt:lpstr>Air Compressor Controls</vt:lpstr>
      <vt:lpstr>Electrical System</vt:lpstr>
      <vt:lpstr>Troubleshooting Common Problems</vt:lpstr>
      <vt:lpstr>Trouble Shooting Pressure Problems </vt:lpstr>
      <vt:lpstr>Pressure Problems (cont’d.)</vt:lpstr>
      <vt:lpstr>Maintainence</vt:lpstr>
      <vt:lpstr>Air Compressor Component Function, Troubleshooting &amp; Maintenance</vt:lpstr>
      <vt:lpstr>About the Speaker</vt:lpstr>
      <vt:lpstr>Compressed Air Equipment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471</cp:revision>
  <dcterms:created xsi:type="dcterms:W3CDTF">2020-08-18T15:55:36Z</dcterms:created>
  <dcterms:modified xsi:type="dcterms:W3CDTF">2022-01-20T16:40:41Z</dcterms:modified>
</cp:coreProperties>
</file>