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6"/>
  </p:notesMasterIdLst>
  <p:handoutMasterIdLst>
    <p:handoutMasterId r:id="rId37"/>
  </p:handoutMasterIdLst>
  <p:sldIdLst>
    <p:sldId id="666" r:id="rId2"/>
    <p:sldId id="328" r:id="rId3"/>
    <p:sldId id="329" r:id="rId4"/>
    <p:sldId id="667" r:id="rId5"/>
    <p:sldId id="682" r:id="rId6"/>
    <p:sldId id="382" r:id="rId7"/>
    <p:sldId id="402" r:id="rId8"/>
    <p:sldId id="331" r:id="rId9"/>
    <p:sldId id="333" r:id="rId10"/>
    <p:sldId id="681" r:id="rId11"/>
    <p:sldId id="355" r:id="rId12"/>
    <p:sldId id="357" r:id="rId13"/>
    <p:sldId id="332" r:id="rId14"/>
    <p:sldId id="358" r:id="rId15"/>
    <p:sldId id="365" r:id="rId16"/>
    <p:sldId id="278" r:id="rId17"/>
    <p:sldId id="361" r:id="rId18"/>
    <p:sldId id="348" r:id="rId19"/>
    <p:sldId id="360" r:id="rId20"/>
    <p:sldId id="337" r:id="rId21"/>
    <p:sldId id="359" r:id="rId22"/>
    <p:sldId id="336" r:id="rId23"/>
    <p:sldId id="334" r:id="rId24"/>
    <p:sldId id="362" r:id="rId25"/>
    <p:sldId id="363" r:id="rId26"/>
    <p:sldId id="356" r:id="rId27"/>
    <p:sldId id="364" r:id="rId28"/>
    <p:sldId id="341" r:id="rId29"/>
    <p:sldId id="350" r:id="rId30"/>
    <p:sldId id="347" r:id="rId31"/>
    <p:sldId id="352" r:id="rId32"/>
    <p:sldId id="673" r:id="rId33"/>
    <p:sldId id="679" r:id="rId34"/>
    <p:sldId id="6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7B696A-E2DF-45AE-83A6-D94432175D69}">
          <p14:sldIdLst>
            <p14:sldId id="666"/>
            <p14:sldId id="328"/>
            <p14:sldId id="329"/>
            <p14:sldId id="667"/>
            <p14:sldId id="682"/>
            <p14:sldId id="382"/>
            <p14:sldId id="402"/>
            <p14:sldId id="331"/>
            <p14:sldId id="333"/>
            <p14:sldId id="681"/>
            <p14:sldId id="355"/>
            <p14:sldId id="357"/>
            <p14:sldId id="332"/>
            <p14:sldId id="358"/>
            <p14:sldId id="365"/>
            <p14:sldId id="278"/>
            <p14:sldId id="361"/>
            <p14:sldId id="348"/>
            <p14:sldId id="360"/>
            <p14:sldId id="337"/>
            <p14:sldId id="359"/>
            <p14:sldId id="336"/>
            <p14:sldId id="334"/>
            <p14:sldId id="362"/>
            <p14:sldId id="363"/>
            <p14:sldId id="356"/>
            <p14:sldId id="364"/>
            <p14:sldId id="341"/>
            <p14:sldId id="350"/>
            <p14:sldId id="347"/>
            <p14:sldId id="352"/>
          </p14:sldIdLst>
        </p14:section>
        <p14:section name="Default Section" id="{5AE0C682-F3D4-437F-8643-5F3BF4174D4E}">
          <p14:sldIdLst>
            <p14:sldId id="673"/>
            <p14:sldId id="679"/>
            <p14:sldId id="6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16" autoAdjust="0"/>
    <p:restoredTop sz="94558" autoAdjust="0"/>
  </p:normalViewPr>
  <p:slideViewPr>
    <p:cSldViewPr>
      <p:cViewPr varScale="1">
        <p:scale>
          <a:sx n="94" d="100"/>
          <a:sy n="94" d="100"/>
        </p:scale>
        <p:origin x="66" y="19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1344"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01CCE5-BF8B-4699-9865-77AA47162E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19B300-4512-4E0F-8DFE-0CC69E73E6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C312CC-FF60-4B7B-83EE-14AE31C28F8F}" type="datetimeFigureOut">
              <a:rPr lang="en-US" smtClean="0"/>
              <a:t>6/17/2020</a:t>
            </a:fld>
            <a:endParaRPr lang="en-US"/>
          </a:p>
        </p:txBody>
      </p:sp>
      <p:sp>
        <p:nvSpPr>
          <p:cNvPr id="4" name="Footer Placeholder 3">
            <a:extLst>
              <a:ext uri="{FF2B5EF4-FFF2-40B4-BE49-F238E27FC236}">
                <a16:creationId xmlns:a16="http://schemas.microsoft.com/office/drawing/2014/main" id="{21736F6F-73A4-4BA8-8902-747533D160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8F3008-F973-41F4-8528-DBB127E52C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7F2ED6-2706-41DB-BBF3-3D05DCD3838B}" type="slidenum">
              <a:rPr lang="en-US" smtClean="0"/>
              <a:t>‹#›</a:t>
            </a:fld>
            <a:endParaRPr lang="en-US"/>
          </a:p>
        </p:txBody>
      </p:sp>
    </p:spTree>
    <p:extLst>
      <p:ext uri="{BB962C8B-B14F-4D97-AF65-F5344CB8AC3E}">
        <p14:creationId xmlns:p14="http://schemas.microsoft.com/office/powerpoint/2010/main" val="3448474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2005C-CF68-406C-BFD9-D66C7C5EDAF8}" type="datetimeFigureOut">
              <a:rPr lang="en-US" smtClean="0"/>
              <a:pPr/>
              <a:t>6/17/2020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46EB7B-38EB-4113-8938-7852F77C677C}" type="slidenum">
              <a:rPr lang="en-US" smtClean="0"/>
              <a:pPr/>
              <a:t>‹#›</a:t>
            </a:fld>
            <a:endParaRPr lang="en-US"/>
          </a:p>
        </p:txBody>
      </p:sp>
    </p:spTree>
    <p:extLst>
      <p:ext uri="{BB962C8B-B14F-4D97-AF65-F5344CB8AC3E}">
        <p14:creationId xmlns:p14="http://schemas.microsoft.com/office/powerpoint/2010/main" val="345162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46EB7B-38EB-4113-8938-7852F77C677C}" type="slidenum">
              <a:rPr lang="en-US" smtClean="0"/>
              <a:pPr/>
              <a:t>3</a:t>
            </a:fld>
            <a:endParaRPr lang="en-US"/>
          </a:p>
        </p:txBody>
      </p:sp>
    </p:spTree>
    <p:extLst>
      <p:ext uri="{BB962C8B-B14F-4D97-AF65-F5344CB8AC3E}">
        <p14:creationId xmlns:p14="http://schemas.microsoft.com/office/powerpoint/2010/main" val="3767601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airbestpractices.com/"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617B374-FC1B-419B-BB11-968E05E520ED}"/>
              </a:ext>
            </a:extLst>
          </p:cNvPr>
          <p:cNvSpPr>
            <a:spLocks noGrp="1"/>
          </p:cNvSpPr>
          <p:nvPr>
            <p:ph type="ctrTitle" hasCustomPrompt="1"/>
          </p:nvPr>
        </p:nvSpPr>
        <p:spPr>
          <a:xfrm>
            <a:off x="2032000" y="1610838"/>
            <a:ext cx="8229600" cy="1143000"/>
          </a:xfrm>
        </p:spPr>
        <p:txBody>
          <a:bodyPr>
            <a:normAutofit/>
          </a:bodyPr>
          <a:lstStyle>
            <a:lvl1pPr algn="ctr">
              <a:defRPr/>
            </a:lvl1pPr>
          </a:lstStyle>
          <a:p>
            <a:pPr algn="ctr"/>
            <a:r>
              <a:rPr lang="en-US" cap="none" dirty="0">
                <a:solidFill>
                  <a:schemeClr val="accent4"/>
                </a:solidFill>
              </a:rPr>
              <a:t>Presentation Title</a:t>
            </a:r>
            <a:endParaRPr lang="en-US" sz="2200" cap="none" dirty="0">
              <a:solidFill>
                <a:schemeClr val="accent5"/>
              </a:solidFill>
            </a:endParaRPr>
          </a:p>
        </p:txBody>
      </p:sp>
      <p:pic>
        <p:nvPicPr>
          <p:cNvPr id="10" name="Picture 9" descr="CABP_EXPO_lines.png">
            <a:extLst>
              <a:ext uri="{FF2B5EF4-FFF2-40B4-BE49-F238E27FC236}">
                <a16:creationId xmlns:a16="http://schemas.microsoft.com/office/drawing/2014/main" id="{30A0440F-9E3C-4D76-81F4-E1CBF17EF2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5900" y="2932040"/>
            <a:ext cx="9220200" cy="202799"/>
          </a:xfrm>
          <a:prstGeom prst="rect">
            <a:avLst/>
          </a:prstGeom>
        </p:spPr>
      </p:pic>
      <p:pic>
        <p:nvPicPr>
          <p:cNvPr id="9" name="Picture 8">
            <a:hlinkClick r:id="rId3"/>
            <a:extLst>
              <a:ext uri="{FF2B5EF4-FFF2-40B4-BE49-F238E27FC236}">
                <a16:creationId xmlns:a16="http://schemas.microsoft.com/office/drawing/2014/main" id="{9DA41F06-7F3B-480C-990E-C147965EC21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005362"/>
            <a:ext cx="2231136" cy="501907"/>
          </a:xfrm>
          <a:prstGeom prst="rect">
            <a:avLst/>
          </a:prstGeom>
        </p:spPr>
      </p:pic>
      <p:pic>
        <p:nvPicPr>
          <p:cNvPr id="3" name="Picture 2" descr="A close up of a sign&#10;&#10;Description automatically generated">
            <a:extLst>
              <a:ext uri="{FF2B5EF4-FFF2-40B4-BE49-F238E27FC236}">
                <a16:creationId xmlns:a16="http://schemas.microsoft.com/office/drawing/2014/main" id="{23822DF0-7DA7-4056-8500-7230CF0AD6E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77400" y="5533639"/>
            <a:ext cx="1025532" cy="984592"/>
          </a:xfrm>
          <a:prstGeom prst="rect">
            <a:avLst/>
          </a:prstGeom>
        </p:spPr>
      </p:pic>
      <p:pic>
        <p:nvPicPr>
          <p:cNvPr id="5" name="Picture 4" descr="A close up of a sign&#10;&#10;Description automatically generated">
            <a:extLst>
              <a:ext uri="{FF2B5EF4-FFF2-40B4-BE49-F238E27FC236}">
                <a16:creationId xmlns:a16="http://schemas.microsoft.com/office/drawing/2014/main" id="{AED0F819-E1F0-49B0-AFAB-CD27717337C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52175" y="5528306"/>
            <a:ext cx="1026438" cy="98459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10972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a:xfrm rot="5400000">
            <a:off x="11114532" y="467868"/>
            <a:ext cx="1447800" cy="512064"/>
          </a:xfrm>
          <a:prstGeom prst="rect">
            <a:avLst/>
          </a:prstGeom>
        </p:spPr>
        <p:txBody>
          <a:bodyPr rtlCol="0"/>
          <a:lstStyle/>
          <a:p>
            <a:fld id="{2736994D-1C0E-4F38-8305-B404FD786FF8}" type="datetimeFigureOut">
              <a:rPr lang="en-US" smtClean="0"/>
              <a:pPr/>
              <a:t>6/17/2020</a:t>
            </a:fld>
            <a:endParaRPr lang="en-US"/>
          </a:p>
        </p:txBody>
      </p:sp>
      <p:sp>
        <p:nvSpPr>
          <p:cNvPr id="9" name="Slide Number Placeholder 8"/>
          <p:cNvSpPr>
            <a:spLocks noGrp="1"/>
          </p:cNvSpPr>
          <p:nvPr>
            <p:ph type="sldNum" sz="quarter" idx="15"/>
          </p:nvPr>
        </p:nvSpPr>
        <p:spPr>
          <a:xfrm>
            <a:off x="11379200" y="6336792"/>
            <a:ext cx="812800" cy="521208"/>
          </a:xfrm>
          <a:prstGeom prst="rect">
            <a:avLst/>
          </a:prstGeom>
        </p:spPr>
        <p:txBody>
          <a:bodyPr rtlCol="0"/>
          <a:lstStyle>
            <a:lvl1pPr>
              <a:defRPr>
                <a:solidFill>
                  <a:schemeClr val="tx2"/>
                </a:solidFill>
              </a:defRPr>
            </a:lvl1pPr>
          </a:lstStyle>
          <a:p>
            <a:fld id="{DBC0986A-DC26-4882-A470-4C1A1AA4B114}" type="slidenum">
              <a:rPr lang="en-US" smtClean="0"/>
              <a:pPr/>
              <a:t>‹#›</a:t>
            </a:fld>
            <a:endParaRPr lang="en-US"/>
          </a:p>
        </p:txBody>
      </p:sp>
      <p:sp>
        <p:nvSpPr>
          <p:cNvPr id="10" name="Footer Placeholder 9"/>
          <p:cNvSpPr>
            <a:spLocks noGrp="1"/>
          </p:cNvSpPr>
          <p:nvPr>
            <p:ph type="ftr" sz="quarter" idx="16"/>
          </p:nvPr>
        </p:nvSpPr>
        <p:spPr>
          <a:xfrm rot="5400000">
            <a:off x="9548558" y="3639603"/>
            <a:ext cx="4566485" cy="487680"/>
          </a:xfrm>
          <a:prstGeom prst="rect">
            <a:avLst/>
          </a:prstGeom>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a:xfrm rot="5400000">
            <a:off x="11110468" y="467868"/>
            <a:ext cx="1447800" cy="512064"/>
          </a:xfrm>
          <a:prstGeom prst="rect">
            <a:avLst/>
          </a:prstGeom>
        </p:spPr>
        <p:txBody>
          <a:bodyPr/>
          <a:lstStyle/>
          <a:p>
            <a:fld id="{2736994D-1C0E-4F38-8305-B404FD786FF8}" type="datetimeFigureOut">
              <a:rPr lang="en-US" smtClean="0"/>
              <a:pPr/>
              <a:t>6/17/2020</a:t>
            </a:fld>
            <a:endParaRPr lang="en-US"/>
          </a:p>
        </p:txBody>
      </p:sp>
      <p:sp>
        <p:nvSpPr>
          <p:cNvPr id="6" name="Footer Placeholder 5"/>
          <p:cNvSpPr>
            <a:spLocks noGrp="1"/>
          </p:cNvSpPr>
          <p:nvPr>
            <p:ph type="ftr" sz="quarter" idx="11"/>
          </p:nvPr>
        </p:nvSpPr>
        <p:spPr>
          <a:xfrm rot="5400000">
            <a:off x="9541736" y="3642360"/>
            <a:ext cx="4572000" cy="487680"/>
          </a:xfrm>
          <a:prstGeom prst="rect">
            <a:avLst/>
          </a:prstGeom>
        </p:spPr>
        <p:txBody>
          <a:bodyPr/>
          <a:lstStyle/>
          <a:p>
            <a:endParaRPr lang="en-US"/>
          </a:p>
        </p:txBody>
      </p:sp>
      <p:sp>
        <p:nvSpPr>
          <p:cNvPr id="9" name="Content Placeholder 8"/>
          <p:cNvSpPr>
            <a:spLocks noGrp="1"/>
          </p:cNvSpPr>
          <p:nvPr>
            <p:ph sz="quarter" idx="1"/>
          </p:nvPr>
        </p:nvSpPr>
        <p:spPr>
          <a:xfrm>
            <a:off x="609600" y="1600200"/>
            <a:ext cx="4876800" cy="3810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a:xfrm rot="5400000">
            <a:off x="11110468" y="467868"/>
            <a:ext cx="1447800" cy="512064"/>
          </a:xfrm>
          <a:prstGeom prst="rect">
            <a:avLst/>
          </a:prstGeom>
        </p:spPr>
        <p:txBody>
          <a:bodyPr/>
          <a:lstStyle/>
          <a:p>
            <a:fld id="{2736994D-1C0E-4F38-8305-B404FD786FF8}" type="datetimeFigureOut">
              <a:rPr lang="en-US" smtClean="0"/>
              <a:pPr/>
              <a:t>6/17/2020</a:t>
            </a:fld>
            <a:endParaRPr lang="en-US"/>
          </a:p>
        </p:txBody>
      </p:sp>
      <p:sp>
        <p:nvSpPr>
          <p:cNvPr id="8" name="Footer Placeholder 7"/>
          <p:cNvSpPr>
            <a:spLocks noGrp="1"/>
          </p:cNvSpPr>
          <p:nvPr>
            <p:ph type="ftr" sz="quarter" idx="11"/>
          </p:nvPr>
        </p:nvSpPr>
        <p:spPr>
          <a:xfrm rot="5400000">
            <a:off x="9541736" y="3642360"/>
            <a:ext cx="4572000" cy="487680"/>
          </a:xfrm>
          <a:prstGeom prst="rect">
            <a:avLst/>
          </a:prstGeom>
        </p:spPr>
        <p:txBody>
          <a:bodyPr/>
          <a:lstStyle/>
          <a:p>
            <a:endParaRPr lang="en-US"/>
          </a:p>
        </p:txBody>
      </p:sp>
      <p:sp>
        <p:nvSpPr>
          <p:cNvPr id="11" name="Content Placeholder 10"/>
          <p:cNvSpPr>
            <a:spLocks noGrp="1"/>
          </p:cNvSpPr>
          <p:nvPr>
            <p:ph sz="quarter" idx="2"/>
          </p:nvPr>
        </p:nvSpPr>
        <p:spPr>
          <a:xfrm>
            <a:off x="609600" y="2362200"/>
            <a:ext cx="4876800" cy="3048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048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a:xfrm rot="5400000">
            <a:off x="11110468" y="467868"/>
            <a:ext cx="1447800" cy="512064"/>
          </a:xfrm>
          <a:prstGeom prst="rect">
            <a:avLst/>
          </a:prstGeom>
        </p:spPr>
        <p:txBody>
          <a:bodyPr rtlCol="0"/>
          <a:lstStyle/>
          <a:p>
            <a:fld id="{2736994D-1C0E-4F38-8305-B404FD786FF8}" type="datetimeFigureOut">
              <a:rPr lang="en-US" smtClean="0"/>
              <a:pPr/>
              <a:t>6/17/2020</a:t>
            </a:fld>
            <a:endParaRPr lang="en-US"/>
          </a:p>
        </p:txBody>
      </p:sp>
      <p:sp>
        <p:nvSpPr>
          <p:cNvPr id="8" name="Footer Placeholder 7"/>
          <p:cNvSpPr>
            <a:spLocks noGrp="1"/>
          </p:cNvSpPr>
          <p:nvPr>
            <p:ph type="ftr" sz="quarter" idx="12"/>
          </p:nvPr>
        </p:nvSpPr>
        <p:spPr>
          <a:xfrm rot="5400000">
            <a:off x="9541736" y="3642360"/>
            <a:ext cx="4572000" cy="487680"/>
          </a:xfrm>
          <a:prstGeom prst="rect">
            <a:avLst/>
          </a:prstGeom>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11110468" y="467868"/>
            <a:ext cx="1447800" cy="512064"/>
          </a:xfrm>
          <a:prstGeom prst="rect">
            <a:avLst/>
          </a:prstGeom>
        </p:spPr>
        <p:txBody>
          <a:bodyPr/>
          <a:lstStyle/>
          <a:p>
            <a:fld id="{2736994D-1C0E-4F38-8305-B404FD786FF8}" type="datetimeFigureOut">
              <a:rPr lang="en-US" smtClean="0"/>
              <a:pPr/>
              <a:t>6/17/2020</a:t>
            </a:fld>
            <a:endParaRPr lang="en-US"/>
          </a:p>
        </p:txBody>
      </p:sp>
      <p:sp>
        <p:nvSpPr>
          <p:cNvPr id="3" name="Footer Placeholder 2"/>
          <p:cNvSpPr>
            <a:spLocks noGrp="1"/>
          </p:cNvSpPr>
          <p:nvPr>
            <p:ph type="ftr" sz="quarter" idx="11"/>
          </p:nvPr>
        </p:nvSpPr>
        <p:spPr>
          <a:xfrm rot="5400000">
            <a:off x="9541736" y="3642360"/>
            <a:ext cx="4572000" cy="487680"/>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hyperlink" Target="http://www.airbestpractice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1074400" cy="563562"/>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609600" y="1143000"/>
            <a:ext cx="11074400" cy="50292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3" name="Picture 2" descr="CABP_EXPO_lines.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9600" y="718554"/>
            <a:ext cx="11176000" cy="272047"/>
          </a:xfrm>
          <a:prstGeom prst="rect">
            <a:avLst/>
          </a:prstGeom>
        </p:spPr>
      </p:pic>
      <p:pic>
        <p:nvPicPr>
          <p:cNvPr id="7" name="Picture 6">
            <a:hlinkClick r:id="rId9"/>
            <a:extLst>
              <a:ext uri="{FF2B5EF4-FFF2-40B4-BE49-F238E27FC236}">
                <a16:creationId xmlns:a16="http://schemas.microsoft.com/office/drawing/2014/main" id="{7FB9DA1F-96FB-449A-82BB-2FA8DD06FB0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81000" y="6005362"/>
            <a:ext cx="2231136" cy="501907"/>
          </a:xfrm>
          <a:prstGeom prst="rect">
            <a:avLst/>
          </a:prstGeom>
        </p:spPr>
      </p:pic>
      <p:pic>
        <p:nvPicPr>
          <p:cNvPr id="4" name="Picture 3" descr="A close up of a sign&#10;&#10;Description automatically generated">
            <a:extLst>
              <a:ext uri="{FF2B5EF4-FFF2-40B4-BE49-F238E27FC236}">
                <a16:creationId xmlns:a16="http://schemas.microsoft.com/office/drawing/2014/main" id="{1B704895-97A5-4A9A-A4CF-C7D5986C31A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77400" y="5649850"/>
            <a:ext cx="1019906" cy="979191"/>
          </a:xfrm>
          <a:prstGeom prst="rect">
            <a:avLst/>
          </a:prstGeom>
        </p:spPr>
      </p:pic>
      <p:pic>
        <p:nvPicPr>
          <p:cNvPr id="6" name="Picture 5" descr="A close up of a sign&#10;&#10;Description automatically generated">
            <a:extLst>
              <a:ext uri="{FF2B5EF4-FFF2-40B4-BE49-F238E27FC236}">
                <a16:creationId xmlns:a16="http://schemas.microsoft.com/office/drawing/2014/main" id="{5210D5E4-ED8C-4424-8C0B-091D7A1605F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764793" y="5649849"/>
            <a:ext cx="1020807" cy="979191"/>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5" r:id="rId4"/>
    <p:sldLayoutId id="2147483676" r:id="rId5"/>
    <p:sldLayoutId id="2147483677" r:id="rId6"/>
  </p:sldLayoutIdLst>
  <p:txStyles>
    <p:titleStyle>
      <a:lvl1pPr algn="l" rtl="0" eaLnBrk="1" latinLnBrk="0" hangingPunct="1">
        <a:spcBef>
          <a:spcPct val="0"/>
        </a:spcBef>
        <a:buNone/>
        <a:defRPr kumimoji="0" sz="3000" b="0" kern="1200" cap="none" baseline="0">
          <a:solidFill>
            <a:schemeClr val="accent4"/>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Arial"/>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Arial"/>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Arial"/>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Arial"/>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Arial"/>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irbestpractices.com/technology/compressor-controls/air-compressor-control-gap-issues-solved-ethanol-pla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irbestpractices.com/magazine/webinars" TargetMode="External"/><Relationship Id="rId2" Type="http://schemas.openxmlformats.org/officeDocument/2006/relationships/hyperlink" Target="http://www.coolingbestpractices.com/magazine/webinars"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p:cNvSpPr txBox="1">
            <a:spLocks noChangeArrowheads="1"/>
          </p:cNvSpPr>
          <p:nvPr/>
        </p:nvSpPr>
        <p:spPr bwMode="auto">
          <a:xfrm>
            <a:off x="3962400" y="3756570"/>
            <a:ext cx="4777142" cy="118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fontAlgn="base" hangingPunct="0">
              <a:lnSpc>
                <a:spcPts val="1680"/>
              </a:lnSpc>
              <a:spcBef>
                <a:spcPct val="0"/>
              </a:spcBef>
              <a:spcAft>
                <a:spcPct val="0"/>
              </a:spcAft>
              <a:defRPr/>
            </a:pPr>
            <a:r>
              <a:rPr lang="en-US" altLang="en-US" sz="1600" kern="0" dirty="0">
                <a:solidFill>
                  <a:prstClr val="black"/>
                </a:solidFill>
                <a:latin typeface="+mj-lt"/>
                <a:cs typeface="Calibri" panose="020F0502020204030204" pitchFamily="34" charset="0"/>
              </a:rPr>
              <a:t>The recording and slides of this webinar will be made available to attendees via email later today.</a:t>
            </a:r>
          </a:p>
          <a:p>
            <a:pPr algn="ctr" eaLnBrk="0" fontAlgn="base" hangingPunct="0">
              <a:lnSpc>
                <a:spcPts val="1680"/>
              </a:lnSpc>
              <a:spcBef>
                <a:spcPct val="0"/>
              </a:spcBef>
              <a:spcAft>
                <a:spcPct val="0"/>
              </a:spcAft>
              <a:defRPr/>
            </a:pPr>
            <a:endParaRPr lang="en-US" altLang="en-US" sz="1600" kern="0" dirty="0">
              <a:solidFill>
                <a:prstClr val="black"/>
              </a:solidFill>
              <a:latin typeface="+mj-lt"/>
              <a:cs typeface="Calibri" panose="020F0502020204030204" pitchFamily="34" charset="0"/>
            </a:endParaRPr>
          </a:p>
          <a:p>
            <a:pPr algn="ctr" eaLnBrk="0" fontAlgn="base" hangingPunct="0">
              <a:lnSpc>
                <a:spcPts val="1680"/>
              </a:lnSpc>
              <a:spcBef>
                <a:spcPct val="0"/>
              </a:spcBef>
              <a:spcAft>
                <a:spcPct val="0"/>
              </a:spcAft>
              <a:defRPr/>
            </a:pPr>
            <a:r>
              <a:rPr lang="en-US" altLang="en-US" sz="1600" kern="0" dirty="0">
                <a:solidFill>
                  <a:prstClr val="black"/>
                </a:solidFill>
                <a:latin typeface="+mj-lt"/>
                <a:cs typeface="Calibri" panose="020F0502020204030204" pitchFamily="34" charset="0"/>
              </a:rPr>
              <a:t>PDH Certificates will be e-mailed to attendees within two days.</a:t>
            </a:r>
            <a:endParaRPr lang="en-US" altLang="en-US" sz="1600" b="1" kern="0" dirty="0">
              <a:solidFill>
                <a:prstClr val="black"/>
              </a:solidFill>
              <a:latin typeface="+mj-lt"/>
              <a:cs typeface="Calibri" panose="020F0502020204030204" pitchFamily="34" charset="0"/>
            </a:endParaRPr>
          </a:p>
        </p:txBody>
      </p:sp>
      <p:sp>
        <p:nvSpPr>
          <p:cNvPr id="22" name="Title 1">
            <a:extLst>
              <a:ext uri="{FF2B5EF4-FFF2-40B4-BE49-F238E27FC236}">
                <a16:creationId xmlns:a16="http://schemas.microsoft.com/office/drawing/2014/main" id="{9E778030-676D-4375-9DE3-C5E6CA3A0FBF}"/>
              </a:ext>
            </a:extLst>
          </p:cNvPr>
          <p:cNvSpPr txBox="1">
            <a:spLocks/>
          </p:cNvSpPr>
          <p:nvPr/>
        </p:nvSpPr>
        <p:spPr bwMode="auto">
          <a:xfrm>
            <a:off x="990596" y="1543053"/>
            <a:ext cx="10210799" cy="64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ctr" rtl="0" fontAlgn="base">
              <a:lnSpc>
                <a:spcPct val="90000"/>
              </a:lnSpc>
              <a:spcBef>
                <a:spcPct val="0"/>
              </a:spcBef>
              <a:spcAft>
                <a:spcPct val="0"/>
              </a:spcAft>
              <a:defRPr sz="60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en-US" sz="3600" b="1" dirty="0">
                <a:solidFill>
                  <a:schemeClr val="accent4"/>
                </a:solidFill>
              </a:rPr>
              <a:t>VSD Air Compressor Installation Guidelines</a:t>
            </a:r>
          </a:p>
        </p:txBody>
      </p:sp>
      <p:sp>
        <p:nvSpPr>
          <p:cNvPr id="23" name="object 3">
            <a:extLst>
              <a:ext uri="{FF2B5EF4-FFF2-40B4-BE49-F238E27FC236}">
                <a16:creationId xmlns:a16="http://schemas.microsoft.com/office/drawing/2014/main" id="{DD6E8466-892C-4836-B71C-1D12F3F42E0F}"/>
              </a:ext>
            </a:extLst>
          </p:cNvPr>
          <p:cNvSpPr txBox="1"/>
          <p:nvPr/>
        </p:nvSpPr>
        <p:spPr>
          <a:xfrm>
            <a:off x="3096963" y="2203772"/>
            <a:ext cx="5998067" cy="1292662"/>
          </a:xfrm>
          <a:prstGeom prst="rect">
            <a:avLst/>
          </a:prstGeom>
        </p:spPr>
        <p:txBody>
          <a:bodyPr vert="horz" wrap="square" lIns="0" tIns="0" rIns="0" bIns="0" rtlCol="0">
            <a:spAutoFit/>
          </a:bodyPr>
          <a:lstStyle/>
          <a:p>
            <a:pPr marL="9525" algn="ctr" eaLnBrk="0" fontAlgn="base" hangingPunct="0">
              <a:spcBef>
                <a:spcPct val="0"/>
              </a:spcBef>
              <a:spcAft>
                <a:spcPct val="0"/>
              </a:spcAft>
              <a:defRPr/>
            </a:pPr>
            <a:r>
              <a:rPr lang="en-US" sz="2800" spc="-15" dirty="0">
                <a:solidFill>
                  <a:prstClr val="black"/>
                </a:solidFill>
                <a:latin typeface="+mj-lt"/>
                <a:cs typeface="Calibri"/>
              </a:rPr>
              <a:t>Loran Circle, Circle Training &amp; Consulting</a:t>
            </a:r>
            <a:endParaRPr lang="en-US" sz="2800" i="1" spc="-15" dirty="0">
              <a:solidFill>
                <a:prstClr val="black"/>
              </a:solidFill>
              <a:latin typeface="+mj-lt"/>
              <a:cs typeface="Calibri"/>
            </a:endParaRPr>
          </a:p>
          <a:p>
            <a:pPr marL="9525" algn="ctr" eaLnBrk="0" fontAlgn="base" hangingPunct="0">
              <a:spcBef>
                <a:spcPct val="0"/>
              </a:spcBef>
              <a:spcAft>
                <a:spcPct val="0"/>
              </a:spcAft>
              <a:defRPr/>
            </a:pPr>
            <a:r>
              <a:rPr lang="en-US" sz="2800" i="1" spc="-15" dirty="0">
                <a:solidFill>
                  <a:prstClr val="black"/>
                </a:solidFill>
                <a:latin typeface="+mj-lt"/>
                <a:cs typeface="Calibri"/>
              </a:rPr>
              <a:t>Keynote Speaker</a:t>
            </a:r>
            <a:endParaRPr sz="2800" i="1" dirty="0">
              <a:solidFill>
                <a:prstClr val="black"/>
              </a:solidFill>
              <a:latin typeface="+mj-lt"/>
              <a:cs typeface="Calibri"/>
            </a:endParaRPr>
          </a:p>
        </p:txBody>
      </p:sp>
    </p:spTree>
    <p:extLst>
      <p:ext uri="{BB962C8B-B14F-4D97-AF65-F5344CB8AC3E}">
        <p14:creationId xmlns:p14="http://schemas.microsoft.com/office/powerpoint/2010/main" val="354609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0CA9-7FAE-4E2C-BC2B-C6DCC0D7A98F}"/>
              </a:ext>
            </a:extLst>
          </p:cNvPr>
          <p:cNvSpPr>
            <a:spLocks noGrp="1"/>
          </p:cNvSpPr>
          <p:nvPr>
            <p:ph type="title"/>
          </p:nvPr>
        </p:nvSpPr>
        <p:spPr/>
        <p:txBody>
          <a:bodyPr/>
          <a:lstStyle/>
          <a:p>
            <a:r>
              <a:rPr lang="en-US" dirty="0"/>
              <a:t>VFD vs. VSD</a:t>
            </a:r>
          </a:p>
        </p:txBody>
      </p:sp>
      <p:sp>
        <p:nvSpPr>
          <p:cNvPr id="3" name="Content Placeholder 2">
            <a:extLst>
              <a:ext uri="{FF2B5EF4-FFF2-40B4-BE49-F238E27FC236}">
                <a16:creationId xmlns:a16="http://schemas.microsoft.com/office/drawing/2014/main" id="{E326BFF1-1E21-45CF-84BB-17553EDD7F1D}"/>
              </a:ext>
            </a:extLst>
          </p:cNvPr>
          <p:cNvSpPr>
            <a:spLocks noGrp="1"/>
          </p:cNvSpPr>
          <p:nvPr>
            <p:ph sz="quarter" idx="1"/>
          </p:nvPr>
        </p:nvSpPr>
        <p:spPr/>
        <p:txBody>
          <a:bodyPr/>
          <a:lstStyle/>
          <a:p>
            <a:r>
              <a:rPr lang="en-US" dirty="0"/>
              <a:t>We frequently hear the term VFD and VSD. What is the difference?</a:t>
            </a:r>
          </a:p>
          <a:p>
            <a:r>
              <a:rPr lang="en-US" dirty="0"/>
              <a:t>VFD stands for Variable Frequency Drive</a:t>
            </a:r>
          </a:p>
          <a:p>
            <a:r>
              <a:rPr lang="en-US" dirty="0"/>
              <a:t>VSD stands for Variable Speed Drive</a:t>
            </a:r>
          </a:p>
          <a:p>
            <a:r>
              <a:rPr lang="en-US" dirty="0"/>
              <a:t>They are both the same thing</a:t>
            </a:r>
          </a:p>
          <a:p>
            <a:r>
              <a:rPr lang="en-US" dirty="0"/>
              <a:t>A </a:t>
            </a:r>
            <a:r>
              <a:rPr lang="en-US" i="1" dirty="0"/>
              <a:t>drive</a:t>
            </a:r>
            <a:r>
              <a:rPr lang="en-US" dirty="0"/>
              <a:t> is changing the frequency to adjust the speed of the motor. Therefore we end up with the Variable Frequency resulting in Variable Speed of the motor</a:t>
            </a:r>
          </a:p>
          <a:p>
            <a:r>
              <a:rPr lang="en-US" dirty="0"/>
              <a:t>For this presentation we will use the term Variable Speed Drive to refer to the drive.</a:t>
            </a:r>
          </a:p>
          <a:p>
            <a:endParaRPr lang="en-US" dirty="0"/>
          </a:p>
        </p:txBody>
      </p:sp>
    </p:spTree>
    <p:extLst>
      <p:ext uri="{BB962C8B-B14F-4D97-AF65-F5344CB8AC3E}">
        <p14:creationId xmlns:p14="http://schemas.microsoft.com/office/powerpoint/2010/main" val="93586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EC003-FE06-4D5B-A5C6-B436362B195E}"/>
              </a:ext>
            </a:extLst>
          </p:cNvPr>
          <p:cNvSpPr>
            <a:spLocks noGrp="1"/>
          </p:cNvSpPr>
          <p:nvPr>
            <p:ph type="title"/>
          </p:nvPr>
        </p:nvSpPr>
        <p:spPr/>
        <p:txBody>
          <a:bodyPr/>
          <a:lstStyle/>
          <a:p>
            <a:r>
              <a:rPr lang="en-US" dirty="0"/>
              <a:t>Safety</a:t>
            </a:r>
          </a:p>
        </p:txBody>
      </p:sp>
      <p:sp>
        <p:nvSpPr>
          <p:cNvPr id="3" name="Content Placeholder 2">
            <a:extLst>
              <a:ext uri="{FF2B5EF4-FFF2-40B4-BE49-F238E27FC236}">
                <a16:creationId xmlns:a16="http://schemas.microsoft.com/office/drawing/2014/main" id="{5889AE9C-7478-4146-AC7F-8570074ACD86}"/>
              </a:ext>
            </a:extLst>
          </p:cNvPr>
          <p:cNvSpPr>
            <a:spLocks noGrp="1"/>
          </p:cNvSpPr>
          <p:nvPr>
            <p:ph sz="quarter" idx="1"/>
          </p:nvPr>
        </p:nvSpPr>
        <p:spPr>
          <a:xfrm>
            <a:off x="609600" y="1295400"/>
            <a:ext cx="10972800" cy="4648200"/>
          </a:xfrm>
        </p:spPr>
        <p:txBody>
          <a:bodyPr>
            <a:normAutofit/>
          </a:bodyPr>
          <a:lstStyle/>
          <a:p>
            <a:r>
              <a:rPr lang="en-US" dirty="0"/>
              <a:t>* Disclaimer</a:t>
            </a:r>
          </a:p>
          <a:p>
            <a:r>
              <a:rPr lang="en-US" dirty="0"/>
              <a:t>The following presentation is designed as an overview of VSD sizing, maintenance, installation and operation.</a:t>
            </a:r>
          </a:p>
          <a:p>
            <a:r>
              <a:rPr lang="en-US" dirty="0"/>
              <a:t>It does incorporate best practices</a:t>
            </a:r>
          </a:p>
          <a:p>
            <a:r>
              <a:rPr lang="en-US" dirty="0"/>
              <a:t>The content in no way should supersede or replace the compressor or drive manufacturer's recommendations or instructions.</a:t>
            </a:r>
          </a:p>
          <a:p>
            <a:r>
              <a:rPr lang="en-US" dirty="0"/>
              <a:t>Presentation charts are for reference only</a:t>
            </a:r>
          </a:p>
          <a:p>
            <a:r>
              <a:rPr lang="en-US" dirty="0"/>
              <a:t>Please refer to the manufacturer's manual for all safety procedures</a:t>
            </a:r>
          </a:p>
          <a:p>
            <a:r>
              <a:rPr lang="en-US" dirty="0"/>
              <a:t>Be aware of local codes</a:t>
            </a:r>
          </a:p>
          <a:p>
            <a:endParaRPr lang="en-US" dirty="0"/>
          </a:p>
        </p:txBody>
      </p:sp>
    </p:spTree>
    <p:extLst>
      <p:ext uri="{BB962C8B-B14F-4D97-AF65-F5344CB8AC3E}">
        <p14:creationId xmlns:p14="http://schemas.microsoft.com/office/powerpoint/2010/main" val="29718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B236-137F-4336-914D-F84CB4C45178}"/>
              </a:ext>
            </a:extLst>
          </p:cNvPr>
          <p:cNvSpPr>
            <a:spLocks noGrp="1"/>
          </p:cNvSpPr>
          <p:nvPr>
            <p:ph type="title"/>
          </p:nvPr>
        </p:nvSpPr>
        <p:spPr/>
        <p:txBody>
          <a:bodyPr>
            <a:normAutofit/>
          </a:bodyPr>
          <a:lstStyle/>
          <a:p>
            <a:r>
              <a:rPr lang="en-US" dirty="0"/>
              <a:t>Why A VSD?</a:t>
            </a:r>
          </a:p>
        </p:txBody>
      </p:sp>
      <p:sp>
        <p:nvSpPr>
          <p:cNvPr id="4" name="Content Placeholder 2">
            <a:extLst>
              <a:ext uri="{FF2B5EF4-FFF2-40B4-BE49-F238E27FC236}">
                <a16:creationId xmlns:a16="http://schemas.microsoft.com/office/drawing/2014/main" id="{56036BD9-C487-4B2B-B7E2-8BECE6D42138}"/>
              </a:ext>
            </a:extLst>
          </p:cNvPr>
          <p:cNvSpPr>
            <a:spLocks noGrp="1"/>
          </p:cNvSpPr>
          <p:nvPr>
            <p:ph sz="quarter" idx="1"/>
          </p:nvPr>
        </p:nvSpPr>
        <p:spPr>
          <a:xfrm>
            <a:off x="609600" y="1066800"/>
            <a:ext cx="10972800" cy="4419600"/>
          </a:xfrm>
        </p:spPr>
        <p:txBody>
          <a:bodyPr>
            <a:normAutofit fontScale="92500"/>
          </a:bodyPr>
          <a:lstStyle/>
          <a:p>
            <a:pPr marL="0" indent="0">
              <a:buNone/>
            </a:pPr>
            <a:endParaRPr lang="en-US" dirty="0"/>
          </a:p>
          <a:p>
            <a:r>
              <a:rPr lang="en-US" dirty="0"/>
              <a:t>Can I benefit from a VSD?</a:t>
            </a:r>
          </a:p>
          <a:p>
            <a:r>
              <a:rPr lang="en-US" dirty="0"/>
              <a:t>Why are VSD’s more efficient than Fixed Speed Compressors?</a:t>
            </a:r>
          </a:p>
          <a:p>
            <a:r>
              <a:rPr lang="en-US" dirty="0"/>
              <a:t>Inlet modulation controls respond to demand by “throttling” the inlet of the compressor and reducing the inlet pressure thereby increasing compression ratios</a:t>
            </a:r>
          </a:p>
          <a:p>
            <a:r>
              <a:rPr lang="en-US" dirty="0"/>
              <a:t>Load/No Load controls operate with inlet open or closed and bring air in at atmospheric pressure. Compression ratios at full load are efficient. Receiver volume directly affects the reduction of energy required, due to blowdown and load cycles.</a:t>
            </a:r>
          </a:p>
          <a:p>
            <a:r>
              <a:rPr lang="en-US" dirty="0"/>
              <a:t>VSD’s operate with inlet open through turndown range keeping compression ratios optimized. </a:t>
            </a:r>
          </a:p>
          <a:p>
            <a:endParaRPr lang="en-US" dirty="0"/>
          </a:p>
        </p:txBody>
      </p:sp>
    </p:spTree>
    <p:extLst>
      <p:ext uri="{BB962C8B-B14F-4D97-AF65-F5344CB8AC3E}">
        <p14:creationId xmlns:p14="http://schemas.microsoft.com/office/powerpoint/2010/main" val="1805300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4E81-AFE0-40CB-8690-B561A3653CA2}"/>
              </a:ext>
            </a:extLst>
          </p:cNvPr>
          <p:cNvSpPr>
            <a:spLocks noGrp="1"/>
          </p:cNvSpPr>
          <p:nvPr>
            <p:ph type="title"/>
          </p:nvPr>
        </p:nvSpPr>
        <p:spPr/>
        <p:txBody>
          <a:bodyPr/>
          <a:lstStyle/>
          <a:p>
            <a:r>
              <a:rPr lang="en-US" dirty="0"/>
              <a:t>Getting Started</a:t>
            </a:r>
          </a:p>
        </p:txBody>
      </p:sp>
      <p:sp>
        <p:nvSpPr>
          <p:cNvPr id="3" name="Content Placeholder 2">
            <a:extLst>
              <a:ext uri="{FF2B5EF4-FFF2-40B4-BE49-F238E27FC236}">
                <a16:creationId xmlns:a16="http://schemas.microsoft.com/office/drawing/2014/main" id="{86F3991E-731D-437F-A68C-5ED47B772C63}"/>
              </a:ext>
            </a:extLst>
          </p:cNvPr>
          <p:cNvSpPr>
            <a:spLocks noGrp="1"/>
          </p:cNvSpPr>
          <p:nvPr>
            <p:ph sz="quarter" idx="1"/>
          </p:nvPr>
        </p:nvSpPr>
        <p:spPr>
          <a:xfrm>
            <a:off x="609600" y="1066800"/>
            <a:ext cx="10972800" cy="4419600"/>
          </a:xfrm>
        </p:spPr>
        <p:txBody>
          <a:bodyPr>
            <a:normAutofit fontScale="92500" lnSpcReduction="20000"/>
          </a:bodyPr>
          <a:lstStyle/>
          <a:p>
            <a:r>
              <a:rPr lang="en-US" dirty="0"/>
              <a:t>Why do I need a VSD Compressor?</a:t>
            </a:r>
          </a:p>
          <a:p>
            <a:r>
              <a:rPr lang="en-US" dirty="0"/>
              <a:t>Determining factors for a VSD</a:t>
            </a:r>
          </a:p>
          <a:p>
            <a:r>
              <a:rPr lang="en-US" dirty="0"/>
              <a:t>VSD proper sizing and location</a:t>
            </a:r>
          </a:p>
          <a:p>
            <a:r>
              <a:rPr lang="en-US" dirty="0"/>
              <a:t>VSD in MOST case must be larger than the fixed speed machine</a:t>
            </a:r>
          </a:p>
          <a:p>
            <a:r>
              <a:rPr lang="en-US" dirty="0"/>
              <a:t>VSD maintenance, installation, electrical requirements, and remote mounting. We will also discuss VSD environmental considerations. </a:t>
            </a:r>
          </a:p>
          <a:p>
            <a:r>
              <a:rPr lang="en-US" dirty="0"/>
              <a:t>Why when applied to air compressors why they are more efficient than other types of controls. </a:t>
            </a:r>
          </a:p>
          <a:p>
            <a:r>
              <a:rPr lang="en-US" dirty="0"/>
              <a:t>How to optimize operating costs by lowering pressure on a VSD.</a:t>
            </a:r>
          </a:p>
          <a:p>
            <a:r>
              <a:rPr lang="en-US" dirty="0"/>
              <a:t>Importance of site conditions and location of drive environment.</a:t>
            </a:r>
          </a:p>
          <a:p>
            <a:r>
              <a:rPr lang="en-US" dirty="0"/>
              <a:t>Optimizing compressor efficiency using a VSD.</a:t>
            </a:r>
          </a:p>
          <a:p>
            <a:r>
              <a:rPr lang="en-US" dirty="0"/>
              <a:t>How are leak costs affected by a VSD? </a:t>
            </a:r>
          </a:p>
          <a:p>
            <a:r>
              <a:rPr lang="en-US" dirty="0"/>
              <a:t>Optimizing VSD’s with proper maintenance.</a:t>
            </a:r>
          </a:p>
          <a:p>
            <a:endParaRPr lang="en-US" dirty="0"/>
          </a:p>
        </p:txBody>
      </p:sp>
    </p:spTree>
    <p:extLst>
      <p:ext uri="{BB962C8B-B14F-4D97-AF65-F5344CB8AC3E}">
        <p14:creationId xmlns:p14="http://schemas.microsoft.com/office/powerpoint/2010/main" val="87199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DB28-6711-4042-9734-15A6A170A7D5}"/>
              </a:ext>
            </a:extLst>
          </p:cNvPr>
          <p:cNvSpPr>
            <a:spLocks noGrp="1"/>
          </p:cNvSpPr>
          <p:nvPr>
            <p:ph type="title"/>
          </p:nvPr>
        </p:nvSpPr>
        <p:spPr/>
        <p:txBody>
          <a:bodyPr/>
          <a:lstStyle/>
          <a:p>
            <a:r>
              <a:rPr lang="en-US" dirty="0"/>
              <a:t>The Factors	</a:t>
            </a:r>
          </a:p>
        </p:txBody>
      </p:sp>
      <p:sp>
        <p:nvSpPr>
          <p:cNvPr id="3" name="Content Placeholder 2">
            <a:extLst>
              <a:ext uri="{FF2B5EF4-FFF2-40B4-BE49-F238E27FC236}">
                <a16:creationId xmlns:a16="http://schemas.microsoft.com/office/drawing/2014/main" id="{B76CC09F-4BE2-4611-9F41-73C82167871C}"/>
              </a:ext>
            </a:extLst>
          </p:cNvPr>
          <p:cNvSpPr>
            <a:spLocks noGrp="1"/>
          </p:cNvSpPr>
          <p:nvPr>
            <p:ph sz="quarter" idx="1"/>
          </p:nvPr>
        </p:nvSpPr>
        <p:spPr>
          <a:xfrm>
            <a:off x="609600" y="1752600"/>
            <a:ext cx="10972800" cy="2819400"/>
          </a:xfrm>
        </p:spPr>
        <p:txBody>
          <a:bodyPr>
            <a:normAutofit fontScale="92500" lnSpcReduction="10000"/>
          </a:bodyPr>
          <a:lstStyle/>
          <a:p>
            <a:r>
              <a:rPr lang="en-US" sz="4800" dirty="0"/>
              <a:t>Site Conditions</a:t>
            </a:r>
          </a:p>
          <a:p>
            <a:r>
              <a:rPr lang="en-US" sz="4800" dirty="0"/>
              <a:t>Application</a:t>
            </a:r>
          </a:p>
          <a:p>
            <a:r>
              <a:rPr lang="en-US" sz="4800" dirty="0"/>
              <a:t>Demand Profile</a:t>
            </a:r>
          </a:p>
          <a:p>
            <a:r>
              <a:rPr lang="en-US" sz="4800" dirty="0"/>
              <a:t>After this review….</a:t>
            </a:r>
          </a:p>
        </p:txBody>
      </p:sp>
    </p:spTree>
    <p:extLst>
      <p:ext uri="{BB962C8B-B14F-4D97-AF65-F5344CB8AC3E}">
        <p14:creationId xmlns:p14="http://schemas.microsoft.com/office/powerpoint/2010/main" val="366589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28098-3399-4B5F-ABAB-FB1934C470D7}"/>
              </a:ext>
            </a:extLst>
          </p:cNvPr>
          <p:cNvSpPr>
            <a:spLocks noGrp="1"/>
          </p:cNvSpPr>
          <p:nvPr>
            <p:ph type="title"/>
          </p:nvPr>
        </p:nvSpPr>
        <p:spPr/>
        <p:txBody>
          <a:bodyPr/>
          <a:lstStyle/>
          <a:p>
            <a:r>
              <a:rPr lang="en-US" dirty="0"/>
              <a:t>We Have Just The Perfect Place</a:t>
            </a:r>
          </a:p>
        </p:txBody>
      </p:sp>
      <p:sp>
        <p:nvSpPr>
          <p:cNvPr id="3" name="Content Placeholder 2">
            <a:extLst>
              <a:ext uri="{FF2B5EF4-FFF2-40B4-BE49-F238E27FC236}">
                <a16:creationId xmlns:a16="http://schemas.microsoft.com/office/drawing/2014/main" id="{E66F9907-FC76-4B37-90E4-ED5D00667B0C}"/>
              </a:ext>
            </a:extLst>
          </p:cNvPr>
          <p:cNvSpPr>
            <a:spLocks noGrp="1"/>
          </p:cNvSpPr>
          <p:nvPr>
            <p:ph sz="quarter" idx="1"/>
          </p:nvPr>
        </p:nvSpPr>
        <p:spPr>
          <a:xfrm>
            <a:off x="609600" y="1600200"/>
            <a:ext cx="2743200" cy="3276600"/>
          </a:xfrm>
        </p:spPr>
        <p:txBody>
          <a:bodyPr>
            <a:noAutofit/>
          </a:bodyPr>
          <a:lstStyle/>
          <a:p>
            <a:r>
              <a:rPr lang="en-US" sz="4400" dirty="0"/>
              <a:t>And we already have a tank!!!</a:t>
            </a:r>
          </a:p>
        </p:txBody>
      </p:sp>
      <p:pic>
        <p:nvPicPr>
          <p:cNvPr id="8" name="Picture 7">
            <a:extLst>
              <a:ext uri="{FF2B5EF4-FFF2-40B4-BE49-F238E27FC236}">
                <a16:creationId xmlns:a16="http://schemas.microsoft.com/office/drawing/2014/main" id="{21B43F89-A062-46E3-9E8D-C9C638F55A97}"/>
              </a:ext>
            </a:extLst>
          </p:cNvPr>
          <p:cNvPicPr>
            <a:picLocks noChangeAspect="1"/>
          </p:cNvPicPr>
          <p:nvPr/>
        </p:nvPicPr>
        <p:blipFill>
          <a:blip r:embed="rId2"/>
          <a:stretch>
            <a:fillRect/>
          </a:stretch>
        </p:blipFill>
        <p:spPr>
          <a:xfrm>
            <a:off x="3810000" y="1143000"/>
            <a:ext cx="6705600" cy="4345664"/>
          </a:xfrm>
          <a:prstGeom prst="rect">
            <a:avLst/>
          </a:prstGeom>
        </p:spPr>
      </p:pic>
    </p:spTree>
    <p:extLst>
      <p:ext uri="{BB962C8B-B14F-4D97-AF65-F5344CB8AC3E}">
        <p14:creationId xmlns:p14="http://schemas.microsoft.com/office/powerpoint/2010/main" val="792084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834A-9406-46E1-85D9-6F293A373ACE}"/>
              </a:ext>
            </a:extLst>
          </p:cNvPr>
          <p:cNvSpPr>
            <a:spLocks noGrp="1"/>
          </p:cNvSpPr>
          <p:nvPr>
            <p:ph type="title"/>
          </p:nvPr>
        </p:nvSpPr>
        <p:spPr/>
        <p:txBody>
          <a:bodyPr/>
          <a:lstStyle/>
          <a:p>
            <a:r>
              <a:rPr lang="en-US" dirty="0"/>
              <a:t>Site Conditions and Installation</a:t>
            </a:r>
          </a:p>
        </p:txBody>
      </p:sp>
      <p:sp>
        <p:nvSpPr>
          <p:cNvPr id="3" name="Content Placeholder 2">
            <a:extLst>
              <a:ext uri="{FF2B5EF4-FFF2-40B4-BE49-F238E27FC236}">
                <a16:creationId xmlns:a16="http://schemas.microsoft.com/office/drawing/2014/main" id="{59A4B5E0-434E-46BE-9DF4-866F06111FB5}"/>
              </a:ext>
            </a:extLst>
          </p:cNvPr>
          <p:cNvSpPr>
            <a:spLocks noGrp="1"/>
          </p:cNvSpPr>
          <p:nvPr>
            <p:ph sz="quarter" idx="1"/>
          </p:nvPr>
        </p:nvSpPr>
        <p:spPr>
          <a:xfrm>
            <a:off x="152400" y="1371600"/>
            <a:ext cx="5638800" cy="4343400"/>
          </a:xfrm>
        </p:spPr>
        <p:txBody>
          <a:bodyPr>
            <a:normAutofit fontScale="70000" lnSpcReduction="20000"/>
          </a:bodyPr>
          <a:lstStyle/>
          <a:p>
            <a:r>
              <a:rPr lang="en-US" dirty="0"/>
              <a:t>A VSD is a computer.</a:t>
            </a:r>
          </a:p>
          <a:p>
            <a:r>
              <a:rPr lang="en-US" dirty="0"/>
              <a:t>If you would not feel comfortable placing a desktop computer case in your VSD compressor location, find a different location or explore the possibility of remotely mounting drive.</a:t>
            </a:r>
          </a:p>
          <a:p>
            <a:r>
              <a:rPr lang="en-US" dirty="0"/>
              <a:t>Pay attention to high and low ambient temperature ranges at the installation.</a:t>
            </a:r>
          </a:p>
          <a:p>
            <a:r>
              <a:rPr lang="en-US" dirty="0"/>
              <a:t>Temperature swings can cause condensate to form inside of drive.</a:t>
            </a:r>
          </a:p>
          <a:p>
            <a:r>
              <a:rPr lang="en-US" dirty="0"/>
              <a:t>Dust can cause build up of static electricity.</a:t>
            </a:r>
          </a:p>
          <a:p>
            <a:r>
              <a:rPr lang="en-US" dirty="0"/>
              <a:t>Keep out of damp areas</a:t>
            </a:r>
          </a:p>
          <a:p>
            <a:r>
              <a:rPr lang="en-US" dirty="0"/>
              <a:t>If the drive is remotely mounted follow manufactures instructions on limiting cable lengths.</a:t>
            </a:r>
          </a:p>
          <a:p>
            <a:r>
              <a:rPr lang="en-US" dirty="0"/>
              <a:t>Do not place control wires in same conduit or run along side of the machine's electrical conduit. </a:t>
            </a:r>
          </a:p>
          <a:p>
            <a:r>
              <a:rPr lang="en-US" dirty="0"/>
              <a:t>If you have to cross control and electrical wires do so at a 90-degree angle to avoid distortion.</a:t>
            </a:r>
          </a:p>
          <a:p>
            <a:endParaRPr lang="en-US" dirty="0"/>
          </a:p>
        </p:txBody>
      </p:sp>
      <p:pic>
        <p:nvPicPr>
          <p:cNvPr id="5" name="Picture 4" descr="A picture containing building, indoor, snow, covered&#10;&#10;Description automatically generated">
            <a:extLst>
              <a:ext uri="{FF2B5EF4-FFF2-40B4-BE49-F238E27FC236}">
                <a16:creationId xmlns:a16="http://schemas.microsoft.com/office/drawing/2014/main" id="{CA213D7C-CA33-4AB5-93A6-9869495852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990600"/>
            <a:ext cx="3678936" cy="2759202"/>
          </a:xfrm>
          <a:prstGeom prst="rect">
            <a:avLst/>
          </a:prstGeom>
        </p:spPr>
      </p:pic>
      <p:pic>
        <p:nvPicPr>
          <p:cNvPr id="7" name="Picture 6" descr="A picture containing indoor, table, kitchen, room&#10;&#10;Description automatically generated">
            <a:extLst>
              <a:ext uri="{FF2B5EF4-FFF2-40B4-BE49-F238E27FC236}">
                <a16:creationId xmlns:a16="http://schemas.microsoft.com/office/drawing/2014/main" id="{E47662B1-7134-4E5F-9411-4A362EBC5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5109" y="4024440"/>
            <a:ext cx="3276600" cy="2078411"/>
          </a:xfrm>
          <a:prstGeom prst="rect">
            <a:avLst/>
          </a:prstGeom>
        </p:spPr>
      </p:pic>
    </p:spTree>
    <p:extLst>
      <p:ext uri="{BB962C8B-B14F-4D97-AF65-F5344CB8AC3E}">
        <p14:creationId xmlns:p14="http://schemas.microsoft.com/office/powerpoint/2010/main" val="1307404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7EF-4D13-437C-A64B-37EFDB5BF377}"/>
              </a:ext>
            </a:extLst>
          </p:cNvPr>
          <p:cNvSpPr>
            <a:spLocks noGrp="1"/>
          </p:cNvSpPr>
          <p:nvPr>
            <p:ph type="title"/>
          </p:nvPr>
        </p:nvSpPr>
        <p:spPr/>
        <p:txBody>
          <a:bodyPr/>
          <a:lstStyle/>
          <a:p>
            <a:r>
              <a:rPr lang="en-US" dirty="0"/>
              <a:t>Sizing For Demand Profile</a:t>
            </a:r>
          </a:p>
        </p:txBody>
      </p:sp>
      <p:sp>
        <p:nvSpPr>
          <p:cNvPr id="4" name="Content Placeholder 2">
            <a:extLst>
              <a:ext uri="{FF2B5EF4-FFF2-40B4-BE49-F238E27FC236}">
                <a16:creationId xmlns:a16="http://schemas.microsoft.com/office/drawing/2014/main" id="{A727BC20-B747-4DC6-A4F2-E46BC658D326}"/>
              </a:ext>
            </a:extLst>
          </p:cNvPr>
          <p:cNvSpPr>
            <a:spLocks noGrp="1"/>
          </p:cNvSpPr>
          <p:nvPr>
            <p:ph sz="quarter" idx="1"/>
          </p:nvPr>
        </p:nvSpPr>
        <p:spPr>
          <a:xfrm>
            <a:off x="469255" y="1371600"/>
            <a:ext cx="6019800" cy="4016980"/>
          </a:xfrm>
        </p:spPr>
        <p:txBody>
          <a:bodyPr>
            <a:normAutofit fontScale="92500" lnSpcReduction="10000"/>
          </a:bodyPr>
          <a:lstStyle/>
          <a:p>
            <a:r>
              <a:rPr lang="en-US" dirty="0"/>
              <a:t>In general operating range of 40-80% is optimal</a:t>
            </a:r>
          </a:p>
          <a:p>
            <a:r>
              <a:rPr lang="en-US" dirty="0"/>
              <a:t>You should not use VSD as full load base machines. The power usage would be typically 100% full load + 3% for the drive</a:t>
            </a:r>
          </a:p>
          <a:p>
            <a:r>
              <a:rPr lang="en-US" dirty="0"/>
              <a:t>Is the VSD going to be the only machine operating or will it be in a system with base load machines?</a:t>
            </a:r>
          </a:p>
          <a:p>
            <a:r>
              <a:rPr lang="en-US" dirty="0"/>
              <a:t>How will they be controlled?</a:t>
            </a:r>
          </a:p>
          <a:p>
            <a:r>
              <a:rPr lang="en-US" dirty="0"/>
              <a:t>Are there two VSD’s in the system?</a:t>
            </a:r>
          </a:p>
          <a:p>
            <a:r>
              <a:rPr lang="en-US" dirty="0"/>
              <a:t>How will they be controlled?</a:t>
            </a:r>
          </a:p>
          <a:p>
            <a:endParaRPr lang="en-US" dirty="0"/>
          </a:p>
        </p:txBody>
      </p:sp>
      <p:pic>
        <p:nvPicPr>
          <p:cNvPr id="5" name="Picture 4">
            <a:extLst>
              <a:ext uri="{FF2B5EF4-FFF2-40B4-BE49-F238E27FC236}">
                <a16:creationId xmlns:a16="http://schemas.microsoft.com/office/drawing/2014/main" id="{9F9FB108-0A27-457F-853C-4D05196FF1B3}"/>
              </a:ext>
            </a:extLst>
          </p:cNvPr>
          <p:cNvPicPr>
            <a:picLocks noChangeAspect="1"/>
          </p:cNvPicPr>
          <p:nvPr/>
        </p:nvPicPr>
        <p:blipFill>
          <a:blip r:embed="rId2"/>
          <a:stretch>
            <a:fillRect/>
          </a:stretch>
        </p:blipFill>
        <p:spPr>
          <a:xfrm>
            <a:off x="6675464" y="1371600"/>
            <a:ext cx="5029200" cy="4245580"/>
          </a:xfrm>
          <a:prstGeom prst="rect">
            <a:avLst/>
          </a:prstGeom>
        </p:spPr>
      </p:pic>
    </p:spTree>
    <p:extLst>
      <p:ext uri="{BB962C8B-B14F-4D97-AF65-F5344CB8AC3E}">
        <p14:creationId xmlns:p14="http://schemas.microsoft.com/office/powerpoint/2010/main" val="1652295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23C5-D832-47A4-A402-265A397F512A}"/>
              </a:ext>
            </a:extLst>
          </p:cNvPr>
          <p:cNvSpPr>
            <a:spLocks noGrp="1"/>
          </p:cNvSpPr>
          <p:nvPr>
            <p:ph type="title"/>
          </p:nvPr>
        </p:nvSpPr>
        <p:spPr/>
        <p:txBody>
          <a:bodyPr/>
          <a:lstStyle/>
          <a:p>
            <a:r>
              <a:rPr lang="en-US" dirty="0"/>
              <a:t>Setting Controls</a:t>
            </a:r>
          </a:p>
        </p:txBody>
      </p:sp>
      <p:pic>
        <p:nvPicPr>
          <p:cNvPr id="4" name="Picture 3">
            <a:extLst>
              <a:ext uri="{FF2B5EF4-FFF2-40B4-BE49-F238E27FC236}">
                <a16:creationId xmlns:a16="http://schemas.microsoft.com/office/drawing/2014/main" id="{3DDE03CD-53A2-4A19-B13E-3AEB218E74F2}"/>
              </a:ext>
            </a:extLst>
          </p:cNvPr>
          <p:cNvPicPr>
            <a:picLocks noChangeAspect="1"/>
          </p:cNvPicPr>
          <p:nvPr/>
        </p:nvPicPr>
        <p:blipFill>
          <a:blip r:embed="rId2"/>
          <a:stretch>
            <a:fillRect/>
          </a:stretch>
        </p:blipFill>
        <p:spPr>
          <a:xfrm>
            <a:off x="2895600" y="1253535"/>
            <a:ext cx="5938837" cy="4938342"/>
          </a:xfrm>
          <a:prstGeom prst="rect">
            <a:avLst/>
          </a:prstGeom>
        </p:spPr>
      </p:pic>
    </p:spTree>
    <p:extLst>
      <p:ext uri="{BB962C8B-B14F-4D97-AF65-F5344CB8AC3E}">
        <p14:creationId xmlns:p14="http://schemas.microsoft.com/office/powerpoint/2010/main" val="515543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27DC-0497-4726-B2E4-69BE07FCD716}"/>
              </a:ext>
            </a:extLst>
          </p:cNvPr>
          <p:cNvSpPr>
            <a:spLocks noGrp="1"/>
          </p:cNvSpPr>
          <p:nvPr>
            <p:ph type="title"/>
          </p:nvPr>
        </p:nvSpPr>
        <p:spPr/>
        <p:txBody>
          <a:bodyPr/>
          <a:lstStyle/>
          <a:p>
            <a:r>
              <a:rPr lang="en-US" dirty="0"/>
              <a:t>Sizing A VSD</a:t>
            </a:r>
          </a:p>
        </p:txBody>
      </p:sp>
      <p:sp>
        <p:nvSpPr>
          <p:cNvPr id="3" name="Content Placeholder 2">
            <a:extLst>
              <a:ext uri="{FF2B5EF4-FFF2-40B4-BE49-F238E27FC236}">
                <a16:creationId xmlns:a16="http://schemas.microsoft.com/office/drawing/2014/main" id="{FE555453-AD10-4886-BE0B-BBF0F7D096DC}"/>
              </a:ext>
            </a:extLst>
          </p:cNvPr>
          <p:cNvSpPr>
            <a:spLocks noGrp="1"/>
          </p:cNvSpPr>
          <p:nvPr>
            <p:ph sz="quarter" idx="1"/>
          </p:nvPr>
        </p:nvSpPr>
        <p:spPr>
          <a:xfrm>
            <a:off x="597976" y="1295400"/>
            <a:ext cx="10972800" cy="3886200"/>
          </a:xfrm>
        </p:spPr>
        <p:txBody>
          <a:bodyPr>
            <a:normAutofit fontScale="92500" lnSpcReduction="20000"/>
          </a:bodyPr>
          <a:lstStyle/>
          <a:p>
            <a:pPr marL="0" indent="0">
              <a:buNone/>
            </a:pPr>
            <a:endParaRPr lang="en-US" dirty="0">
              <a:hlinkClick r:id="" action="ppaction://noaction"/>
            </a:endParaRPr>
          </a:p>
          <a:p>
            <a:r>
              <a:rPr lang="en-US" dirty="0">
                <a:hlinkClick r:id="" action="ppaction://noaction"/>
              </a:rPr>
              <a:t>https://www.airbestpractices.com/technology/air-compressors/how-avoid-control-gap-vfd-rotary-screw-air-compressors</a:t>
            </a:r>
            <a:r>
              <a:rPr lang="en-US" dirty="0"/>
              <a:t> </a:t>
            </a:r>
          </a:p>
          <a:p>
            <a:r>
              <a:rPr lang="en-US" dirty="0"/>
              <a:t>By Tim Dugan</a:t>
            </a:r>
          </a:p>
          <a:p>
            <a:endParaRPr lang="en-US" dirty="0"/>
          </a:p>
          <a:p>
            <a:r>
              <a:rPr lang="en-US" u="sng" dirty="0">
                <a:hlinkClick r:id="rId2"/>
              </a:rPr>
              <a:t>https://www.airbestpractices.com/technology/compressor-controls/air-compressor-control-gap-issues-solved-ethanol-plant</a:t>
            </a:r>
            <a:endParaRPr lang="en-US" u="sng" dirty="0"/>
          </a:p>
          <a:p>
            <a:pPr marL="0" indent="0">
              <a:buNone/>
            </a:pPr>
            <a:endParaRPr lang="en-US" u="sng" dirty="0"/>
          </a:p>
          <a:p>
            <a:r>
              <a:rPr lang="en-US" u="sng" dirty="0"/>
              <a:t>https://www.airbestpractices.com/technology/compressor-controls/vsd-compressor-control </a:t>
            </a:r>
          </a:p>
          <a:p>
            <a:r>
              <a:rPr lang="en-US" dirty="0"/>
              <a:t>Both by Ron Marshall</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69455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3374472" cy="446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11"/>
          <p:cNvSpPr txBox="1">
            <a:spLocks noChangeArrowheads="1"/>
          </p:cNvSpPr>
          <p:nvPr/>
        </p:nvSpPr>
        <p:spPr bwMode="auto">
          <a:xfrm>
            <a:off x="4648200" y="1582340"/>
            <a:ext cx="423655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defRPr/>
            </a:pPr>
            <a:r>
              <a:rPr lang="en-US" altLang="en-US" sz="2000" kern="0" dirty="0">
                <a:solidFill>
                  <a:prstClr val="black"/>
                </a:solidFill>
                <a:latin typeface="+mj-lt"/>
              </a:rPr>
              <a:t> Panelists will answer your questions during the Q&amp;A session at the end of the Webinar.</a:t>
            </a:r>
          </a:p>
          <a:p>
            <a:pPr>
              <a:buFont typeface="Arial" panose="020B0604020202020204" pitchFamily="34" charset="0"/>
              <a:buChar char="•"/>
              <a:defRPr/>
            </a:pPr>
            <a:endParaRPr lang="en-US" altLang="en-US" sz="2000" kern="0" dirty="0">
              <a:solidFill>
                <a:prstClr val="black"/>
              </a:solidFill>
              <a:latin typeface="+mj-lt"/>
            </a:endParaRPr>
          </a:p>
          <a:p>
            <a:pPr>
              <a:buFont typeface="Arial" panose="020B0604020202020204" pitchFamily="34" charset="0"/>
              <a:buChar char="•"/>
              <a:defRPr/>
            </a:pPr>
            <a:r>
              <a:rPr lang="en-US" altLang="en-US" sz="2000" kern="0" dirty="0">
                <a:solidFill>
                  <a:prstClr val="black"/>
                </a:solidFill>
                <a:latin typeface="+mj-lt"/>
              </a:rPr>
              <a:t> Please post your questions in the Questions Window in your GoToWebinar interface.</a:t>
            </a:r>
          </a:p>
          <a:p>
            <a:pPr>
              <a:buFont typeface="Arial" panose="020B0604020202020204" pitchFamily="34" charset="0"/>
              <a:buChar char="•"/>
              <a:defRPr/>
            </a:pPr>
            <a:endParaRPr lang="en-US" altLang="en-US" sz="2000" kern="0" dirty="0">
              <a:solidFill>
                <a:prstClr val="black"/>
              </a:solidFill>
              <a:latin typeface="+mj-lt"/>
            </a:endParaRPr>
          </a:p>
          <a:p>
            <a:pPr>
              <a:buFont typeface="Arial" panose="020B0604020202020204" pitchFamily="34" charset="0"/>
              <a:buChar char="•"/>
              <a:defRPr/>
            </a:pPr>
            <a:r>
              <a:rPr lang="en-US" altLang="en-US" sz="2000" kern="0" dirty="0">
                <a:solidFill>
                  <a:prstClr val="black"/>
                </a:solidFill>
                <a:latin typeface="+mj-lt"/>
              </a:rPr>
              <a:t> Direct all questions to Compressed Air Best Practices</a:t>
            </a:r>
            <a:r>
              <a:rPr lang="en-US" altLang="en-US" sz="2000" dirty="0">
                <a:latin typeface="+mj-lt"/>
                <a:cs typeface="Arial" panose="020B0604020202020204" pitchFamily="34" charset="0"/>
              </a:rPr>
              <a:t>®</a:t>
            </a:r>
            <a:r>
              <a:rPr lang="en-US" altLang="en-US" sz="2000" kern="0" dirty="0">
                <a:solidFill>
                  <a:prstClr val="black"/>
                </a:solidFill>
                <a:latin typeface="+mj-lt"/>
              </a:rPr>
              <a:t> Magazine</a:t>
            </a:r>
          </a:p>
          <a:p>
            <a:pPr>
              <a:defRPr/>
            </a:pPr>
            <a:endParaRPr lang="en-US" altLang="en-US" sz="1400" kern="0" dirty="0">
              <a:solidFill>
                <a:prstClr val="black"/>
              </a:solidFill>
            </a:endParaRPr>
          </a:p>
        </p:txBody>
      </p:sp>
      <p:sp>
        <p:nvSpPr>
          <p:cNvPr id="2" name="Title 1">
            <a:extLst>
              <a:ext uri="{FF2B5EF4-FFF2-40B4-BE49-F238E27FC236}">
                <a16:creationId xmlns:a16="http://schemas.microsoft.com/office/drawing/2014/main" id="{BE88808F-9F1A-4FAF-BF1A-4CC7D8AC96C8}"/>
              </a:ext>
            </a:extLst>
          </p:cNvPr>
          <p:cNvSpPr>
            <a:spLocks noGrp="1"/>
          </p:cNvSpPr>
          <p:nvPr>
            <p:ph type="title"/>
          </p:nvPr>
        </p:nvSpPr>
        <p:spPr/>
        <p:txBody>
          <a:bodyPr/>
          <a:lstStyle/>
          <a:p>
            <a:pPr algn="ctr"/>
            <a:r>
              <a:rPr lang="en-US" dirty="0"/>
              <a:t>Q&amp;A Format</a:t>
            </a:r>
          </a:p>
        </p:txBody>
      </p:sp>
    </p:spTree>
    <p:extLst>
      <p:ext uri="{BB962C8B-B14F-4D97-AF65-F5344CB8AC3E}">
        <p14:creationId xmlns:p14="http://schemas.microsoft.com/office/powerpoint/2010/main" val="182575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9328-FABA-4D5F-9601-C03A8EC52479}"/>
              </a:ext>
            </a:extLst>
          </p:cNvPr>
          <p:cNvSpPr>
            <a:spLocks noGrp="1"/>
          </p:cNvSpPr>
          <p:nvPr>
            <p:ph type="title"/>
          </p:nvPr>
        </p:nvSpPr>
        <p:spPr/>
        <p:txBody>
          <a:bodyPr/>
          <a:lstStyle/>
          <a:p>
            <a:r>
              <a:rPr lang="en-US" dirty="0"/>
              <a:t>Installation</a:t>
            </a:r>
          </a:p>
        </p:txBody>
      </p:sp>
      <p:sp>
        <p:nvSpPr>
          <p:cNvPr id="3" name="Content Placeholder 2">
            <a:extLst>
              <a:ext uri="{FF2B5EF4-FFF2-40B4-BE49-F238E27FC236}">
                <a16:creationId xmlns:a16="http://schemas.microsoft.com/office/drawing/2014/main" id="{F8AF42D0-4AD1-46C1-B3B1-2538BA331859}"/>
              </a:ext>
            </a:extLst>
          </p:cNvPr>
          <p:cNvSpPr>
            <a:spLocks noGrp="1"/>
          </p:cNvSpPr>
          <p:nvPr>
            <p:ph sz="quarter" idx="1"/>
          </p:nvPr>
        </p:nvSpPr>
        <p:spPr>
          <a:xfrm>
            <a:off x="609600" y="1600200"/>
            <a:ext cx="6934200" cy="3962400"/>
          </a:xfrm>
        </p:spPr>
        <p:txBody>
          <a:bodyPr>
            <a:normAutofit fontScale="92500"/>
          </a:bodyPr>
          <a:lstStyle/>
          <a:p>
            <a:r>
              <a:rPr lang="en-US" dirty="0"/>
              <a:t>Before starting the installation, check that none of the compressor components or the VSD are live.</a:t>
            </a:r>
          </a:p>
          <a:p>
            <a:r>
              <a:rPr lang="en-US" dirty="0"/>
              <a:t>Place the motor conductors sufficiently far from other conductors</a:t>
            </a:r>
          </a:p>
          <a:p>
            <a:r>
              <a:rPr lang="en-US" dirty="0"/>
              <a:t>Avoid placing the motor conductors in long parallel lines with other conductors.</a:t>
            </a:r>
          </a:p>
          <a:p>
            <a:r>
              <a:rPr lang="en-US" dirty="0"/>
              <a:t>The motor conductors should cross other at an angle of 90 degrees</a:t>
            </a:r>
          </a:p>
          <a:p>
            <a:r>
              <a:rPr lang="en-US" dirty="0"/>
              <a:t>Verify manufacturers recommended tightening torque values for lugs</a:t>
            </a:r>
          </a:p>
        </p:txBody>
      </p:sp>
      <p:pic>
        <p:nvPicPr>
          <p:cNvPr id="4" name="Picture 3">
            <a:extLst>
              <a:ext uri="{FF2B5EF4-FFF2-40B4-BE49-F238E27FC236}">
                <a16:creationId xmlns:a16="http://schemas.microsoft.com/office/drawing/2014/main" id="{3CF6C753-6853-4A4D-9DBE-6D76C024E28E}"/>
              </a:ext>
            </a:extLst>
          </p:cNvPr>
          <p:cNvPicPr>
            <a:picLocks noChangeAspect="1"/>
          </p:cNvPicPr>
          <p:nvPr/>
        </p:nvPicPr>
        <p:blipFill>
          <a:blip r:embed="rId2"/>
          <a:stretch>
            <a:fillRect/>
          </a:stretch>
        </p:blipFill>
        <p:spPr>
          <a:xfrm>
            <a:off x="7543800" y="1600200"/>
            <a:ext cx="4246763" cy="3476625"/>
          </a:xfrm>
          <a:prstGeom prst="rect">
            <a:avLst/>
          </a:prstGeom>
        </p:spPr>
      </p:pic>
      <p:sp>
        <p:nvSpPr>
          <p:cNvPr id="5" name="TextBox 4">
            <a:extLst>
              <a:ext uri="{FF2B5EF4-FFF2-40B4-BE49-F238E27FC236}">
                <a16:creationId xmlns:a16="http://schemas.microsoft.com/office/drawing/2014/main" id="{59E08A9F-4856-4583-A563-1832B0057B2C}"/>
              </a:ext>
            </a:extLst>
          </p:cNvPr>
          <p:cNvSpPr txBox="1"/>
          <p:nvPr/>
        </p:nvSpPr>
        <p:spPr>
          <a:xfrm>
            <a:off x="6858000" y="5193268"/>
            <a:ext cx="2514600" cy="738664"/>
          </a:xfrm>
          <a:prstGeom prst="rect">
            <a:avLst/>
          </a:prstGeom>
          <a:noFill/>
        </p:spPr>
        <p:txBody>
          <a:bodyPr wrap="square" rtlCol="0">
            <a:spAutoFit/>
          </a:bodyPr>
          <a:lstStyle/>
          <a:p>
            <a:pPr algn="ctr"/>
            <a:r>
              <a:rPr lang="en-US" sz="1400" dirty="0">
                <a:solidFill>
                  <a:srgbClr val="FF0000"/>
                </a:solidFill>
              </a:rPr>
              <a:t>For SAMPLE reference only. Refer to your manufacturer's recommendations</a:t>
            </a:r>
          </a:p>
        </p:txBody>
      </p:sp>
    </p:spTree>
    <p:extLst>
      <p:ext uri="{BB962C8B-B14F-4D97-AF65-F5344CB8AC3E}">
        <p14:creationId xmlns:p14="http://schemas.microsoft.com/office/powerpoint/2010/main" val="615833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FA70-666B-4956-BD55-EE47CB6392F2}"/>
              </a:ext>
            </a:extLst>
          </p:cNvPr>
          <p:cNvSpPr>
            <a:spLocks noGrp="1"/>
          </p:cNvSpPr>
          <p:nvPr>
            <p:ph type="title"/>
          </p:nvPr>
        </p:nvSpPr>
        <p:spPr/>
        <p:txBody>
          <a:bodyPr/>
          <a:lstStyle/>
          <a:p>
            <a:r>
              <a:rPr lang="en-US" dirty="0"/>
              <a:t>Do’s	</a:t>
            </a:r>
          </a:p>
        </p:txBody>
      </p:sp>
      <p:sp>
        <p:nvSpPr>
          <p:cNvPr id="3" name="Content Placeholder 2">
            <a:extLst>
              <a:ext uri="{FF2B5EF4-FFF2-40B4-BE49-F238E27FC236}">
                <a16:creationId xmlns:a16="http://schemas.microsoft.com/office/drawing/2014/main" id="{70D3F8E1-BAEF-4180-BB5E-3ECBAEAC62AD}"/>
              </a:ext>
            </a:extLst>
          </p:cNvPr>
          <p:cNvSpPr>
            <a:spLocks noGrp="1"/>
          </p:cNvSpPr>
          <p:nvPr>
            <p:ph sz="quarter" idx="1"/>
          </p:nvPr>
        </p:nvSpPr>
        <p:spPr>
          <a:xfrm>
            <a:off x="609599" y="1600200"/>
            <a:ext cx="4632199" cy="3962400"/>
          </a:xfrm>
        </p:spPr>
        <p:txBody>
          <a:bodyPr>
            <a:normAutofit lnSpcReduction="10000"/>
          </a:bodyPr>
          <a:lstStyle/>
          <a:p>
            <a:r>
              <a:rPr lang="en-US" dirty="0"/>
              <a:t>Pick an area of the plant that is clean</a:t>
            </a:r>
          </a:p>
          <a:p>
            <a:r>
              <a:rPr lang="en-US" dirty="0"/>
              <a:t>Pick an area that the temperature range is between the manufacturers recommended standards </a:t>
            </a:r>
          </a:p>
          <a:p>
            <a:r>
              <a:rPr lang="en-US" dirty="0"/>
              <a:t>Pick a dry area free from dust oil and aerosols</a:t>
            </a:r>
          </a:p>
          <a:p>
            <a:r>
              <a:rPr lang="en-US" dirty="0"/>
              <a:t>Allow enough free space around the unit for suitable cooling</a:t>
            </a:r>
          </a:p>
          <a:p>
            <a:endParaRPr lang="en-US" dirty="0"/>
          </a:p>
        </p:txBody>
      </p:sp>
      <p:pic>
        <p:nvPicPr>
          <p:cNvPr id="4" name="Picture 3">
            <a:extLst>
              <a:ext uri="{FF2B5EF4-FFF2-40B4-BE49-F238E27FC236}">
                <a16:creationId xmlns:a16="http://schemas.microsoft.com/office/drawing/2014/main" id="{74F29EE5-41EF-4E13-BDB4-B014D989CD6B}"/>
              </a:ext>
            </a:extLst>
          </p:cNvPr>
          <p:cNvPicPr>
            <a:picLocks noChangeAspect="1"/>
          </p:cNvPicPr>
          <p:nvPr/>
        </p:nvPicPr>
        <p:blipFill>
          <a:blip r:embed="rId2"/>
          <a:stretch>
            <a:fillRect/>
          </a:stretch>
        </p:blipFill>
        <p:spPr>
          <a:xfrm>
            <a:off x="6089073" y="990600"/>
            <a:ext cx="4632199" cy="4760194"/>
          </a:xfrm>
          <a:prstGeom prst="rect">
            <a:avLst/>
          </a:prstGeom>
        </p:spPr>
      </p:pic>
    </p:spTree>
    <p:extLst>
      <p:ext uri="{BB962C8B-B14F-4D97-AF65-F5344CB8AC3E}">
        <p14:creationId xmlns:p14="http://schemas.microsoft.com/office/powerpoint/2010/main" val="1320144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44A5-EC2A-448E-9677-808D02E55FE6}"/>
              </a:ext>
            </a:extLst>
          </p:cNvPr>
          <p:cNvSpPr>
            <a:spLocks noGrp="1"/>
          </p:cNvSpPr>
          <p:nvPr>
            <p:ph type="title"/>
          </p:nvPr>
        </p:nvSpPr>
        <p:spPr/>
        <p:txBody>
          <a:bodyPr/>
          <a:lstStyle/>
          <a:p>
            <a:r>
              <a:rPr lang="en-US" dirty="0"/>
              <a:t>Sample Manufacturers Recommendations</a:t>
            </a:r>
          </a:p>
        </p:txBody>
      </p:sp>
      <p:pic>
        <p:nvPicPr>
          <p:cNvPr id="8" name="Content Placeholder 7">
            <a:extLst>
              <a:ext uri="{FF2B5EF4-FFF2-40B4-BE49-F238E27FC236}">
                <a16:creationId xmlns:a16="http://schemas.microsoft.com/office/drawing/2014/main" id="{3B09BE15-BBC6-48F8-9ED3-86649395D082}"/>
              </a:ext>
            </a:extLst>
          </p:cNvPr>
          <p:cNvPicPr>
            <a:picLocks noGrp="1" noChangeAspect="1"/>
          </p:cNvPicPr>
          <p:nvPr>
            <p:ph sz="quarter" idx="1"/>
          </p:nvPr>
        </p:nvPicPr>
        <p:blipFill>
          <a:blip r:embed="rId2"/>
          <a:stretch>
            <a:fillRect/>
          </a:stretch>
        </p:blipFill>
        <p:spPr>
          <a:xfrm>
            <a:off x="728662" y="1600200"/>
            <a:ext cx="10734675" cy="3271837"/>
          </a:xfrm>
          <a:prstGeom prst="rect">
            <a:avLst/>
          </a:prstGeom>
        </p:spPr>
      </p:pic>
    </p:spTree>
    <p:extLst>
      <p:ext uri="{BB962C8B-B14F-4D97-AF65-F5344CB8AC3E}">
        <p14:creationId xmlns:p14="http://schemas.microsoft.com/office/powerpoint/2010/main" val="48828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BF29-1496-496F-A5E7-CAD3E61BB091}"/>
              </a:ext>
            </a:extLst>
          </p:cNvPr>
          <p:cNvSpPr>
            <a:spLocks noGrp="1"/>
          </p:cNvSpPr>
          <p:nvPr>
            <p:ph type="title"/>
          </p:nvPr>
        </p:nvSpPr>
        <p:spPr>
          <a:xfrm>
            <a:off x="609600" y="152400"/>
            <a:ext cx="11074400" cy="563562"/>
          </a:xfrm>
        </p:spPr>
        <p:txBody>
          <a:bodyPr anchor="b">
            <a:normAutofit/>
          </a:bodyPr>
          <a:lstStyle/>
          <a:p>
            <a:r>
              <a:rPr lang="en-US" dirty="0"/>
              <a:t>Electrical Requirements</a:t>
            </a:r>
          </a:p>
        </p:txBody>
      </p:sp>
      <p:sp>
        <p:nvSpPr>
          <p:cNvPr id="9" name="Content Placeholder 2">
            <a:extLst>
              <a:ext uri="{FF2B5EF4-FFF2-40B4-BE49-F238E27FC236}">
                <a16:creationId xmlns:a16="http://schemas.microsoft.com/office/drawing/2014/main" id="{DDDD978E-C3AC-4C34-8C84-66D9EA6D4622}"/>
              </a:ext>
            </a:extLst>
          </p:cNvPr>
          <p:cNvSpPr>
            <a:spLocks noGrp="1"/>
          </p:cNvSpPr>
          <p:nvPr>
            <p:ph sz="quarter" idx="1"/>
          </p:nvPr>
        </p:nvSpPr>
        <p:spPr>
          <a:xfrm>
            <a:off x="609600" y="1600200"/>
            <a:ext cx="4876800" cy="3810000"/>
          </a:xfrm>
        </p:spPr>
        <p:txBody>
          <a:bodyPr>
            <a:normAutofit fontScale="92500" lnSpcReduction="10000"/>
          </a:bodyPr>
          <a:lstStyle/>
          <a:p>
            <a:r>
              <a:rPr lang="en-US" dirty="0"/>
              <a:t>The table to the right is to be used as a reference only</a:t>
            </a:r>
          </a:p>
          <a:p>
            <a:r>
              <a:rPr lang="en-US" dirty="0"/>
              <a:t>Make sure to have proper cable sizing</a:t>
            </a:r>
          </a:p>
          <a:p>
            <a:r>
              <a:rPr lang="en-US" dirty="0"/>
              <a:t>When using an electrical contractor, have them size and design the wiring and disconnect</a:t>
            </a:r>
          </a:p>
          <a:p>
            <a:r>
              <a:rPr lang="en-US" dirty="0"/>
              <a:t>Utilize a fast acting disconnect</a:t>
            </a:r>
          </a:p>
          <a:p>
            <a:r>
              <a:rPr lang="en-US" dirty="0"/>
              <a:t>Make sure that (if needed) harmonic distortion filtration is provided</a:t>
            </a:r>
          </a:p>
          <a:p>
            <a:endParaRPr lang="en-US" dirty="0"/>
          </a:p>
        </p:txBody>
      </p:sp>
      <p:pic>
        <p:nvPicPr>
          <p:cNvPr id="4" name="Content Placeholder 3">
            <a:extLst>
              <a:ext uri="{FF2B5EF4-FFF2-40B4-BE49-F238E27FC236}">
                <a16:creationId xmlns:a16="http://schemas.microsoft.com/office/drawing/2014/main" id="{9255C0A2-793E-4D90-B4AA-F846A201F305}"/>
              </a:ext>
            </a:extLst>
          </p:cNvPr>
          <p:cNvPicPr>
            <a:picLocks noGrp="1" noChangeAspect="1"/>
          </p:cNvPicPr>
          <p:nvPr>
            <p:ph sz="quarter" idx="2"/>
          </p:nvPr>
        </p:nvPicPr>
        <p:blipFill>
          <a:blip r:embed="rId2"/>
          <a:stretch>
            <a:fillRect/>
          </a:stretch>
        </p:blipFill>
        <p:spPr>
          <a:xfrm>
            <a:off x="6111240" y="1181100"/>
            <a:ext cx="3742753" cy="4495800"/>
          </a:xfrm>
          <a:prstGeom prst="rect">
            <a:avLst/>
          </a:prstGeom>
          <a:noFill/>
        </p:spPr>
      </p:pic>
    </p:spTree>
    <p:extLst>
      <p:ext uri="{BB962C8B-B14F-4D97-AF65-F5344CB8AC3E}">
        <p14:creationId xmlns:p14="http://schemas.microsoft.com/office/powerpoint/2010/main" val="3631498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AF43-58AF-48E5-BEC2-362EA3A76DD7}"/>
              </a:ext>
            </a:extLst>
          </p:cNvPr>
          <p:cNvSpPr>
            <a:spLocks noGrp="1"/>
          </p:cNvSpPr>
          <p:nvPr>
            <p:ph type="title"/>
          </p:nvPr>
        </p:nvSpPr>
        <p:spPr/>
        <p:txBody>
          <a:bodyPr/>
          <a:lstStyle/>
          <a:p>
            <a:r>
              <a:rPr lang="en-US" dirty="0"/>
              <a:t>Installation Of Receivers</a:t>
            </a:r>
          </a:p>
        </p:txBody>
      </p:sp>
      <p:sp>
        <p:nvSpPr>
          <p:cNvPr id="4" name="Content Placeholder 2">
            <a:extLst>
              <a:ext uri="{FF2B5EF4-FFF2-40B4-BE49-F238E27FC236}">
                <a16:creationId xmlns:a16="http://schemas.microsoft.com/office/drawing/2014/main" id="{E6A27E68-5082-4CEC-9392-4329EFB69D29}"/>
              </a:ext>
            </a:extLst>
          </p:cNvPr>
          <p:cNvSpPr>
            <a:spLocks noGrp="1"/>
          </p:cNvSpPr>
          <p:nvPr>
            <p:ph sz="quarter" idx="1"/>
          </p:nvPr>
        </p:nvSpPr>
        <p:spPr>
          <a:xfrm>
            <a:off x="609600" y="1600200"/>
            <a:ext cx="10972800" cy="3886200"/>
          </a:xfrm>
        </p:spPr>
        <p:txBody>
          <a:bodyPr/>
          <a:lstStyle/>
          <a:p>
            <a:r>
              <a:rPr lang="en-US" dirty="0"/>
              <a:t>Allows for capacitance of system to dampen pulsation.</a:t>
            </a:r>
          </a:p>
          <a:p>
            <a:r>
              <a:rPr lang="en-US" dirty="0"/>
              <a:t>Unload and load setpoints are critical in determining storage capacity</a:t>
            </a:r>
          </a:p>
          <a:p>
            <a:r>
              <a:rPr lang="en-US" dirty="0"/>
              <a:t>Storage helps with dampening startup of a base load or backup machine.</a:t>
            </a:r>
          </a:p>
          <a:p>
            <a:r>
              <a:rPr lang="en-US" dirty="0"/>
              <a:t>Refer to manufacturer and more importantly the application of the machine and demand profile for proper sizing.</a:t>
            </a:r>
          </a:p>
          <a:p>
            <a:r>
              <a:rPr lang="en-US" dirty="0"/>
              <a:t>Flattens the curve</a:t>
            </a:r>
          </a:p>
        </p:txBody>
      </p:sp>
    </p:spTree>
    <p:extLst>
      <p:ext uri="{BB962C8B-B14F-4D97-AF65-F5344CB8AC3E}">
        <p14:creationId xmlns:p14="http://schemas.microsoft.com/office/powerpoint/2010/main" val="4120407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E8EC-9366-4127-8702-8E425DD8A41A}"/>
              </a:ext>
            </a:extLst>
          </p:cNvPr>
          <p:cNvSpPr>
            <a:spLocks noGrp="1"/>
          </p:cNvSpPr>
          <p:nvPr>
            <p:ph type="title"/>
          </p:nvPr>
        </p:nvSpPr>
        <p:spPr/>
        <p:txBody>
          <a:bodyPr/>
          <a:lstStyle/>
          <a:p>
            <a:r>
              <a:rPr lang="en-US" dirty="0"/>
              <a:t>Importance Of Maintenance</a:t>
            </a:r>
          </a:p>
        </p:txBody>
      </p:sp>
      <p:pic>
        <p:nvPicPr>
          <p:cNvPr id="7" name="Content Placeholder 6" descr="A picture containing cake, table, sitting, food&#10;&#10;Description automatically generated">
            <a:extLst>
              <a:ext uri="{FF2B5EF4-FFF2-40B4-BE49-F238E27FC236}">
                <a16:creationId xmlns:a16="http://schemas.microsoft.com/office/drawing/2014/main" id="{6EF346F0-AE74-46CB-BA13-B2F2EF8DF812}"/>
              </a:ext>
            </a:extLst>
          </p:cNvPr>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070600" y="933450"/>
            <a:ext cx="4114800" cy="2571750"/>
          </a:xfrm>
        </p:spPr>
      </p:pic>
      <p:sp>
        <p:nvSpPr>
          <p:cNvPr id="5" name="Content Placeholder 2">
            <a:extLst>
              <a:ext uri="{FF2B5EF4-FFF2-40B4-BE49-F238E27FC236}">
                <a16:creationId xmlns:a16="http://schemas.microsoft.com/office/drawing/2014/main" id="{5CB1CDA4-FE7F-4EF3-B53A-9A754148C380}"/>
              </a:ext>
            </a:extLst>
          </p:cNvPr>
          <p:cNvSpPr>
            <a:spLocks noGrp="1"/>
          </p:cNvSpPr>
          <p:nvPr>
            <p:ph sz="quarter" idx="1"/>
          </p:nvPr>
        </p:nvSpPr>
        <p:spPr>
          <a:xfrm>
            <a:off x="609600" y="1600200"/>
            <a:ext cx="4876800" cy="3810000"/>
          </a:xfrm>
        </p:spPr>
        <p:txBody>
          <a:bodyPr>
            <a:normAutofit fontScale="92500" lnSpcReduction="20000"/>
          </a:bodyPr>
          <a:lstStyle/>
          <a:p>
            <a:r>
              <a:rPr lang="en-US" dirty="0"/>
              <a:t>Drive Maintenance is the most important tip in Optimizing VSD’s and is the most neglected.</a:t>
            </a:r>
          </a:p>
          <a:p>
            <a:r>
              <a:rPr lang="en-US" dirty="0"/>
              <a:t>Uptime of VSD compressor is vital to manufacturing plants</a:t>
            </a:r>
          </a:p>
          <a:p>
            <a:r>
              <a:rPr lang="en-US" dirty="0"/>
              <a:t>One to 7 days of downtime on a drive can eliminate a year of more of energy savings Plant downtime and loss of a VSD compressor in a plant can wipe out days, months or years of energy savings</a:t>
            </a:r>
          </a:p>
          <a:p>
            <a:r>
              <a:rPr lang="en-US" dirty="0"/>
              <a:t>Keep dust and dirt out of machine</a:t>
            </a:r>
          </a:p>
        </p:txBody>
      </p:sp>
      <p:pic>
        <p:nvPicPr>
          <p:cNvPr id="9" name="Picture 8" descr="A picture containing indoor, table, sitting, food&#10;&#10;Description automatically generated">
            <a:extLst>
              <a:ext uri="{FF2B5EF4-FFF2-40B4-BE49-F238E27FC236}">
                <a16:creationId xmlns:a16="http://schemas.microsoft.com/office/drawing/2014/main" id="{E7C9B06C-5076-4692-A7B0-061DA74C76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581400"/>
            <a:ext cx="3886200" cy="2914650"/>
          </a:xfrm>
          <a:prstGeom prst="rect">
            <a:avLst/>
          </a:prstGeom>
        </p:spPr>
      </p:pic>
    </p:spTree>
    <p:extLst>
      <p:ext uri="{BB962C8B-B14F-4D97-AF65-F5344CB8AC3E}">
        <p14:creationId xmlns:p14="http://schemas.microsoft.com/office/powerpoint/2010/main" val="346308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C9B1-A618-4296-A88D-2000AF057227}"/>
              </a:ext>
            </a:extLst>
          </p:cNvPr>
          <p:cNvSpPr>
            <a:spLocks noGrp="1"/>
          </p:cNvSpPr>
          <p:nvPr>
            <p:ph type="title"/>
          </p:nvPr>
        </p:nvSpPr>
        <p:spPr/>
        <p:txBody>
          <a:bodyPr/>
          <a:lstStyle/>
          <a:p>
            <a:r>
              <a:rPr lang="en-US" dirty="0"/>
              <a:t>Recommended Maintenance Procedures</a:t>
            </a:r>
          </a:p>
        </p:txBody>
      </p:sp>
      <p:pic>
        <p:nvPicPr>
          <p:cNvPr id="4" name="Content Placeholder 3">
            <a:extLst>
              <a:ext uri="{FF2B5EF4-FFF2-40B4-BE49-F238E27FC236}">
                <a16:creationId xmlns:a16="http://schemas.microsoft.com/office/drawing/2014/main" id="{C5B00A68-4613-4A88-8BAE-FF42872B8CFC}"/>
              </a:ext>
            </a:extLst>
          </p:cNvPr>
          <p:cNvPicPr>
            <a:picLocks noGrp="1" noChangeAspect="1"/>
          </p:cNvPicPr>
          <p:nvPr>
            <p:ph sz="quarter" idx="1"/>
          </p:nvPr>
        </p:nvPicPr>
        <p:blipFill>
          <a:blip r:embed="rId2"/>
          <a:stretch>
            <a:fillRect/>
          </a:stretch>
        </p:blipFill>
        <p:spPr>
          <a:xfrm>
            <a:off x="1143000" y="914400"/>
            <a:ext cx="10176622" cy="4686300"/>
          </a:xfrm>
          <a:prstGeom prst="rect">
            <a:avLst/>
          </a:prstGeom>
        </p:spPr>
      </p:pic>
      <p:sp>
        <p:nvSpPr>
          <p:cNvPr id="5" name="TextBox 4">
            <a:extLst>
              <a:ext uri="{FF2B5EF4-FFF2-40B4-BE49-F238E27FC236}">
                <a16:creationId xmlns:a16="http://schemas.microsoft.com/office/drawing/2014/main" id="{86D540C0-7AAB-48E5-826E-737E66859CB1}"/>
              </a:ext>
            </a:extLst>
          </p:cNvPr>
          <p:cNvSpPr txBox="1"/>
          <p:nvPr/>
        </p:nvSpPr>
        <p:spPr>
          <a:xfrm>
            <a:off x="3352800" y="5943600"/>
            <a:ext cx="4953000" cy="646331"/>
          </a:xfrm>
          <a:prstGeom prst="rect">
            <a:avLst/>
          </a:prstGeom>
          <a:noFill/>
        </p:spPr>
        <p:txBody>
          <a:bodyPr wrap="square" rtlCol="0">
            <a:spAutoFit/>
          </a:bodyPr>
          <a:lstStyle/>
          <a:p>
            <a:r>
              <a:rPr lang="en-US" dirty="0"/>
              <a:t>*Please note these are suggested please refer to drive operation and maintenance manual</a:t>
            </a:r>
          </a:p>
        </p:txBody>
      </p:sp>
    </p:spTree>
    <p:extLst>
      <p:ext uri="{BB962C8B-B14F-4D97-AF65-F5344CB8AC3E}">
        <p14:creationId xmlns:p14="http://schemas.microsoft.com/office/powerpoint/2010/main" val="1535240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9C92-C400-4F42-9691-89CEB0E10ADE}"/>
              </a:ext>
            </a:extLst>
          </p:cNvPr>
          <p:cNvSpPr>
            <a:spLocks noGrp="1"/>
          </p:cNvSpPr>
          <p:nvPr>
            <p:ph type="title"/>
          </p:nvPr>
        </p:nvSpPr>
        <p:spPr/>
        <p:txBody>
          <a:bodyPr/>
          <a:lstStyle/>
          <a:p>
            <a:r>
              <a:rPr lang="en-US" dirty="0"/>
              <a:t>VSD And Leaks</a:t>
            </a:r>
          </a:p>
        </p:txBody>
      </p:sp>
      <p:sp>
        <p:nvSpPr>
          <p:cNvPr id="4" name="Content Placeholder 2">
            <a:extLst>
              <a:ext uri="{FF2B5EF4-FFF2-40B4-BE49-F238E27FC236}">
                <a16:creationId xmlns:a16="http://schemas.microsoft.com/office/drawing/2014/main" id="{BD59D558-5C24-4374-8605-90915616A065}"/>
              </a:ext>
            </a:extLst>
          </p:cNvPr>
          <p:cNvSpPr>
            <a:spLocks noGrp="1"/>
          </p:cNvSpPr>
          <p:nvPr>
            <p:ph sz="quarter" idx="1"/>
          </p:nvPr>
        </p:nvSpPr>
        <p:spPr>
          <a:xfrm>
            <a:off x="609600" y="1600200"/>
            <a:ext cx="4419600" cy="2590800"/>
          </a:xfrm>
        </p:spPr>
        <p:txBody>
          <a:bodyPr>
            <a:normAutofit fontScale="47500" lnSpcReduction="20000"/>
          </a:bodyPr>
          <a:lstStyle/>
          <a:p>
            <a:r>
              <a:rPr lang="en-US" dirty="0"/>
              <a:t>Maximize efficiency by reducing to the lowest </a:t>
            </a:r>
            <a:r>
              <a:rPr lang="en-US" b="1" i="1" u="sng" dirty="0"/>
              <a:t>plant needed</a:t>
            </a:r>
            <a:r>
              <a:rPr lang="en-US" dirty="0"/>
              <a:t> pressure.</a:t>
            </a:r>
          </a:p>
          <a:p>
            <a:r>
              <a:rPr lang="en-US" dirty="0"/>
              <a:t>Before placing a VSD in service analyze existing system, site conditions, application and demand profile.</a:t>
            </a:r>
          </a:p>
          <a:p>
            <a:r>
              <a:rPr lang="en-US" dirty="0"/>
              <a:t>Make sure that control gap is considered and that the VSD machine is used in trim and fixed speeds machines are used in base load.</a:t>
            </a:r>
          </a:p>
          <a:p>
            <a:r>
              <a:rPr lang="en-US" dirty="0"/>
              <a:t>Optimize savings by fixing leaks</a:t>
            </a:r>
          </a:p>
          <a:p>
            <a:r>
              <a:rPr lang="en-US" dirty="0"/>
              <a:t>Do regular maintenance and inspections of the VSD for any issues.</a:t>
            </a:r>
          </a:p>
          <a:p>
            <a:r>
              <a:rPr lang="en-US" dirty="0"/>
              <a:t>A properly maintained drive can last for 20 years or more. Keep your plant running in optimal order by have a regular PM for the VSD.</a:t>
            </a:r>
          </a:p>
          <a:p>
            <a:endParaRPr lang="en-US" dirty="0"/>
          </a:p>
          <a:p>
            <a:endParaRPr lang="en-US" dirty="0"/>
          </a:p>
          <a:p>
            <a:endParaRPr lang="en-US" dirty="0"/>
          </a:p>
        </p:txBody>
      </p:sp>
      <p:pic>
        <p:nvPicPr>
          <p:cNvPr id="5" name="Content Placeholder 3">
            <a:extLst>
              <a:ext uri="{FF2B5EF4-FFF2-40B4-BE49-F238E27FC236}">
                <a16:creationId xmlns:a16="http://schemas.microsoft.com/office/drawing/2014/main" id="{F1CB0EED-C9A4-48AA-98CE-1253991CED1A}"/>
              </a:ext>
            </a:extLst>
          </p:cNvPr>
          <p:cNvPicPr>
            <a:picLocks noChangeAspect="1"/>
          </p:cNvPicPr>
          <p:nvPr/>
        </p:nvPicPr>
        <p:blipFill>
          <a:blip r:embed="rId2"/>
          <a:stretch>
            <a:fillRect/>
          </a:stretch>
        </p:blipFill>
        <p:spPr>
          <a:xfrm>
            <a:off x="5867400" y="990600"/>
            <a:ext cx="3886200" cy="2393330"/>
          </a:xfrm>
          <a:prstGeom prst="rect">
            <a:avLst/>
          </a:prstGeom>
        </p:spPr>
      </p:pic>
      <p:pic>
        <p:nvPicPr>
          <p:cNvPr id="6" name="Picture 5">
            <a:extLst>
              <a:ext uri="{FF2B5EF4-FFF2-40B4-BE49-F238E27FC236}">
                <a16:creationId xmlns:a16="http://schemas.microsoft.com/office/drawing/2014/main" id="{283F07C2-AEE3-432D-86F8-AC4E069BF8B0}"/>
              </a:ext>
            </a:extLst>
          </p:cNvPr>
          <p:cNvPicPr>
            <a:picLocks noChangeAspect="1"/>
          </p:cNvPicPr>
          <p:nvPr/>
        </p:nvPicPr>
        <p:blipFill>
          <a:blip r:embed="rId3"/>
          <a:stretch>
            <a:fillRect/>
          </a:stretch>
        </p:blipFill>
        <p:spPr>
          <a:xfrm>
            <a:off x="7772400" y="3352800"/>
            <a:ext cx="3411627" cy="2315771"/>
          </a:xfrm>
          <a:prstGeom prst="rect">
            <a:avLst/>
          </a:prstGeom>
        </p:spPr>
      </p:pic>
      <p:pic>
        <p:nvPicPr>
          <p:cNvPr id="7" name="Picture 6">
            <a:extLst>
              <a:ext uri="{FF2B5EF4-FFF2-40B4-BE49-F238E27FC236}">
                <a16:creationId xmlns:a16="http://schemas.microsoft.com/office/drawing/2014/main" id="{0080A788-45B1-4A02-B9F2-6E09A48F7F49}"/>
              </a:ext>
            </a:extLst>
          </p:cNvPr>
          <p:cNvPicPr>
            <a:picLocks noChangeAspect="1"/>
          </p:cNvPicPr>
          <p:nvPr/>
        </p:nvPicPr>
        <p:blipFill>
          <a:blip r:embed="rId4"/>
          <a:stretch>
            <a:fillRect/>
          </a:stretch>
        </p:blipFill>
        <p:spPr>
          <a:xfrm>
            <a:off x="4191000" y="3810000"/>
            <a:ext cx="3234277" cy="2730331"/>
          </a:xfrm>
          <a:prstGeom prst="rect">
            <a:avLst/>
          </a:prstGeom>
        </p:spPr>
      </p:pic>
    </p:spTree>
    <p:extLst>
      <p:ext uri="{BB962C8B-B14F-4D97-AF65-F5344CB8AC3E}">
        <p14:creationId xmlns:p14="http://schemas.microsoft.com/office/powerpoint/2010/main" val="830285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46BC8-99D6-4C0F-B4D7-49B2A65B00AF}"/>
              </a:ext>
            </a:extLst>
          </p:cNvPr>
          <p:cNvSpPr>
            <a:spLocks noGrp="1"/>
          </p:cNvSpPr>
          <p:nvPr>
            <p:ph type="title"/>
          </p:nvPr>
        </p:nvSpPr>
        <p:spPr/>
        <p:txBody>
          <a:bodyPr/>
          <a:lstStyle/>
          <a:p>
            <a:r>
              <a:rPr lang="en-US" dirty="0"/>
              <a:t>Maximizing Your Savings</a:t>
            </a:r>
          </a:p>
        </p:txBody>
      </p:sp>
      <p:sp>
        <p:nvSpPr>
          <p:cNvPr id="5" name="Content Placeholder 2">
            <a:extLst>
              <a:ext uri="{FF2B5EF4-FFF2-40B4-BE49-F238E27FC236}">
                <a16:creationId xmlns:a16="http://schemas.microsoft.com/office/drawing/2014/main" id="{8A1FAFAC-F250-4226-8DEE-DF90AB55669C}"/>
              </a:ext>
            </a:extLst>
          </p:cNvPr>
          <p:cNvSpPr>
            <a:spLocks noGrp="1"/>
          </p:cNvSpPr>
          <p:nvPr>
            <p:ph sz="quarter" idx="1"/>
          </p:nvPr>
        </p:nvSpPr>
        <p:spPr>
          <a:xfrm>
            <a:off x="609600" y="1371600"/>
            <a:ext cx="10972800" cy="4572000"/>
          </a:xfrm>
        </p:spPr>
        <p:txBody>
          <a:bodyPr>
            <a:normAutofit/>
          </a:bodyPr>
          <a:lstStyle/>
          <a:p>
            <a:r>
              <a:rPr lang="en-US" dirty="0"/>
              <a:t>Use the “lowering the river” approach to setting up plant pressure</a:t>
            </a:r>
          </a:p>
          <a:p>
            <a:r>
              <a:rPr lang="en-US" dirty="0"/>
              <a:t>Make sure your drive is being used in the trim mode.</a:t>
            </a:r>
          </a:p>
          <a:p>
            <a:r>
              <a:rPr lang="en-US" dirty="0"/>
              <a:t>Make sure that base load fixed speed machines controls are set properly</a:t>
            </a:r>
          </a:p>
          <a:p>
            <a:r>
              <a:rPr lang="en-US" dirty="0"/>
              <a:t>VSD machine mu</a:t>
            </a:r>
          </a:p>
          <a:p>
            <a:r>
              <a:rPr lang="en-US" dirty="0"/>
              <a:t>Load/ unload delta P should be double ancillary (dryer, filters etc.) equipment pressure drop</a:t>
            </a:r>
          </a:p>
          <a:p>
            <a:r>
              <a:rPr lang="en-US" dirty="0"/>
              <a:t>Utilize the “call and scream lines” in your plant and set pressure + 3 PSIG above minimum level</a:t>
            </a:r>
          </a:p>
        </p:txBody>
      </p:sp>
    </p:spTree>
    <p:extLst>
      <p:ext uri="{BB962C8B-B14F-4D97-AF65-F5344CB8AC3E}">
        <p14:creationId xmlns:p14="http://schemas.microsoft.com/office/powerpoint/2010/main" val="657262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A0734-F161-443C-81A5-B35B6A6B0BE9}"/>
              </a:ext>
            </a:extLst>
          </p:cNvPr>
          <p:cNvSpPr>
            <a:spLocks noGrp="1"/>
          </p:cNvSpPr>
          <p:nvPr>
            <p:ph type="title"/>
          </p:nvPr>
        </p:nvSpPr>
        <p:spPr/>
        <p:txBody>
          <a:bodyPr/>
          <a:lstStyle/>
          <a:p>
            <a:r>
              <a:rPr lang="en-US" dirty="0"/>
              <a:t>Retrofitting Of VSD On Older Compressors</a:t>
            </a:r>
          </a:p>
        </p:txBody>
      </p:sp>
      <p:sp>
        <p:nvSpPr>
          <p:cNvPr id="3" name="Content Placeholder 2">
            <a:extLst>
              <a:ext uri="{FF2B5EF4-FFF2-40B4-BE49-F238E27FC236}">
                <a16:creationId xmlns:a16="http://schemas.microsoft.com/office/drawing/2014/main" id="{812260E5-7748-4154-9CC5-13CD013C1D20}"/>
              </a:ext>
            </a:extLst>
          </p:cNvPr>
          <p:cNvSpPr>
            <a:spLocks noGrp="1"/>
          </p:cNvSpPr>
          <p:nvPr>
            <p:ph sz="quarter" idx="1"/>
          </p:nvPr>
        </p:nvSpPr>
        <p:spPr>
          <a:xfrm>
            <a:off x="609600" y="1219200"/>
            <a:ext cx="10972800" cy="3886200"/>
          </a:xfrm>
        </p:spPr>
        <p:txBody>
          <a:bodyPr/>
          <a:lstStyle/>
          <a:p>
            <a:r>
              <a:rPr lang="en-US" dirty="0"/>
              <a:t>Many times I have come across customers who have lost a drive on a compressor.</a:t>
            </a:r>
          </a:p>
          <a:p>
            <a:r>
              <a:rPr lang="en-US" dirty="0"/>
              <a:t>Many times they want to replace the VSD with a FV (full voltage), wye or star delta, or solid-state RV (reduced voltage) starter.</a:t>
            </a:r>
          </a:p>
          <a:p>
            <a:r>
              <a:rPr lang="en-US" dirty="0"/>
              <a:t>Many times they have already done it themselves</a:t>
            </a:r>
          </a:p>
          <a:p>
            <a:r>
              <a:rPr lang="en-US" dirty="0"/>
              <a:t>What happens?</a:t>
            </a:r>
          </a:p>
          <a:p>
            <a:r>
              <a:rPr lang="en-US" dirty="0"/>
              <a:t>Manufacturer has either a gear set or L/D profile that is designed to run over a hz range most times exceeding 60hz. Changing starter creates a fixed speed machine with the capacity matched to that of the air end output at that speed.</a:t>
            </a:r>
          </a:p>
          <a:p>
            <a:endParaRPr lang="en-US" dirty="0"/>
          </a:p>
        </p:txBody>
      </p:sp>
    </p:spTree>
    <p:extLst>
      <p:ext uri="{BB962C8B-B14F-4D97-AF65-F5344CB8AC3E}">
        <p14:creationId xmlns:p14="http://schemas.microsoft.com/office/powerpoint/2010/main" val="159476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8F4DB4-0072-48FA-A091-4498611B6EB0}"/>
              </a:ext>
            </a:extLst>
          </p:cNvPr>
          <p:cNvSpPr/>
          <p:nvPr/>
        </p:nvSpPr>
        <p:spPr>
          <a:xfrm>
            <a:off x="76200" y="1371600"/>
            <a:ext cx="120396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DCC85A9-8E4A-4F9D-85EE-FA2B008E7F6F}"/>
              </a:ext>
            </a:extLst>
          </p:cNvPr>
          <p:cNvSpPr>
            <a:spLocks noGrp="1"/>
          </p:cNvSpPr>
          <p:nvPr>
            <p:ph type="title"/>
          </p:nvPr>
        </p:nvSpPr>
        <p:spPr>
          <a:xfrm>
            <a:off x="1981200" y="152400"/>
            <a:ext cx="8305800" cy="563562"/>
          </a:xfrm>
        </p:spPr>
        <p:txBody>
          <a:bodyPr/>
          <a:lstStyle/>
          <a:p>
            <a:pPr algn="ctr"/>
            <a:r>
              <a:rPr lang="en-US" dirty="0"/>
              <a:t>Handouts</a:t>
            </a:r>
          </a:p>
        </p:txBody>
      </p:sp>
      <p:pic>
        <p:nvPicPr>
          <p:cNvPr id="4" name="Picture 3" descr="A picture containing indoor, orange, computer, sitting&#10;&#10;Description automatically generated">
            <a:extLst>
              <a:ext uri="{FF2B5EF4-FFF2-40B4-BE49-F238E27FC236}">
                <a16:creationId xmlns:a16="http://schemas.microsoft.com/office/drawing/2014/main" id="{2E60CE38-86DB-45F4-9421-724068C99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65" y="1422305"/>
            <a:ext cx="2522232" cy="3251387"/>
          </a:xfrm>
          <a:prstGeom prst="rect">
            <a:avLst/>
          </a:prstGeom>
        </p:spPr>
      </p:pic>
      <p:pic>
        <p:nvPicPr>
          <p:cNvPr id="5" name="Picture 4">
            <a:extLst>
              <a:ext uri="{FF2B5EF4-FFF2-40B4-BE49-F238E27FC236}">
                <a16:creationId xmlns:a16="http://schemas.microsoft.com/office/drawing/2014/main" id="{CBFE2CBC-BF8C-4AB0-AEE5-C6261F085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9751" y="1457866"/>
            <a:ext cx="2480707" cy="3180267"/>
          </a:xfrm>
          <a:prstGeom prst="rect">
            <a:avLst/>
          </a:prstGeom>
        </p:spPr>
      </p:pic>
      <p:pic>
        <p:nvPicPr>
          <p:cNvPr id="8" name="Picture 7" descr="A sign on the side of a building&#10;&#10;Description automatically generated">
            <a:extLst>
              <a:ext uri="{FF2B5EF4-FFF2-40B4-BE49-F238E27FC236}">
                <a16:creationId xmlns:a16="http://schemas.microsoft.com/office/drawing/2014/main" id="{F5AC9A10-DFD4-4811-971C-22B98E22A9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799" y="1457865"/>
            <a:ext cx="2480707" cy="3180267"/>
          </a:xfrm>
          <a:prstGeom prst="rect">
            <a:avLst/>
          </a:prstGeom>
        </p:spPr>
      </p:pic>
    </p:spTree>
    <p:extLst>
      <p:ext uri="{BB962C8B-B14F-4D97-AF65-F5344CB8AC3E}">
        <p14:creationId xmlns:p14="http://schemas.microsoft.com/office/powerpoint/2010/main" val="4100248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9D72-8C5B-4747-84FD-2D1E79AFB36E}"/>
              </a:ext>
            </a:extLst>
          </p:cNvPr>
          <p:cNvSpPr>
            <a:spLocks noGrp="1"/>
          </p:cNvSpPr>
          <p:nvPr>
            <p:ph type="title"/>
          </p:nvPr>
        </p:nvSpPr>
        <p:spPr/>
        <p:txBody>
          <a:bodyPr/>
          <a:lstStyle/>
          <a:p>
            <a:r>
              <a:rPr lang="en-US" dirty="0"/>
              <a:t>Controls Summary</a:t>
            </a:r>
          </a:p>
        </p:txBody>
      </p:sp>
      <p:sp>
        <p:nvSpPr>
          <p:cNvPr id="5" name="Content Placeholder 2">
            <a:extLst>
              <a:ext uri="{FF2B5EF4-FFF2-40B4-BE49-F238E27FC236}">
                <a16:creationId xmlns:a16="http://schemas.microsoft.com/office/drawing/2014/main" id="{4DE7E16A-F9CF-42AB-96F6-85FBBC5EDE82}"/>
              </a:ext>
            </a:extLst>
          </p:cNvPr>
          <p:cNvSpPr txBox="1">
            <a:spLocks/>
          </p:cNvSpPr>
          <p:nvPr/>
        </p:nvSpPr>
        <p:spPr>
          <a:xfrm>
            <a:off x="1371600" y="1219200"/>
            <a:ext cx="8229600" cy="4229100"/>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Arial"/>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Arial"/>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Arial"/>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Arial"/>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Arial"/>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VSD Compressors should have 20-50% more flow than the next sized machine</a:t>
            </a:r>
          </a:p>
          <a:p>
            <a:r>
              <a:rPr lang="en-US" dirty="0"/>
              <a:t>Utilize storage in the system to compensate for response time of VSD and fixed speed machines.</a:t>
            </a:r>
          </a:p>
          <a:p>
            <a:r>
              <a:rPr lang="en-US" dirty="0"/>
              <a:t>Pressure set points are at least double the PD across the dryer.</a:t>
            </a:r>
          </a:p>
          <a:p>
            <a:r>
              <a:rPr lang="en-US" dirty="0"/>
              <a:t>Using a VSD machine as a backup.</a:t>
            </a:r>
          </a:p>
          <a:p>
            <a:r>
              <a:rPr lang="en-US" dirty="0"/>
              <a:t>Depends on how the VFD’s are controlled</a:t>
            </a:r>
          </a:p>
          <a:p>
            <a:r>
              <a:rPr lang="en-US" dirty="0"/>
              <a:t>Refer to mentioned articles in Compressed Air Best Practices publication</a:t>
            </a:r>
          </a:p>
          <a:p>
            <a:r>
              <a:rPr lang="en-US" b="1" i="1" u="sng" dirty="0">
                <a:solidFill>
                  <a:srgbClr val="FF0000"/>
                </a:solidFill>
              </a:rPr>
              <a:t>Most importantly, make sure that control setpoints are adjusted properly!</a:t>
            </a:r>
          </a:p>
          <a:p>
            <a:endParaRPr lang="en-US" dirty="0"/>
          </a:p>
          <a:p>
            <a:endParaRPr lang="en-US" dirty="0"/>
          </a:p>
        </p:txBody>
      </p:sp>
    </p:spTree>
    <p:extLst>
      <p:ext uri="{BB962C8B-B14F-4D97-AF65-F5344CB8AC3E}">
        <p14:creationId xmlns:p14="http://schemas.microsoft.com/office/powerpoint/2010/main" val="2179176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0AEE-EA1B-4DDA-B066-ED28A74A8533}"/>
              </a:ext>
            </a:extLst>
          </p:cNvPr>
          <p:cNvSpPr>
            <a:spLocks noGrp="1"/>
          </p:cNvSpPr>
          <p:nvPr>
            <p:ph type="title"/>
          </p:nvPr>
        </p:nvSpPr>
        <p:spPr/>
        <p:txBody>
          <a:bodyPr/>
          <a:lstStyle/>
          <a:p>
            <a:r>
              <a:rPr lang="en-US" dirty="0"/>
              <a:t>Installation Summary</a:t>
            </a:r>
          </a:p>
        </p:txBody>
      </p:sp>
      <p:sp>
        <p:nvSpPr>
          <p:cNvPr id="3" name="Content Placeholder 2">
            <a:extLst>
              <a:ext uri="{FF2B5EF4-FFF2-40B4-BE49-F238E27FC236}">
                <a16:creationId xmlns:a16="http://schemas.microsoft.com/office/drawing/2014/main" id="{1000C867-F5B0-4E11-9350-141073D0174A}"/>
              </a:ext>
            </a:extLst>
          </p:cNvPr>
          <p:cNvSpPr>
            <a:spLocks noGrp="1"/>
          </p:cNvSpPr>
          <p:nvPr>
            <p:ph sz="quarter" idx="1"/>
          </p:nvPr>
        </p:nvSpPr>
        <p:spPr/>
        <p:txBody>
          <a:bodyPr/>
          <a:lstStyle/>
          <a:p>
            <a:r>
              <a:rPr lang="en-US" dirty="0"/>
              <a:t>Follow manufacturers recommended installation procedures</a:t>
            </a:r>
          </a:p>
          <a:p>
            <a:r>
              <a:rPr lang="en-US" dirty="0"/>
              <a:t>Use qualified electrical contractors</a:t>
            </a:r>
          </a:p>
          <a:p>
            <a:r>
              <a:rPr lang="en-US" dirty="0"/>
              <a:t>Let them design the installation</a:t>
            </a:r>
          </a:p>
          <a:p>
            <a:r>
              <a:rPr lang="en-US" dirty="0"/>
              <a:t>Electrical codes vary from municipality to municipality</a:t>
            </a:r>
          </a:p>
          <a:p>
            <a:r>
              <a:rPr lang="en-US" dirty="0"/>
              <a:t>And from state to state</a:t>
            </a:r>
          </a:p>
        </p:txBody>
      </p:sp>
    </p:spTree>
    <p:extLst>
      <p:ext uri="{BB962C8B-B14F-4D97-AF65-F5344CB8AC3E}">
        <p14:creationId xmlns:p14="http://schemas.microsoft.com/office/powerpoint/2010/main" val="1168346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TextBox 7"/>
          <p:cNvSpPr txBox="1">
            <a:spLocks noChangeArrowheads="1"/>
          </p:cNvSpPr>
          <p:nvPr/>
        </p:nvSpPr>
        <p:spPr bwMode="auto">
          <a:xfrm>
            <a:off x="839989" y="3011940"/>
            <a:ext cx="754201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z="2000" dirty="0">
                <a:solidFill>
                  <a:prstClr val="black"/>
                </a:solidFill>
                <a:latin typeface="+mj-lt"/>
              </a:rPr>
              <a:t>Please submit any questions through the Question Window on your </a:t>
            </a:r>
            <a:r>
              <a:rPr lang="en-US" altLang="en-US" sz="2000" dirty="0" err="1">
                <a:solidFill>
                  <a:prstClr val="black"/>
                </a:solidFill>
                <a:latin typeface="+mj-lt"/>
              </a:rPr>
              <a:t>GoToWebinar</a:t>
            </a:r>
            <a:r>
              <a:rPr lang="en-US" altLang="en-US" sz="2000" dirty="0">
                <a:solidFill>
                  <a:prstClr val="black"/>
                </a:solidFill>
                <a:latin typeface="+mj-lt"/>
              </a:rPr>
              <a:t> interface, directing them to Compressed Air Best Practices Magazine. Our panelists will do their best to address your questions and will follow up with you on anything that goes unanswered during this session. </a:t>
            </a:r>
          </a:p>
          <a:p>
            <a:pPr fontAlgn="base">
              <a:spcBef>
                <a:spcPct val="0"/>
              </a:spcBef>
              <a:spcAft>
                <a:spcPct val="0"/>
              </a:spcAft>
              <a:defRPr/>
            </a:pPr>
            <a:r>
              <a:rPr lang="en-US" altLang="en-US" sz="2000" b="1" dirty="0">
                <a:solidFill>
                  <a:prstClr val="black"/>
                </a:solidFill>
                <a:latin typeface="+mj-lt"/>
              </a:rPr>
              <a:t>Thank you for attending!</a:t>
            </a:r>
          </a:p>
        </p:txBody>
      </p:sp>
      <p:sp>
        <p:nvSpPr>
          <p:cNvPr id="14" name="Subtitle 13">
            <a:extLst>
              <a:ext uri="{FF2B5EF4-FFF2-40B4-BE49-F238E27FC236}">
                <a16:creationId xmlns:a16="http://schemas.microsoft.com/office/drawing/2014/main" id="{FE5354C5-89D0-47DE-8C4A-BEE50BA88786}"/>
              </a:ext>
            </a:extLst>
          </p:cNvPr>
          <p:cNvSpPr txBox="1">
            <a:spLocks/>
          </p:cNvSpPr>
          <p:nvPr/>
        </p:nvSpPr>
        <p:spPr bwMode="auto">
          <a:xfrm>
            <a:off x="5086350" y="2312670"/>
            <a:ext cx="2019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altLang="en-US" sz="2800" b="1" dirty="0">
                <a:solidFill>
                  <a:sysClr val="windowText" lastClr="000000"/>
                </a:solidFill>
                <a:latin typeface="Calibri" panose="020F0502020204030204"/>
              </a:rPr>
              <a:t>Q&amp;A</a:t>
            </a:r>
          </a:p>
          <a:p>
            <a:pPr>
              <a:defRPr/>
            </a:pPr>
            <a:endParaRPr lang="en-US" altLang="en-US" dirty="0">
              <a:solidFill>
                <a:sysClr val="windowText" lastClr="000000"/>
              </a:solidFill>
              <a:latin typeface="Calibri" panose="020F0502020204030204"/>
            </a:endParaRPr>
          </a:p>
        </p:txBody>
      </p:sp>
      <p:sp>
        <p:nvSpPr>
          <p:cNvPr id="7" name="Title 1">
            <a:extLst>
              <a:ext uri="{FF2B5EF4-FFF2-40B4-BE49-F238E27FC236}">
                <a16:creationId xmlns:a16="http://schemas.microsoft.com/office/drawing/2014/main" id="{8C558374-4FA9-41D8-9CF6-303C693E1729}"/>
              </a:ext>
            </a:extLst>
          </p:cNvPr>
          <p:cNvSpPr txBox="1">
            <a:spLocks/>
          </p:cNvSpPr>
          <p:nvPr/>
        </p:nvSpPr>
        <p:spPr bwMode="auto">
          <a:xfrm>
            <a:off x="1219200" y="1291516"/>
            <a:ext cx="10058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ctr" rtl="0" fontAlgn="base">
              <a:lnSpc>
                <a:spcPct val="90000"/>
              </a:lnSpc>
              <a:spcBef>
                <a:spcPct val="0"/>
              </a:spcBef>
              <a:spcAft>
                <a:spcPct val="0"/>
              </a:spcAft>
              <a:defRPr sz="60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en-US" sz="3200" b="1" dirty="0">
                <a:solidFill>
                  <a:schemeClr val="accent4"/>
                </a:solidFill>
              </a:rPr>
              <a:t>VSD Air Compressor Installation Guidelines</a:t>
            </a:r>
          </a:p>
        </p:txBody>
      </p:sp>
    </p:spTree>
    <p:extLst>
      <p:ext uri="{BB962C8B-B14F-4D97-AF65-F5344CB8AC3E}">
        <p14:creationId xmlns:p14="http://schemas.microsoft.com/office/powerpoint/2010/main" val="338851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TextBox 7"/>
          <p:cNvSpPr txBox="1">
            <a:spLocks noChangeArrowheads="1"/>
          </p:cNvSpPr>
          <p:nvPr/>
        </p:nvSpPr>
        <p:spPr bwMode="auto">
          <a:xfrm>
            <a:off x="1859684" y="1564129"/>
            <a:ext cx="84726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defRPr/>
            </a:pPr>
            <a:r>
              <a:rPr lang="en-US" altLang="en-US" sz="2400" kern="0" dirty="0">
                <a:solidFill>
                  <a:prstClr val="black"/>
                </a:solidFill>
                <a:latin typeface="+mj-lt"/>
              </a:rPr>
              <a:t>The recording and slides of this webinar will be made available to attendees via email later today. </a:t>
            </a:r>
          </a:p>
          <a:p>
            <a:pPr algn="ctr" eaLnBrk="0" fontAlgn="base" hangingPunct="0">
              <a:spcBef>
                <a:spcPct val="0"/>
              </a:spcBef>
              <a:spcAft>
                <a:spcPct val="0"/>
              </a:spcAft>
              <a:defRPr/>
            </a:pPr>
            <a:endParaRPr lang="en-US" altLang="en-US" sz="2400" kern="0" dirty="0">
              <a:solidFill>
                <a:prstClr val="black"/>
              </a:solidFill>
              <a:latin typeface="+mj-lt"/>
            </a:endParaRPr>
          </a:p>
          <a:p>
            <a:pPr algn="ctr" eaLnBrk="0" fontAlgn="base" hangingPunct="0">
              <a:spcBef>
                <a:spcPct val="0"/>
              </a:spcBef>
              <a:spcAft>
                <a:spcPct val="0"/>
              </a:spcAft>
              <a:defRPr/>
            </a:pPr>
            <a:r>
              <a:rPr lang="en-US" altLang="en-US" sz="2400" kern="0" dirty="0">
                <a:solidFill>
                  <a:prstClr val="black"/>
                </a:solidFill>
                <a:latin typeface="+mj-lt"/>
              </a:rPr>
              <a:t>PDH Certificates will be e-mailed to Attendees within two days.</a:t>
            </a:r>
            <a:endParaRPr lang="en-US" altLang="en-US" sz="2400" b="1" kern="0" dirty="0">
              <a:solidFill>
                <a:prstClr val="black"/>
              </a:solidFill>
              <a:latin typeface="+mj-lt"/>
            </a:endParaRPr>
          </a:p>
        </p:txBody>
      </p:sp>
      <p:sp>
        <p:nvSpPr>
          <p:cNvPr id="12" name="Title 1">
            <a:extLst>
              <a:ext uri="{FF2B5EF4-FFF2-40B4-BE49-F238E27FC236}">
                <a16:creationId xmlns:a16="http://schemas.microsoft.com/office/drawing/2014/main" id="{60B226DA-101F-4830-B78E-81F720F44D4D}"/>
              </a:ext>
            </a:extLst>
          </p:cNvPr>
          <p:cNvSpPr>
            <a:spLocks noGrp="1"/>
          </p:cNvSpPr>
          <p:nvPr>
            <p:ph type="title"/>
          </p:nvPr>
        </p:nvSpPr>
        <p:spPr>
          <a:xfrm>
            <a:off x="1981200" y="152400"/>
            <a:ext cx="8305800" cy="563562"/>
          </a:xfrm>
        </p:spPr>
        <p:txBody>
          <a:bodyPr/>
          <a:lstStyle/>
          <a:p>
            <a:pPr algn="ctr"/>
            <a:r>
              <a:rPr lang="en-US" dirty="0"/>
              <a:t>Thank you for attending!</a:t>
            </a:r>
          </a:p>
        </p:txBody>
      </p:sp>
    </p:spTree>
    <p:extLst>
      <p:ext uri="{BB962C8B-B14F-4D97-AF65-F5344CB8AC3E}">
        <p14:creationId xmlns:p14="http://schemas.microsoft.com/office/powerpoint/2010/main" val="104632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926C33-8650-4869-85E8-3400B3EBAF0A}"/>
              </a:ext>
            </a:extLst>
          </p:cNvPr>
          <p:cNvSpPr txBox="1"/>
          <p:nvPr/>
        </p:nvSpPr>
        <p:spPr>
          <a:xfrm>
            <a:off x="2667000" y="5029200"/>
            <a:ext cx="6629399" cy="1107996"/>
          </a:xfrm>
          <a:prstGeom prst="rect">
            <a:avLst/>
          </a:prstGeom>
          <a:noFill/>
        </p:spPr>
        <p:txBody>
          <a:bodyPr wrap="square">
            <a:spAutoFit/>
          </a:bodyPr>
          <a:lstStyle/>
          <a:p>
            <a:pPr algn="ctr">
              <a:defRPr/>
            </a:pPr>
            <a:r>
              <a:rPr lang="en-US" sz="1600" b="1" kern="0" dirty="0">
                <a:solidFill>
                  <a:sysClr val="windowText" lastClr="000000"/>
                </a:solidFill>
                <a:latin typeface="Calibri" panose="020F0502020204030204"/>
              </a:rPr>
              <a:t>Thursday, July 20, 2020 – 2:00 PM EST</a:t>
            </a:r>
          </a:p>
          <a:p>
            <a:pPr algn="ctr">
              <a:defRPr/>
            </a:pPr>
            <a:r>
              <a:rPr lang="en-US" sz="1600" kern="0" dirty="0">
                <a:solidFill>
                  <a:sysClr val="windowText" lastClr="000000"/>
                </a:solidFill>
                <a:latin typeface="Calibri" panose="020F0502020204030204"/>
              </a:rPr>
              <a:t>Register for free at</a:t>
            </a:r>
          </a:p>
          <a:p>
            <a:pPr algn="ctr">
              <a:defRPr/>
            </a:pPr>
            <a:r>
              <a:rPr lang="en-US" sz="1600" kern="0" dirty="0">
                <a:solidFill>
                  <a:sysClr val="windowText" lastClr="000000"/>
                </a:solidFill>
                <a:latin typeface="Calibri" panose="020F0502020204030204"/>
                <a:hlinkClick r:id="rId2"/>
              </a:rPr>
              <a:t>www.airbestpractices.com/magazine/webinars</a:t>
            </a:r>
            <a:endParaRPr lang="en-US" sz="1600" kern="0" dirty="0">
              <a:solidFill>
                <a:sysClr val="windowText" lastClr="000000"/>
              </a:solidFill>
              <a:latin typeface="Calibri" panose="020F0502020204030204"/>
              <a:hlinkClick r:id="rId3"/>
            </a:endParaRPr>
          </a:p>
          <a:p>
            <a:pPr algn="ctr">
              <a:defRPr/>
            </a:pPr>
            <a:endParaRPr lang="en-US" kern="0" dirty="0">
              <a:solidFill>
                <a:sysClr val="windowText" lastClr="000000"/>
              </a:solidFill>
              <a:latin typeface="Calibri" panose="020F0502020204030204"/>
            </a:endParaRPr>
          </a:p>
        </p:txBody>
      </p:sp>
      <p:sp>
        <p:nvSpPr>
          <p:cNvPr id="10" name="Title 1">
            <a:extLst>
              <a:ext uri="{FF2B5EF4-FFF2-40B4-BE49-F238E27FC236}">
                <a16:creationId xmlns:a16="http://schemas.microsoft.com/office/drawing/2014/main" id="{EE7111DF-B3FD-46B5-980C-08DAA98737AF}"/>
              </a:ext>
            </a:extLst>
          </p:cNvPr>
          <p:cNvSpPr txBox="1">
            <a:spLocks/>
          </p:cNvSpPr>
          <p:nvPr/>
        </p:nvSpPr>
        <p:spPr>
          <a:xfrm>
            <a:off x="1219200" y="1541105"/>
            <a:ext cx="9982200" cy="738664"/>
          </a:xfrm>
          <a:prstGeom prst="rect">
            <a:avLst/>
          </a:prstGeom>
        </p:spPr>
        <p:txBody>
          <a:bodyPr vert="horz" rtlCol="0" anchor="b">
            <a:normAutofit fontScale="97500" lnSpcReduction="10000"/>
          </a:bodyPr>
          <a:lstStyle>
            <a:lvl1pPr algn="l" rtl="0" eaLnBrk="1" latinLnBrk="0" hangingPunct="1">
              <a:spcBef>
                <a:spcPct val="0"/>
              </a:spcBef>
              <a:buNone/>
              <a:defRPr kumimoji="0" sz="3000" b="0" kern="1200" cap="none" baseline="0">
                <a:solidFill>
                  <a:schemeClr val="accent4"/>
                </a:solidFill>
                <a:latin typeface="+mj-lt"/>
                <a:ea typeface="+mj-ea"/>
                <a:cs typeface="+mj-cs"/>
              </a:defRPr>
            </a:lvl1pPr>
          </a:lstStyle>
          <a:p>
            <a:pPr algn="ctr"/>
            <a:r>
              <a:rPr lang="en-US" sz="2100" b="1" dirty="0">
                <a:cs typeface="Arial"/>
              </a:rPr>
              <a:t>July Webinar</a:t>
            </a:r>
            <a:br>
              <a:rPr lang="en-US" sz="2400" b="1" dirty="0">
                <a:solidFill>
                  <a:srgbClr val="85214B"/>
                </a:solidFill>
                <a:cs typeface="Arial"/>
              </a:rPr>
            </a:br>
            <a:r>
              <a:rPr lang="en-US" sz="2400" b="1" dirty="0">
                <a:solidFill>
                  <a:srgbClr val="008944"/>
                </a:solidFill>
                <a:latin typeface="Arial" panose="020B0604020202020204" pitchFamily="34" charset="0"/>
              </a:rPr>
              <a:t>Where Does Blower Air Go? Process Fundamentals</a:t>
            </a:r>
          </a:p>
          <a:p>
            <a:pPr algn="ctr">
              <a:defRPr/>
            </a:pPr>
            <a:endParaRPr lang="en-US" sz="2400" b="1" dirty="0">
              <a:solidFill>
                <a:srgbClr val="85214B"/>
              </a:solidFill>
              <a:cs typeface="Arial"/>
            </a:endParaRPr>
          </a:p>
        </p:txBody>
      </p:sp>
      <p:sp>
        <p:nvSpPr>
          <p:cNvPr id="14" name="Rectangle 13">
            <a:extLst>
              <a:ext uri="{FF2B5EF4-FFF2-40B4-BE49-F238E27FC236}">
                <a16:creationId xmlns:a16="http://schemas.microsoft.com/office/drawing/2014/main" id="{A7A1E4D1-2D07-4D10-86A4-549044B0807A}"/>
              </a:ext>
            </a:extLst>
          </p:cNvPr>
          <p:cNvSpPr/>
          <p:nvPr/>
        </p:nvSpPr>
        <p:spPr>
          <a:xfrm>
            <a:off x="4660436" y="2099509"/>
            <a:ext cx="2871127" cy="2022367"/>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 name="Picture 1">
            <a:extLst>
              <a:ext uri="{FF2B5EF4-FFF2-40B4-BE49-F238E27FC236}">
                <a16:creationId xmlns:a16="http://schemas.microsoft.com/office/drawing/2014/main" id="{B83F2CCF-2DD3-4A23-B1BB-121446EB9E65}"/>
              </a:ext>
            </a:extLst>
          </p:cNvPr>
          <p:cNvPicPr>
            <a:picLocks noChangeAspect="1"/>
          </p:cNvPicPr>
          <p:nvPr/>
        </p:nvPicPr>
        <p:blipFill>
          <a:blip r:embed="rId4"/>
          <a:stretch>
            <a:fillRect/>
          </a:stretch>
        </p:blipFill>
        <p:spPr>
          <a:xfrm>
            <a:off x="4995575" y="2279769"/>
            <a:ext cx="2200847" cy="2054530"/>
          </a:xfrm>
          <a:prstGeom prst="rect">
            <a:avLst/>
          </a:prstGeom>
        </p:spPr>
      </p:pic>
      <p:grpSp>
        <p:nvGrpSpPr>
          <p:cNvPr id="16" name="Group 15">
            <a:extLst>
              <a:ext uri="{FF2B5EF4-FFF2-40B4-BE49-F238E27FC236}">
                <a16:creationId xmlns:a16="http://schemas.microsoft.com/office/drawing/2014/main" id="{725EC321-2281-4D85-810E-52814EE137C3}"/>
              </a:ext>
            </a:extLst>
          </p:cNvPr>
          <p:cNvGrpSpPr/>
          <p:nvPr/>
        </p:nvGrpSpPr>
        <p:grpSpPr>
          <a:xfrm>
            <a:off x="4660436" y="3962400"/>
            <a:ext cx="2871127" cy="888486"/>
            <a:chOff x="1249394" y="1756545"/>
            <a:chExt cx="3080761" cy="794482"/>
          </a:xfrm>
        </p:grpSpPr>
        <p:sp>
          <p:nvSpPr>
            <p:cNvPr id="17" name="Speech Bubble: Rectangle 16">
              <a:extLst>
                <a:ext uri="{FF2B5EF4-FFF2-40B4-BE49-F238E27FC236}">
                  <a16:creationId xmlns:a16="http://schemas.microsoft.com/office/drawing/2014/main" id="{09947C91-E8D7-47CF-9DA6-61648441713C}"/>
                </a:ext>
              </a:extLst>
            </p:cNvPr>
            <p:cNvSpPr/>
            <p:nvPr/>
          </p:nvSpPr>
          <p:spPr>
            <a:xfrm>
              <a:off x="1249394" y="1756545"/>
              <a:ext cx="3080761" cy="79448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Speech Bubble: Rectangle 4">
              <a:extLst>
                <a:ext uri="{FF2B5EF4-FFF2-40B4-BE49-F238E27FC236}">
                  <a16:creationId xmlns:a16="http://schemas.microsoft.com/office/drawing/2014/main" id="{4C260CA1-E900-4400-9D30-B98BC8C21E28}"/>
                </a:ext>
              </a:extLst>
            </p:cNvPr>
            <p:cNvSpPr txBox="1"/>
            <p:nvPr/>
          </p:nvSpPr>
          <p:spPr>
            <a:xfrm>
              <a:off x="1249394" y="1756545"/>
              <a:ext cx="3080761" cy="794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spcBef>
                  <a:spcPct val="0"/>
                </a:spcBef>
              </a:pPr>
              <a:r>
                <a:rPr lang="en-US" b="1" dirty="0"/>
                <a:t>Tom Jenkins</a:t>
              </a:r>
            </a:p>
            <a:p>
              <a:pPr algn="ctr" defTabSz="800100">
                <a:spcBef>
                  <a:spcPct val="0"/>
                </a:spcBef>
              </a:pPr>
              <a:r>
                <a:rPr lang="en-US" sz="1300" dirty="0"/>
                <a:t>Keynote Speaker</a:t>
              </a:r>
            </a:p>
            <a:p>
              <a:pPr algn="ctr" defTabSz="800100">
                <a:spcBef>
                  <a:spcPct val="0"/>
                </a:spcBef>
              </a:pPr>
              <a:r>
                <a:rPr lang="en-US" sz="1300" i="1" dirty="0" err="1"/>
                <a:t>JenTech</a:t>
              </a:r>
              <a:r>
                <a:rPr lang="en-US" sz="1300" i="1" dirty="0"/>
                <a:t>, Inc.</a:t>
              </a:r>
            </a:p>
          </p:txBody>
        </p:sp>
      </p:grpSp>
    </p:spTree>
    <p:extLst>
      <p:ext uri="{BB962C8B-B14F-4D97-AF65-F5344CB8AC3E}">
        <p14:creationId xmlns:p14="http://schemas.microsoft.com/office/powerpoint/2010/main" val="41298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7"/>
          <p:cNvSpPr txBox="1">
            <a:spLocks noChangeArrowheads="1"/>
          </p:cNvSpPr>
          <p:nvPr/>
        </p:nvSpPr>
        <p:spPr bwMode="auto">
          <a:xfrm>
            <a:off x="1540273" y="1350439"/>
            <a:ext cx="911145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en-US" altLang="en-US" sz="2000" b="1" dirty="0">
                <a:solidFill>
                  <a:prstClr val="black"/>
                </a:solidFill>
                <a:latin typeface="+mj-lt"/>
              </a:rPr>
              <a:t>All rights are reserved. The contents of this publication may not be reproduced in whole or in part without consent of Smith Onandia Communications LLC. Smith Onandia Communications LLC does not assume and hereby disclaims any liability to any person for any loss or damage caused by errors or omissions in the material contained herein, regardless of whether such errors result from negligence, accident, or any other cause whatsoever.</a:t>
            </a:r>
          </a:p>
          <a:p>
            <a:pPr algn="ctr" fontAlgn="base">
              <a:spcBef>
                <a:spcPct val="0"/>
              </a:spcBef>
              <a:spcAft>
                <a:spcPct val="0"/>
              </a:spcAft>
              <a:defRPr/>
            </a:pPr>
            <a:endParaRPr lang="en-US" altLang="en-US" sz="2000" b="1" dirty="0">
              <a:solidFill>
                <a:prstClr val="black"/>
              </a:solidFill>
              <a:latin typeface="+mj-lt"/>
            </a:endParaRPr>
          </a:p>
          <a:p>
            <a:pPr algn="ctr" fontAlgn="base">
              <a:spcBef>
                <a:spcPct val="0"/>
              </a:spcBef>
              <a:spcAft>
                <a:spcPct val="0"/>
              </a:spcAft>
              <a:defRPr/>
            </a:pPr>
            <a:r>
              <a:rPr lang="en-US" altLang="en-US" sz="2000" b="1" dirty="0">
                <a:solidFill>
                  <a:prstClr val="black"/>
                </a:solidFill>
                <a:latin typeface="+mj-lt"/>
              </a:rPr>
              <a:t>All materials presented are educational. Each system is unique and must be evaluated on its own merits.</a:t>
            </a:r>
          </a:p>
        </p:txBody>
      </p:sp>
      <p:sp>
        <p:nvSpPr>
          <p:cNvPr id="4" name="Title 1">
            <a:extLst>
              <a:ext uri="{FF2B5EF4-FFF2-40B4-BE49-F238E27FC236}">
                <a16:creationId xmlns:a16="http://schemas.microsoft.com/office/drawing/2014/main" id="{E1D1137A-1C58-428F-9DFB-DE963A9E07D0}"/>
              </a:ext>
            </a:extLst>
          </p:cNvPr>
          <p:cNvSpPr>
            <a:spLocks noGrp="1"/>
          </p:cNvSpPr>
          <p:nvPr>
            <p:ph type="title"/>
          </p:nvPr>
        </p:nvSpPr>
        <p:spPr>
          <a:xfrm>
            <a:off x="1981200" y="152400"/>
            <a:ext cx="8305800" cy="563562"/>
          </a:xfrm>
        </p:spPr>
        <p:txBody>
          <a:bodyPr/>
          <a:lstStyle/>
          <a:p>
            <a:pPr algn="ctr"/>
            <a:r>
              <a:rPr lang="en-US" dirty="0"/>
              <a:t>Disclaimer</a:t>
            </a:r>
          </a:p>
        </p:txBody>
      </p:sp>
    </p:spTree>
    <p:extLst>
      <p:ext uri="{BB962C8B-B14F-4D97-AF65-F5344CB8AC3E}">
        <p14:creationId xmlns:p14="http://schemas.microsoft.com/office/powerpoint/2010/main" val="348849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C04C4-C1E5-47E6-8800-DA8CD7F23D94}"/>
              </a:ext>
            </a:extLst>
          </p:cNvPr>
          <p:cNvSpPr>
            <a:spLocks noGrp="1"/>
          </p:cNvSpPr>
          <p:nvPr>
            <p:ph type="title"/>
          </p:nvPr>
        </p:nvSpPr>
        <p:spPr/>
        <p:txBody>
          <a:bodyPr/>
          <a:lstStyle/>
          <a:p>
            <a:r>
              <a:rPr lang="en-US" dirty="0"/>
              <a:t>Best Practices 2020 Goes ONLINE!</a:t>
            </a:r>
          </a:p>
        </p:txBody>
      </p:sp>
      <p:pic>
        <p:nvPicPr>
          <p:cNvPr id="5" name="Content Placeholder 4" descr="A close up of a sign&#10;&#10;Description automatically generated">
            <a:extLst>
              <a:ext uri="{FF2B5EF4-FFF2-40B4-BE49-F238E27FC236}">
                <a16:creationId xmlns:a16="http://schemas.microsoft.com/office/drawing/2014/main" id="{CBC62D5F-3E54-49FB-9677-FE0E6794016B}"/>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38200" y="1295400"/>
            <a:ext cx="4285893" cy="4114800"/>
          </a:xfrm>
        </p:spPr>
      </p:pic>
      <p:pic>
        <p:nvPicPr>
          <p:cNvPr id="4" name="Picture 3" descr="A close up of a logo&#10;&#10;Description automatically generated">
            <a:extLst>
              <a:ext uri="{FF2B5EF4-FFF2-40B4-BE49-F238E27FC236}">
                <a16:creationId xmlns:a16="http://schemas.microsoft.com/office/drawing/2014/main" id="{F9F653A0-3284-4A65-9CBD-FF3DAF6D8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093" y="2215356"/>
            <a:ext cx="6665422" cy="2274888"/>
          </a:xfrm>
          <a:prstGeom prst="rect">
            <a:avLst/>
          </a:prstGeom>
        </p:spPr>
      </p:pic>
    </p:spTree>
    <p:extLst>
      <p:ext uri="{BB962C8B-B14F-4D97-AF65-F5344CB8AC3E}">
        <p14:creationId xmlns:p14="http://schemas.microsoft.com/office/powerpoint/2010/main" val="2101716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13167465-23B3-4BF3-ACCD-1C9B91A4B820}"/>
              </a:ext>
            </a:extLst>
          </p:cNvPr>
          <p:cNvSpPr txBox="1">
            <a:spLocks/>
          </p:cNvSpPr>
          <p:nvPr/>
        </p:nvSpPr>
        <p:spPr bwMode="auto">
          <a:xfrm>
            <a:off x="2279437" y="2133600"/>
            <a:ext cx="7633126" cy="92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dirty="0">
                <a:cs typeface="Arial" panose="020B0604020202020204" pitchFamily="34" charset="0"/>
              </a:rPr>
              <a:t>Introduction</a:t>
            </a:r>
          </a:p>
          <a:p>
            <a:r>
              <a:rPr lang="en-US" altLang="en-US" sz="2800" dirty="0">
                <a:cs typeface="Arial" panose="020B0604020202020204" pitchFamily="34" charset="0"/>
              </a:rPr>
              <a:t>Compressed Air Best Practices® Magazine</a:t>
            </a:r>
          </a:p>
          <a:p>
            <a:endParaRPr lang="en-US" altLang="en-US" sz="2800" dirty="0">
              <a:cs typeface="Arial" panose="020B0604020202020204" pitchFamily="34" charset="0"/>
            </a:endParaRPr>
          </a:p>
        </p:txBody>
      </p:sp>
      <p:sp>
        <p:nvSpPr>
          <p:cNvPr id="9" name="Title 1">
            <a:extLst>
              <a:ext uri="{FF2B5EF4-FFF2-40B4-BE49-F238E27FC236}">
                <a16:creationId xmlns:a16="http://schemas.microsoft.com/office/drawing/2014/main" id="{09C5703D-BF8E-4B32-AB16-8917DF0ECB88}"/>
              </a:ext>
            </a:extLst>
          </p:cNvPr>
          <p:cNvSpPr txBox="1">
            <a:spLocks/>
          </p:cNvSpPr>
          <p:nvPr/>
        </p:nvSpPr>
        <p:spPr bwMode="auto">
          <a:xfrm>
            <a:off x="1066800" y="1295806"/>
            <a:ext cx="10134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ctr" rtl="0" fontAlgn="base">
              <a:lnSpc>
                <a:spcPct val="90000"/>
              </a:lnSpc>
              <a:spcBef>
                <a:spcPct val="0"/>
              </a:spcBef>
              <a:spcAft>
                <a:spcPct val="0"/>
              </a:spcAft>
              <a:defRPr sz="60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Aft>
                <a:spcPts val="0"/>
              </a:spcAft>
              <a:defRPr/>
            </a:pPr>
            <a:r>
              <a:rPr lang="en-US" sz="3200" b="1" dirty="0">
                <a:solidFill>
                  <a:schemeClr val="accent4"/>
                </a:solidFill>
              </a:rPr>
              <a:t>VSD Air Compressor Installation Guidelines</a:t>
            </a:r>
          </a:p>
        </p:txBody>
      </p:sp>
    </p:spTree>
    <p:extLst>
      <p:ext uri="{BB962C8B-B14F-4D97-AF65-F5344CB8AC3E}">
        <p14:creationId xmlns:p14="http://schemas.microsoft.com/office/powerpoint/2010/main" val="125576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15"/>
          <p:cNvSpPr txBox="1">
            <a:spLocks noChangeArrowheads="1"/>
          </p:cNvSpPr>
          <p:nvPr/>
        </p:nvSpPr>
        <p:spPr bwMode="auto">
          <a:xfrm>
            <a:off x="1142952" y="3370345"/>
            <a:ext cx="3348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sz="1000" dirty="0">
              <a:solidFill>
                <a:prstClr val="black"/>
              </a:solidFill>
            </a:endParaRPr>
          </a:p>
          <a:p>
            <a:pPr fontAlgn="base">
              <a:spcBef>
                <a:spcPct val="0"/>
              </a:spcBef>
              <a:spcAft>
                <a:spcPct val="0"/>
              </a:spcAft>
              <a:defRPr/>
            </a:pPr>
            <a:endParaRPr lang="en-US" altLang="en-US" sz="1000" dirty="0">
              <a:solidFill>
                <a:prstClr val="black"/>
              </a:solidFill>
            </a:endParaRPr>
          </a:p>
        </p:txBody>
      </p:sp>
      <p:sp>
        <p:nvSpPr>
          <p:cNvPr id="9228" name="TextBox 19"/>
          <p:cNvSpPr txBox="1">
            <a:spLocks noChangeArrowheads="1"/>
          </p:cNvSpPr>
          <p:nvPr/>
        </p:nvSpPr>
        <p:spPr bwMode="auto">
          <a:xfrm>
            <a:off x="4123455" y="1493404"/>
            <a:ext cx="548410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 Senior Consultant, Circle Training &amp; Consulting</a:t>
            </a:r>
          </a:p>
          <a:p>
            <a:pPr>
              <a:buFont typeface="Arial" panose="020B0604020202020204" pitchFamily="34" charset="0"/>
              <a:buChar char="•"/>
              <a:defRPr/>
            </a:pPr>
            <a:endParaRPr lang="en-US" altLang="en-US" sz="2400" dirty="0">
              <a:solidFill>
                <a:prstClr val="black"/>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 Over 45 years of experience in the compressed air industry</a:t>
            </a:r>
          </a:p>
          <a:p>
            <a:pPr>
              <a:buFont typeface="Arial" panose="020B0604020202020204" pitchFamily="34" charset="0"/>
              <a:buChar char="•"/>
              <a:defRPr/>
            </a:pPr>
            <a:endParaRPr lang="en-US" altLang="en-US" sz="2400" dirty="0">
              <a:solidFill>
                <a:prstClr val="black"/>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 Certified </a:t>
            </a:r>
            <a:r>
              <a:rPr lang="en-US" altLang="en-US" sz="2400" dirty="0" err="1">
                <a:solidFill>
                  <a:prstClr val="black"/>
                </a:solidFill>
                <a:latin typeface="Arial" panose="020B0604020202020204" pitchFamily="34" charset="0"/>
                <a:cs typeface="Arial" panose="020B0604020202020204" pitchFamily="34" charset="0"/>
              </a:rPr>
              <a:t>AirMaster</a:t>
            </a:r>
            <a:r>
              <a:rPr lang="en-US" altLang="en-US" sz="2400" dirty="0">
                <a:solidFill>
                  <a:prstClr val="black"/>
                </a:solidFill>
                <a:latin typeface="Arial" panose="020B0604020202020204" pitchFamily="34" charset="0"/>
                <a:cs typeface="Arial" panose="020B0604020202020204" pitchFamily="34" charset="0"/>
              </a:rPr>
              <a:t> Plus by Department of Energy</a:t>
            </a:r>
          </a:p>
        </p:txBody>
      </p:sp>
      <p:sp>
        <p:nvSpPr>
          <p:cNvPr id="14" name="Title 1">
            <a:extLst>
              <a:ext uri="{FF2B5EF4-FFF2-40B4-BE49-F238E27FC236}">
                <a16:creationId xmlns:a16="http://schemas.microsoft.com/office/drawing/2014/main" id="{F2CBD3E3-8AD4-4543-A803-FE2688D1FD99}"/>
              </a:ext>
            </a:extLst>
          </p:cNvPr>
          <p:cNvSpPr>
            <a:spLocks noGrp="1"/>
          </p:cNvSpPr>
          <p:nvPr>
            <p:ph type="title"/>
          </p:nvPr>
        </p:nvSpPr>
        <p:spPr>
          <a:xfrm>
            <a:off x="1981200" y="152400"/>
            <a:ext cx="8305800" cy="563562"/>
          </a:xfrm>
        </p:spPr>
        <p:txBody>
          <a:bodyPr/>
          <a:lstStyle/>
          <a:p>
            <a:pPr algn="ctr"/>
            <a:r>
              <a:rPr lang="en-US" dirty="0"/>
              <a:t>About the Speaker</a:t>
            </a:r>
          </a:p>
        </p:txBody>
      </p:sp>
      <p:sp>
        <p:nvSpPr>
          <p:cNvPr id="23" name="Rectangle 22">
            <a:extLst>
              <a:ext uri="{FF2B5EF4-FFF2-40B4-BE49-F238E27FC236}">
                <a16:creationId xmlns:a16="http://schemas.microsoft.com/office/drawing/2014/main" id="{0F2CB317-197B-4F21-A67C-BE4378867D09}"/>
              </a:ext>
            </a:extLst>
          </p:cNvPr>
          <p:cNvSpPr/>
          <p:nvPr/>
        </p:nvSpPr>
        <p:spPr>
          <a:xfrm>
            <a:off x="591729" y="1402718"/>
            <a:ext cx="3276600" cy="2965131"/>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4" name="Picture 3">
            <a:extLst>
              <a:ext uri="{FF2B5EF4-FFF2-40B4-BE49-F238E27FC236}">
                <a16:creationId xmlns:a16="http://schemas.microsoft.com/office/drawing/2014/main" id="{FAE8F204-53FA-464D-A196-A215D349AD58}"/>
              </a:ext>
            </a:extLst>
          </p:cNvPr>
          <p:cNvPicPr>
            <a:picLocks noChangeAspect="1"/>
          </p:cNvPicPr>
          <p:nvPr/>
        </p:nvPicPr>
        <p:blipFill>
          <a:blip r:embed="rId2"/>
          <a:stretch>
            <a:fillRect/>
          </a:stretch>
        </p:blipFill>
        <p:spPr>
          <a:xfrm>
            <a:off x="1582980" y="1507564"/>
            <a:ext cx="1530229" cy="2298391"/>
          </a:xfrm>
          <a:prstGeom prst="rect">
            <a:avLst/>
          </a:prstGeom>
        </p:spPr>
      </p:pic>
      <p:grpSp>
        <p:nvGrpSpPr>
          <p:cNvPr id="25" name="Group 24">
            <a:extLst>
              <a:ext uri="{FF2B5EF4-FFF2-40B4-BE49-F238E27FC236}">
                <a16:creationId xmlns:a16="http://schemas.microsoft.com/office/drawing/2014/main" id="{F8472E8A-B840-4E85-B817-FB57C539C835}"/>
              </a:ext>
            </a:extLst>
          </p:cNvPr>
          <p:cNvGrpSpPr/>
          <p:nvPr/>
        </p:nvGrpSpPr>
        <p:grpSpPr>
          <a:xfrm>
            <a:off x="328214" y="3309286"/>
            <a:ext cx="3735399" cy="1142378"/>
            <a:chOff x="1021284" y="1700342"/>
            <a:chExt cx="3491398" cy="936321"/>
          </a:xfrm>
        </p:grpSpPr>
        <p:sp>
          <p:nvSpPr>
            <p:cNvPr id="26" name="Speech Bubble: Rectangle 25">
              <a:extLst>
                <a:ext uri="{FF2B5EF4-FFF2-40B4-BE49-F238E27FC236}">
                  <a16:creationId xmlns:a16="http://schemas.microsoft.com/office/drawing/2014/main" id="{C331D923-0127-43CF-A68D-5CFBF67D49A2}"/>
                </a:ext>
              </a:extLst>
            </p:cNvPr>
            <p:cNvSpPr/>
            <p:nvPr/>
          </p:nvSpPr>
          <p:spPr>
            <a:xfrm>
              <a:off x="1249394" y="1756545"/>
              <a:ext cx="3080761" cy="79448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Speech Bubble: Rectangle 4">
              <a:extLst>
                <a:ext uri="{FF2B5EF4-FFF2-40B4-BE49-F238E27FC236}">
                  <a16:creationId xmlns:a16="http://schemas.microsoft.com/office/drawing/2014/main" id="{47050A68-7F44-4931-9883-72D8E757DC5F}"/>
                </a:ext>
              </a:extLst>
            </p:cNvPr>
            <p:cNvSpPr txBox="1"/>
            <p:nvPr/>
          </p:nvSpPr>
          <p:spPr>
            <a:xfrm>
              <a:off x="1021284" y="1700342"/>
              <a:ext cx="3491398" cy="936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spcBef>
                  <a:spcPct val="0"/>
                </a:spcBef>
              </a:pPr>
              <a:r>
                <a:rPr lang="en-US" sz="2000" b="1" dirty="0"/>
                <a:t>Loran Circle</a:t>
              </a:r>
            </a:p>
            <a:p>
              <a:pPr algn="ctr" defTabSz="800100">
                <a:spcBef>
                  <a:spcPct val="0"/>
                </a:spcBef>
              </a:pPr>
              <a:r>
                <a:rPr lang="en-US" sz="1400" dirty="0"/>
                <a:t>Circle Training &amp; Consulting</a:t>
              </a:r>
            </a:p>
          </p:txBody>
        </p:sp>
      </p:grpSp>
    </p:spTree>
    <p:extLst>
      <p:ext uri="{BB962C8B-B14F-4D97-AF65-F5344CB8AC3E}">
        <p14:creationId xmlns:p14="http://schemas.microsoft.com/office/powerpoint/2010/main" val="269866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1242F-0F56-4C3B-9E00-835E4E9B0FDD}"/>
              </a:ext>
            </a:extLst>
          </p:cNvPr>
          <p:cNvSpPr>
            <a:spLocks noGrp="1"/>
          </p:cNvSpPr>
          <p:nvPr>
            <p:ph type="ctrTitle"/>
          </p:nvPr>
        </p:nvSpPr>
        <p:spPr/>
        <p:txBody>
          <a:bodyPr/>
          <a:lstStyle/>
          <a:p>
            <a:r>
              <a:rPr lang="en-US" b="1" dirty="0"/>
              <a:t>VSD Air Compressor Installation Guidelines</a:t>
            </a:r>
            <a:br>
              <a:rPr lang="en-US" dirty="0"/>
            </a:br>
            <a:endParaRPr lang="en-US" dirty="0"/>
          </a:p>
        </p:txBody>
      </p:sp>
      <p:sp>
        <p:nvSpPr>
          <p:cNvPr id="3" name="Title 1">
            <a:extLst>
              <a:ext uri="{FF2B5EF4-FFF2-40B4-BE49-F238E27FC236}">
                <a16:creationId xmlns:a16="http://schemas.microsoft.com/office/drawing/2014/main" id="{9A9970D5-EB95-4CCE-8C90-7E3309BB2385}"/>
              </a:ext>
            </a:extLst>
          </p:cNvPr>
          <p:cNvSpPr txBox="1">
            <a:spLocks/>
          </p:cNvSpPr>
          <p:nvPr/>
        </p:nvSpPr>
        <p:spPr>
          <a:xfrm>
            <a:off x="3048000" y="3134838"/>
            <a:ext cx="6172200" cy="2112324"/>
          </a:xfrm>
          <a:prstGeom prst="rect">
            <a:avLst/>
          </a:prstGeom>
        </p:spPr>
        <p:txBody>
          <a:bodyPr vert="horz" anchor="b">
            <a:normAutofit fontScale="97500"/>
          </a:bodyPr>
          <a:lstStyle>
            <a:lvl1pPr algn="l" rtl="0" eaLnBrk="1" latinLnBrk="0" hangingPunct="1">
              <a:spcBef>
                <a:spcPct val="0"/>
              </a:spcBef>
              <a:buNone/>
              <a:defRPr kumimoji="0" sz="3000" b="1" kern="1200" cap="none" baseline="0">
                <a:solidFill>
                  <a:schemeClr val="accent4"/>
                </a:solidFill>
                <a:latin typeface="+mj-lt"/>
                <a:ea typeface="+mj-ea"/>
                <a:cs typeface="+mj-cs"/>
              </a:defRPr>
            </a:lvl1pPr>
          </a:lstStyle>
          <a:p>
            <a:pPr algn="ctr"/>
            <a:r>
              <a:rPr lang="en-US" sz="2200" b="0" dirty="0">
                <a:solidFill>
                  <a:schemeClr val="accent5"/>
                </a:solidFill>
              </a:rPr>
              <a:t>June 18, 2020</a:t>
            </a:r>
          </a:p>
          <a:p>
            <a:pPr algn="ctr"/>
            <a:br>
              <a:rPr lang="en-US" sz="2200" dirty="0">
                <a:solidFill>
                  <a:schemeClr val="accent5"/>
                </a:solidFill>
              </a:rPr>
            </a:br>
            <a:r>
              <a:rPr lang="en-US" sz="2200" dirty="0">
                <a:solidFill>
                  <a:schemeClr val="accent5"/>
                </a:solidFill>
              </a:rPr>
              <a:t>Loran Circle</a:t>
            </a:r>
            <a:br>
              <a:rPr lang="en-US" sz="2200" dirty="0">
                <a:solidFill>
                  <a:schemeClr val="accent5"/>
                </a:solidFill>
              </a:rPr>
            </a:br>
            <a:endParaRPr lang="en-US" sz="2200" dirty="0">
              <a:solidFill>
                <a:schemeClr val="accent5"/>
              </a:solidFill>
            </a:endParaRPr>
          </a:p>
        </p:txBody>
      </p:sp>
    </p:spTree>
    <p:extLst>
      <p:ext uri="{BB962C8B-B14F-4D97-AF65-F5344CB8AC3E}">
        <p14:creationId xmlns:p14="http://schemas.microsoft.com/office/powerpoint/2010/main" val="1725197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A81A-76E6-4002-9854-60A4D47EAD67}"/>
              </a:ext>
            </a:extLst>
          </p:cNvPr>
          <p:cNvSpPr>
            <a:spLocks noGrp="1"/>
          </p:cNvSpPr>
          <p:nvPr>
            <p:ph type="title"/>
          </p:nvPr>
        </p:nvSpPr>
        <p:spPr/>
        <p:txBody>
          <a:bodyPr/>
          <a:lstStyle/>
          <a:p>
            <a:r>
              <a:rPr lang="en-US" dirty="0"/>
              <a:t>Webinar Content</a:t>
            </a:r>
          </a:p>
        </p:txBody>
      </p:sp>
      <p:sp>
        <p:nvSpPr>
          <p:cNvPr id="3" name="Content Placeholder 2">
            <a:extLst>
              <a:ext uri="{FF2B5EF4-FFF2-40B4-BE49-F238E27FC236}">
                <a16:creationId xmlns:a16="http://schemas.microsoft.com/office/drawing/2014/main" id="{CBB120EB-E4E7-4BF4-A075-BBCF79866591}"/>
              </a:ext>
            </a:extLst>
          </p:cNvPr>
          <p:cNvSpPr>
            <a:spLocks noGrp="1"/>
          </p:cNvSpPr>
          <p:nvPr>
            <p:ph sz="quarter" idx="1"/>
          </p:nvPr>
        </p:nvSpPr>
        <p:spPr>
          <a:xfrm>
            <a:off x="609600" y="1219200"/>
            <a:ext cx="10972800" cy="4267200"/>
          </a:xfrm>
        </p:spPr>
        <p:txBody>
          <a:bodyPr/>
          <a:lstStyle/>
          <a:p>
            <a:endParaRPr lang="en-US" dirty="0"/>
          </a:p>
          <a:p>
            <a:r>
              <a:rPr lang="en-US" dirty="0"/>
              <a:t>We will cover:</a:t>
            </a:r>
          </a:p>
          <a:p>
            <a:r>
              <a:rPr lang="en-US" dirty="0"/>
              <a:t>VSD proper sizing and location</a:t>
            </a:r>
          </a:p>
          <a:p>
            <a:r>
              <a:rPr lang="en-US" dirty="0"/>
              <a:t>We will review VSD maintenance</a:t>
            </a:r>
          </a:p>
          <a:p>
            <a:r>
              <a:rPr lang="en-US" dirty="0"/>
              <a:t>Proper installation </a:t>
            </a:r>
          </a:p>
          <a:p>
            <a:r>
              <a:rPr lang="en-US" dirty="0"/>
              <a:t>Electrical requirements </a:t>
            </a:r>
          </a:p>
          <a:p>
            <a:r>
              <a:rPr lang="en-US" dirty="0"/>
              <a:t>Remote mounting </a:t>
            </a:r>
          </a:p>
          <a:p>
            <a:r>
              <a:rPr lang="en-US" dirty="0"/>
              <a:t>VSD environmental considerations. </a:t>
            </a:r>
          </a:p>
          <a:p>
            <a:endParaRPr lang="en-US" dirty="0"/>
          </a:p>
        </p:txBody>
      </p:sp>
    </p:spTree>
    <p:extLst>
      <p:ext uri="{BB962C8B-B14F-4D97-AF65-F5344CB8AC3E}">
        <p14:creationId xmlns:p14="http://schemas.microsoft.com/office/powerpoint/2010/main" val="32965631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P Expo PowerPoint Template">
  <a:themeElements>
    <a:clrScheme name="BP Expo">
      <a:dk1>
        <a:srgbClr val="000000"/>
      </a:dk1>
      <a:lt1>
        <a:sysClr val="window" lastClr="FFFFFF"/>
      </a:lt1>
      <a:dk2>
        <a:srgbClr val="006CA2"/>
      </a:dk2>
      <a:lt2>
        <a:srgbClr val="F7FBF4"/>
      </a:lt2>
      <a:accent1>
        <a:srgbClr val="872F52"/>
      </a:accent1>
      <a:accent2>
        <a:srgbClr val="008944"/>
      </a:accent2>
      <a:accent3>
        <a:srgbClr val="006BA0"/>
      </a:accent3>
      <a:accent4>
        <a:srgbClr val="008FD0"/>
      </a:accent4>
      <a:accent5>
        <a:srgbClr val="808080"/>
      </a:accent5>
      <a:accent6>
        <a:srgbClr val="A6CA73"/>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BP Expo PowerPoint Template.thmx</Template>
  <TotalTime>9537</TotalTime>
  <Words>1790</Words>
  <Application>Microsoft Office PowerPoint</Application>
  <PresentationFormat>Widescreen</PresentationFormat>
  <Paragraphs>193</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BP Expo PowerPoint Template</vt:lpstr>
      <vt:lpstr>PowerPoint Presentation</vt:lpstr>
      <vt:lpstr>Q&amp;A Format</vt:lpstr>
      <vt:lpstr>Handouts</vt:lpstr>
      <vt:lpstr>Disclaimer</vt:lpstr>
      <vt:lpstr>Best Practices 2020 Goes ONLINE!</vt:lpstr>
      <vt:lpstr>PowerPoint Presentation</vt:lpstr>
      <vt:lpstr>About the Speaker</vt:lpstr>
      <vt:lpstr>VSD Air Compressor Installation Guidelines </vt:lpstr>
      <vt:lpstr>Webinar Content</vt:lpstr>
      <vt:lpstr>VFD vs. VSD</vt:lpstr>
      <vt:lpstr>Safety</vt:lpstr>
      <vt:lpstr>Why A VSD?</vt:lpstr>
      <vt:lpstr>Getting Started</vt:lpstr>
      <vt:lpstr>The Factors </vt:lpstr>
      <vt:lpstr>We Have Just The Perfect Place</vt:lpstr>
      <vt:lpstr>Site Conditions and Installation</vt:lpstr>
      <vt:lpstr>Sizing For Demand Profile</vt:lpstr>
      <vt:lpstr>Setting Controls</vt:lpstr>
      <vt:lpstr>Sizing A VSD</vt:lpstr>
      <vt:lpstr>Installation</vt:lpstr>
      <vt:lpstr>Do’s </vt:lpstr>
      <vt:lpstr>Sample Manufacturers Recommendations</vt:lpstr>
      <vt:lpstr>Electrical Requirements</vt:lpstr>
      <vt:lpstr>Installation Of Receivers</vt:lpstr>
      <vt:lpstr>Importance Of Maintenance</vt:lpstr>
      <vt:lpstr>Recommended Maintenance Procedures</vt:lpstr>
      <vt:lpstr>VSD And Leaks</vt:lpstr>
      <vt:lpstr>Maximizing Your Savings</vt:lpstr>
      <vt:lpstr>Retrofitting Of VSD On Older Compressors</vt:lpstr>
      <vt:lpstr>Controls Summary</vt:lpstr>
      <vt:lpstr>Installation Summary</vt:lpstr>
      <vt:lpstr>PowerPoint Presentation</vt:lpstr>
      <vt:lpstr>Thank you for attending!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 Presentation Title Date Speaker Name/Info</dc:title>
  <dc:creator>mwhitlock</dc:creator>
  <cp:lastModifiedBy>kimberly vickman</cp:lastModifiedBy>
  <cp:revision>254</cp:revision>
  <dcterms:created xsi:type="dcterms:W3CDTF">2013-07-31T15:38:58Z</dcterms:created>
  <dcterms:modified xsi:type="dcterms:W3CDTF">2020-06-17T18:13:34Z</dcterms:modified>
</cp:coreProperties>
</file>